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theme/themeOverride1.xml" ContentType="application/vnd.openxmlformats-officedocument.themeOverrid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4.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5.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6.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7.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8.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9.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0.xml" ContentType="application/vnd.openxmlformats-officedocument.them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21.xml" ContentType="application/vnd.openxmlformats-officedocument.them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22.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3.xml" ContentType="application/vnd.openxmlformats-officedocument.them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24.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25.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6.xml" ContentType="application/vnd.openxmlformats-officedocument.them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27.xml" ContentType="application/vnd.openxmlformats-officedocument.them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28.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29.xml" ContentType="application/vnd.openxmlformats-officedocument.them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0.xml" ContentType="application/vnd.openxmlformats-officedocument.them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31.xml" ContentType="application/vnd.openxmlformats-officedocument.theme+xml"/>
  <Override PartName="/ppt/tags/tag106.xml" ContentType="application/vnd.openxmlformats-officedocument.presentationml.tags+xml"/>
  <Override PartName="/ppt/tags/tag107.xml" ContentType="application/vnd.openxmlformats-officedocument.presentationml.tags+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32.xml" ContentType="application/vnd.openxmlformats-officedocument.them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33.xml" ContentType="application/vnd.openxmlformats-officedocument.them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34.xml" ContentType="application/vnd.openxmlformats-officedocument.theme+xml"/>
  <Override PartName="/ppt/tags/tag118.xml" ContentType="application/vnd.openxmlformats-officedocument.presentationml.tags+xml"/>
  <Override PartName="/ppt/tags/tag119.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35.xml" ContentType="application/vnd.openxmlformats-officedocument.them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6.xml" ContentType="application/vnd.openxmlformats-officedocument.them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37.xml" ContentType="application/vnd.openxmlformats-officedocument.them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38.xml" ContentType="application/vnd.openxmlformats-officedocument.them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39.xml" ContentType="application/vnd.openxmlformats-officedocument.theme+xml"/>
  <Override PartName="/ppt/tags/tag140.xml" ContentType="application/vnd.openxmlformats-officedocument.presentationml.tags+xml"/>
  <Override PartName="/ppt/tags/tag141.xml" ContentType="application/vnd.openxmlformats-officedocument.presentationml.tags+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40.xml" ContentType="application/vnd.openxmlformats-officedocument.theme+xml"/>
  <Override PartName="/ppt/tags/tag142.xml" ContentType="application/vnd.openxmlformats-officedocument.presentationml.tags+xml"/>
  <Override PartName="/ppt/tags/tag143.xml" ContentType="application/vnd.openxmlformats-officedocument.presentationml.tags+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14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 id="2147483793" r:id="rId2"/>
    <p:sldMasterId id="2147483951" r:id="rId3"/>
    <p:sldMasterId id="2147484122" r:id="rId4"/>
    <p:sldMasterId id="2147484151" r:id="rId5"/>
    <p:sldMasterId id="2147484181" r:id="rId6"/>
    <p:sldMasterId id="2147484193" r:id="rId7"/>
    <p:sldMasterId id="2147484222" r:id="rId8"/>
    <p:sldMasterId id="2147484234" r:id="rId9"/>
    <p:sldMasterId id="2147484238" r:id="rId10"/>
    <p:sldMasterId id="2147484254" r:id="rId11"/>
    <p:sldMasterId id="2147484290" r:id="rId12"/>
    <p:sldMasterId id="2147484303" r:id="rId13"/>
    <p:sldMasterId id="2147484339" r:id="rId14"/>
    <p:sldMasterId id="2147484354" r:id="rId15"/>
    <p:sldMasterId id="2147484371" r:id="rId16"/>
    <p:sldMasterId id="2147484377" r:id="rId17"/>
    <p:sldMasterId id="2147484392" r:id="rId18"/>
    <p:sldMasterId id="2147484396" r:id="rId19"/>
    <p:sldMasterId id="2147484400" r:id="rId20"/>
    <p:sldMasterId id="2147484410" r:id="rId21"/>
    <p:sldMasterId id="2147484424" r:id="rId22"/>
    <p:sldMasterId id="2147484427" r:id="rId23"/>
    <p:sldMasterId id="2147484430" r:id="rId24"/>
    <p:sldMasterId id="2147484437" r:id="rId25"/>
    <p:sldMasterId id="2147484441" r:id="rId26"/>
    <p:sldMasterId id="2147484465" r:id="rId27"/>
    <p:sldMasterId id="2147484469" r:id="rId28"/>
    <p:sldMasterId id="2147484478" r:id="rId29"/>
    <p:sldMasterId id="2147484484" r:id="rId30"/>
    <p:sldMasterId id="2147484543" r:id="rId31"/>
    <p:sldMasterId id="2147484548" r:id="rId32"/>
    <p:sldMasterId id="2147484552" r:id="rId33"/>
    <p:sldMasterId id="2147484556" r:id="rId34"/>
    <p:sldMasterId id="2147484560" r:id="rId35"/>
    <p:sldMasterId id="2147484564" r:id="rId36"/>
    <p:sldMasterId id="2147484568" r:id="rId37"/>
    <p:sldMasterId id="2147484572" r:id="rId38"/>
    <p:sldMasterId id="2147484576" r:id="rId39"/>
    <p:sldMasterId id="2147484580" r:id="rId40"/>
  </p:sldMasterIdLst>
  <p:notesMasterIdLst>
    <p:notesMasterId r:id="rId142"/>
  </p:notesMasterIdLst>
  <p:handoutMasterIdLst>
    <p:handoutMasterId r:id="rId143"/>
  </p:handoutMasterIdLst>
  <p:sldIdLst>
    <p:sldId id="675" r:id="rId41"/>
    <p:sldId id="729" r:id="rId42"/>
    <p:sldId id="707" r:id="rId43"/>
    <p:sldId id="866" r:id="rId44"/>
    <p:sldId id="867" r:id="rId45"/>
    <p:sldId id="1078" r:id="rId46"/>
    <p:sldId id="1003" r:id="rId47"/>
    <p:sldId id="1004" r:id="rId48"/>
    <p:sldId id="1005" r:id="rId49"/>
    <p:sldId id="1060" r:id="rId50"/>
    <p:sldId id="787" r:id="rId51"/>
    <p:sldId id="788" r:id="rId52"/>
    <p:sldId id="799" r:id="rId53"/>
    <p:sldId id="815" r:id="rId54"/>
    <p:sldId id="818" r:id="rId55"/>
    <p:sldId id="789" r:id="rId56"/>
    <p:sldId id="791" r:id="rId57"/>
    <p:sldId id="993" r:id="rId58"/>
    <p:sldId id="726" r:id="rId59"/>
    <p:sldId id="793" r:id="rId60"/>
    <p:sldId id="794" r:id="rId61"/>
    <p:sldId id="795" r:id="rId62"/>
    <p:sldId id="796" r:id="rId63"/>
    <p:sldId id="797" r:id="rId64"/>
    <p:sldId id="798" r:id="rId65"/>
    <p:sldId id="871" r:id="rId66"/>
    <p:sldId id="872" r:id="rId67"/>
    <p:sldId id="991" r:id="rId68"/>
    <p:sldId id="992" r:id="rId69"/>
    <p:sldId id="875" r:id="rId70"/>
    <p:sldId id="876" r:id="rId71"/>
    <p:sldId id="1061" r:id="rId72"/>
    <p:sldId id="1062" r:id="rId73"/>
    <p:sldId id="1063" r:id="rId74"/>
    <p:sldId id="1064" r:id="rId75"/>
    <p:sldId id="820" r:id="rId76"/>
    <p:sldId id="677" r:id="rId77"/>
    <p:sldId id="760" r:id="rId78"/>
    <p:sldId id="1077" r:id="rId79"/>
    <p:sldId id="880" r:id="rId80"/>
    <p:sldId id="881" r:id="rId81"/>
    <p:sldId id="882" r:id="rId82"/>
    <p:sldId id="883" r:id="rId83"/>
    <p:sldId id="1065" r:id="rId84"/>
    <p:sldId id="968" r:id="rId85"/>
    <p:sldId id="969" r:id="rId86"/>
    <p:sldId id="970" r:id="rId87"/>
    <p:sldId id="962" r:id="rId88"/>
    <p:sldId id="963" r:id="rId89"/>
    <p:sldId id="1071" r:id="rId90"/>
    <p:sldId id="1072" r:id="rId91"/>
    <p:sldId id="1073" r:id="rId92"/>
    <p:sldId id="1074" r:id="rId93"/>
    <p:sldId id="1075" r:id="rId94"/>
    <p:sldId id="1076" r:id="rId95"/>
    <p:sldId id="901" r:id="rId96"/>
    <p:sldId id="902" r:id="rId97"/>
    <p:sldId id="903" r:id="rId98"/>
    <p:sldId id="1056" r:id="rId99"/>
    <p:sldId id="1025" r:id="rId100"/>
    <p:sldId id="1066" r:id="rId101"/>
    <p:sldId id="1067" r:id="rId102"/>
    <p:sldId id="1068" r:id="rId103"/>
    <p:sldId id="1069" r:id="rId104"/>
    <p:sldId id="939" r:id="rId105"/>
    <p:sldId id="941" r:id="rId106"/>
    <p:sldId id="942" r:id="rId107"/>
    <p:sldId id="940" r:id="rId108"/>
    <p:sldId id="918" r:id="rId109"/>
    <p:sldId id="919" r:id="rId110"/>
    <p:sldId id="1007" r:id="rId111"/>
    <p:sldId id="1008" r:id="rId112"/>
    <p:sldId id="1009" r:id="rId113"/>
    <p:sldId id="1070" r:id="rId114"/>
    <p:sldId id="920" r:id="rId115"/>
    <p:sldId id="921" r:id="rId116"/>
    <p:sldId id="922" r:id="rId117"/>
    <p:sldId id="925" r:id="rId118"/>
    <p:sldId id="924" r:id="rId119"/>
    <p:sldId id="747" r:id="rId120"/>
    <p:sldId id="1012" r:id="rId121"/>
    <p:sldId id="1013" r:id="rId122"/>
    <p:sldId id="937" r:id="rId123"/>
    <p:sldId id="927" r:id="rId124"/>
    <p:sldId id="928" r:id="rId125"/>
    <p:sldId id="978" r:id="rId126"/>
    <p:sldId id="977" r:id="rId127"/>
    <p:sldId id="930" r:id="rId128"/>
    <p:sldId id="933" r:id="rId129"/>
    <p:sldId id="931" r:id="rId130"/>
    <p:sldId id="1015" r:id="rId131"/>
    <p:sldId id="656" r:id="rId132"/>
    <p:sldId id="658" r:id="rId133"/>
    <p:sldId id="665" r:id="rId134"/>
    <p:sldId id="651" r:id="rId135"/>
    <p:sldId id="652" r:id="rId136"/>
    <p:sldId id="703" r:id="rId137"/>
    <p:sldId id="704" r:id="rId138"/>
    <p:sldId id="705" r:id="rId139"/>
    <p:sldId id="667" r:id="rId140"/>
    <p:sldId id="657" r:id="rId141"/>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999">
          <p15:clr>
            <a:srgbClr val="A4A3A4"/>
          </p15:clr>
        </p15:guide>
        <p15:guide id="3" orient="horz" pos="3667">
          <p15:clr>
            <a:srgbClr val="A4A3A4"/>
          </p15:clr>
        </p15:guide>
        <p15:guide id="4" pos="2880">
          <p15:clr>
            <a:srgbClr val="A4A3A4"/>
          </p15:clr>
        </p15:guide>
        <p15:guide id="5" pos="211">
          <p15:clr>
            <a:srgbClr val="A4A3A4"/>
          </p15:clr>
        </p15:guide>
        <p15:guide id="6" pos="55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008000"/>
    <a:srgbClr val="FF5050"/>
    <a:srgbClr val="666633"/>
    <a:srgbClr val="990000"/>
    <a:srgbClr val="DE9F00"/>
    <a:srgbClr val="33CC33"/>
    <a:srgbClr val="FA7726"/>
    <a:srgbClr val="FFD847"/>
    <a:srgbClr val="FFC3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88971" autoAdjust="0"/>
  </p:normalViewPr>
  <p:slideViewPr>
    <p:cSldViewPr snapToGrid="0">
      <p:cViewPr>
        <p:scale>
          <a:sx n="66" d="100"/>
          <a:sy n="66" d="100"/>
        </p:scale>
        <p:origin x="-1982" y="-322"/>
      </p:cViewPr>
      <p:guideLst>
        <p:guide orient="horz" pos="881"/>
        <p:guide orient="horz" pos="1171"/>
        <p:guide orient="horz" pos="3986"/>
        <p:guide pos="3421"/>
        <p:guide pos="536"/>
      </p:guideLst>
    </p:cSldViewPr>
  </p:slideViewPr>
  <p:outlineViewPr>
    <p:cViewPr>
      <p:scale>
        <a:sx n="33" d="100"/>
        <a:sy n="33" d="100"/>
      </p:scale>
      <p:origin x="0" y="14166"/>
    </p:cViewPr>
  </p:outlineViewPr>
  <p:notesTextViewPr>
    <p:cViewPr>
      <p:scale>
        <a:sx n="1" d="1"/>
        <a:sy n="1" d="1"/>
      </p:scale>
      <p:origin x="0" y="0"/>
    </p:cViewPr>
  </p:notesTextViewPr>
  <p:sorterViewPr>
    <p:cViewPr>
      <p:scale>
        <a:sx n="125" d="100"/>
        <a:sy n="125" d="100"/>
      </p:scale>
      <p:origin x="0" y="0"/>
    </p:cViewPr>
  </p:sorterViewPr>
  <p:notesViewPr>
    <p:cSldViewPr snapToGrid="0" showGuides="1">
      <p:cViewPr>
        <p:scale>
          <a:sx n="110" d="100"/>
          <a:sy n="110" d="100"/>
        </p:scale>
        <p:origin x="-1572" y="1548"/>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7.xml"/><Relationship Id="rId21" Type="http://schemas.openxmlformats.org/officeDocument/2006/relationships/slideMaster" Target="slideMasters/slideMaster21.xml"/><Relationship Id="rId42" Type="http://schemas.openxmlformats.org/officeDocument/2006/relationships/slide" Target="slides/slide2.xml"/><Relationship Id="rId47" Type="http://schemas.openxmlformats.org/officeDocument/2006/relationships/slide" Target="slides/slide7.xml"/><Relationship Id="rId63" Type="http://schemas.openxmlformats.org/officeDocument/2006/relationships/slide" Target="slides/slide23.xml"/><Relationship Id="rId68" Type="http://schemas.openxmlformats.org/officeDocument/2006/relationships/slide" Target="slides/slide28.xml"/><Relationship Id="rId84" Type="http://schemas.openxmlformats.org/officeDocument/2006/relationships/slide" Target="slides/slide44.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38" Type="http://schemas.openxmlformats.org/officeDocument/2006/relationships/slide" Target="slides/slide98.xml"/><Relationship Id="rId16" Type="http://schemas.openxmlformats.org/officeDocument/2006/relationships/slideMaster" Target="slideMasters/slideMaster16.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3.xml"/><Relationship Id="rId58" Type="http://schemas.openxmlformats.org/officeDocument/2006/relationships/slide" Target="slides/slide18.xml"/><Relationship Id="rId74" Type="http://schemas.openxmlformats.org/officeDocument/2006/relationships/slide" Target="slides/slide34.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28" Type="http://schemas.openxmlformats.org/officeDocument/2006/relationships/slide" Target="slides/slide88.xml"/><Relationship Id="rId144"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50.xml"/><Relationship Id="rId95" Type="http://schemas.openxmlformats.org/officeDocument/2006/relationships/slide" Target="slides/slide5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3.xml"/><Relationship Id="rId48" Type="http://schemas.openxmlformats.org/officeDocument/2006/relationships/slide" Target="slides/slide8.xml"/><Relationship Id="rId64" Type="http://schemas.openxmlformats.org/officeDocument/2006/relationships/slide" Target="slides/slide24.xml"/><Relationship Id="rId69" Type="http://schemas.openxmlformats.org/officeDocument/2006/relationships/slide" Target="slides/slide29.xml"/><Relationship Id="rId113" Type="http://schemas.openxmlformats.org/officeDocument/2006/relationships/slide" Target="slides/slide73.xml"/><Relationship Id="rId118" Type="http://schemas.openxmlformats.org/officeDocument/2006/relationships/slide" Target="slides/slide78.xml"/><Relationship Id="rId134" Type="http://schemas.openxmlformats.org/officeDocument/2006/relationships/slide" Target="slides/slide94.xml"/><Relationship Id="rId139" Type="http://schemas.openxmlformats.org/officeDocument/2006/relationships/slide" Target="slides/slide99.xml"/><Relationship Id="rId80" Type="http://schemas.openxmlformats.org/officeDocument/2006/relationships/slide" Target="slides/slide40.xml"/><Relationship Id="rId85"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6.xml"/><Relationship Id="rId59" Type="http://schemas.openxmlformats.org/officeDocument/2006/relationships/slide" Target="slides/slide19.xml"/><Relationship Id="rId67" Type="http://schemas.openxmlformats.org/officeDocument/2006/relationships/slide" Target="slides/slide27.xml"/><Relationship Id="rId103" Type="http://schemas.openxmlformats.org/officeDocument/2006/relationships/slide" Target="slides/slide63.xml"/><Relationship Id="rId108" Type="http://schemas.openxmlformats.org/officeDocument/2006/relationships/slide" Target="slides/slide68.xml"/><Relationship Id="rId116" Type="http://schemas.openxmlformats.org/officeDocument/2006/relationships/slide" Target="slides/slide76.xml"/><Relationship Id="rId124" Type="http://schemas.openxmlformats.org/officeDocument/2006/relationships/slide" Target="slides/slide84.xml"/><Relationship Id="rId129" Type="http://schemas.openxmlformats.org/officeDocument/2006/relationships/slide" Target="slides/slide89.xml"/><Relationship Id="rId137" Type="http://schemas.openxmlformats.org/officeDocument/2006/relationships/slide" Target="slides/slide97.xml"/><Relationship Id="rId20" Type="http://schemas.openxmlformats.org/officeDocument/2006/relationships/slideMaster" Target="slideMasters/slideMaster20.xml"/><Relationship Id="rId41" Type="http://schemas.openxmlformats.org/officeDocument/2006/relationships/slide" Target="slides/slide1.xml"/><Relationship Id="rId54" Type="http://schemas.openxmlformats.org/officeDocument/2006/relationships/slide" Target="slides/slide14.xml"/><Relationship Id="rId62" Type="http://schemas.openxmlformats.org/officeDocument/2006/relationships/slide" Target="slides/slide22.xml"/><Relationship Id="rId70" Type="http://schemas.openxmlformats.org/officeDocument/2006/relationships/slide" Target="slides/slide30.xml"/><Relationship Id="rId75" Type="http://schemas.openxmlformats.org/officeDocument/2006/relationships/slide" Target="slides/slide35.xml"/><Relationship Id="rId83" Type="http://schemas.openxmlformats.org/officeDocument/2006/relationships/slide" Target="slides/slide43.xml"/><Relationship Id="rId88" Type="http://schemas.openxmlformats.org/officeDocument/2006/relationships/slide" Target="slides/slide48.xml"/><Relationship Id="rId91" Type="http://schemas.openxmlformats.org/officeDocument/2006/relationships/slide" Target="slides/slide51.xml"/><Relationship Id="rId96" Type="http://schemas.openxmlformats.org/officeDocument/2006/relationships/slide" Target="slides/slide56.xml"/><Relationship Id="rId111" Type="http://schemas.openxmlformats.org/officeDocument/2006/relationships/slide" Target="slides/slide71.xml"/><Relationship Id="rId132" Type="http://schemas.openxmlformats.org/officeDocument/2006/relationships/slide" Target="slides/slide92.xml"/><Relationship Id="rId140" Type="http://schemas.openxmlformats.org/officeDocument/2006/relationships/slide" Target="slides/slide100.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9.xml"/><Relationship Id="rId57" Type="http://schemas.openxmlformats.org/officeDocument/2006/relationships/slide" Target="slides/slide17.xml"/><Relationship Id="rId106" Type="http://schemas.openxmlformats.org/officeDocument/2006/relationships/slide" Target="slides/slide66.xml"/><Relationship Id="rId114" Type="http://schemas.openxmlformats.org/officeDocument/2006/relationships/slide" Target="slides/slide74.xml"/><Relationship Id="rId119" Type="http://schemas.openxmlformats.org/officeDocument/2006/relationships/slide" Target="slides/slide79.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4.xml"/><Relationship Id="rId52" Type="http://schemas.openxmlformats.org/officeDocument/2006/relationships/slide" Target="slides/slide12.xml"/><Relationship Id="rId60" Type="http://schemas.openxmlformats.org/officeDocument/2006/relationships/slide" Target="slides/slide20.xml"/><Relationship Id="rId65" Type="http://schemas.openxmlformats.org/officeDocument/2006/relationships/slide" Target="slides/slide25.xml"/><Relationship Id="rId73" Type="http://schemas.openxmlformats.org/officeDocument/2006/relationships/slide" Target="slides/slide33.xml"/><Relationship Id="rId78" Type="http://schemas.openxmlformats.org/officeDocument/2006/relationships/slide" Target="slides/slide38.xml"/><Relationship Id="rId81" Type="http://schemas.openxmlformats.org/officeDocument/2006/relationships/slide" Target="slides/slide41.xml"/><Relationship Id="rId86" Type="http://schemas.openxmlformats.org/officeDocument/2006/relationships/slide" Target="slides/slide46.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30" Type="http://schemas.openxmlformats.org/officeDocument/2006/relationships/slide" Target="slides/slide90.xml"/><Relationship Id="rId135" Type="http://schemas.openxmlformats.org/officeDocument/2006/relationships/slide" Target="slides/slide95.xml"/><Relationship Id="rId14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slide" Target="slides/slide64.xml"/><Relationship Id="rId120" Type="http://schemas.openxmlformats.org/officeDocument/2006/relationships/slide" Target="slides/slide80.xml"/><Relationship Id="rId125" Type="http://schemas.openxmlformats.org/officeDocument/2006/relationships/slide" Target="slides/slide85.xml"/><Relationship Id="rId141" Type="http://schemas.openxmlformats.org/officeDocument/2006/relationships/slide" Target="slides/slide101.xml"/><Relationship Id="rId14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15" Type="http://schemas.openxmlformats.org/officeDocument/2006/relationships/slide" Target="slides/slide75.xml"/><Relationship Id="rId131" Type="http://schemas.openxmlformats.org/officeDocument/2006/relationships/slide" Target="slides/slide91.xml"/><Relationship Id="rId136" Type="http://schemas.openxmlformats.org/officeDocument/2006/relationships/slide" Target="slides/slide96.xml"/><Relationship Id="rId61" Type="http://schemas.openxmlformats.org/officeDocument/2006/relationships/slide" Target="slides/slide21.xml"/><Relationship Id="rId82"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1804"/>
          </a:xfrm>
          <a:prstGeom prst="rect">
            <a:avLst/>
          </a:prstGeom>
        </p:spPr>
        <p:txBody>
          <a:bodyPr vert="horz" lIns="91440" tIns="45720" rIns="91440" bIns="45720" rtlCol="0"/>
          <a:lstStyle>
            <a:lvl1pPr algn="r">
              <a:defRPr sz="1200"/>
            </a:lvl1pPr>
          </a:lstStyle>
          <a:p>
            <a:fld id="{BA40108F-8287-4D72-9491-BD3F921AF47A}" type="datetimeFigureOut">
              <a:rPr lang="en-US" smtClean="0"/>
              <a:t>12/15/2015</a:t>
            </a:fld>
            <a:endParaRPr lang="en-US" dirty="0"/>
          </a:p>
        </p:txBody>
      </p:sp>
      <p:sp>
        <p:nvSpPr>
          <p:cNvPr id="4" name="Footer Placeholder 3"/>
          <p:cNvSpPr>
            <a:spLocks noGrp="1"/>
          </p:cNvSpPr>
          <p:nvPr>
            <p:ph type="ftr" sz="quarter" idx="2"/>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lIns="91440" tIns="45720" rIns="91440" bIns="45720" rtlCol="0" anchor="b"/>
          <a:lstStyle>
            <a:lvl1pPr algn="r">
              <a:defRPr sz="1200"/>
            </a:lvl1pPr>
          </a:lstStyle>
          <a:p>
            <a:fld id="{4E8D0D36-345A-4BB3-915D-514699835276}" type="slidenum">
              <a:rPr lang="en-US" smtClean="0"/>
              <a:t>‹#›</a:t>
            </a:fld>
            <a:endParaRPr lang="en-US" dirty="0"/>
          </a:p>
        </p:txBody>
      </p:sp>
    </p:spTree>
    <p:extLst>
      <p:ext uri="{BB962C8B-B14F-4D97-AF65-F5344CB8AC3E}">
        <p14:creationId xmlns:p14="http://schemas.microsoft.com/office/powerpoint/2010/main" val="28918273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vl1pPr>
          </a:lstStyle>
          <a:p>
            <a:fld id="{E59ABCAC-0337-4627-BBB7-BF189B8EDA90}" type="datetimeFigureOut">
              <a:rPr lang="en-US" smtClean="0"/>
              <a:t>12/15/2015</a:t>
            </a:fld>
            <a:endParaRPr lang="en-US" dirty="0"/>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vl1pPr>
          </a:lstStyle>
          <a:p>
            <a:fld id="{8746611E-B935-47DE-996F-C272FBE23AA1}" type="slidenum">
              <a:rPr lang="en-US" smtClean="0"/>
              <a:t>‹#›</a:t>
            </a:fld>
            <a:endParaRPr lang="en-US" dirty="0"/>
          </a:p>
        </p:txBody>
      </p:sp>
    </p:spTree>
    <p:extLst>
      <p:ext uri="{BB962C8B-B14F-4D97-AF65-F5344CB8AC3E}">
        <p14:creationId xmlns:p14="http://schemas.microsoft.com/office/powerpoint/2010/main" val="2859740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defTabSz="919238" eaLnBrk="0" hangingPunct="0">
              <a:defRPr sz="2600" b="1">
                <a:solidFill>
                  <a:schemeClr val="tx1"/>
                </a:solidFill>
                <a:latin typeface="Arial" charset="0"/>
                <a:cs typeface="Arial" charset="0"/>
              </a:defRPr>
            </a:lvl1pPr>
            <a:lvl2pPr marL="713438" indent="-274399" defTabSz="919238" eaLnBrk="0" hangingPunct="0">
              <a:defRPr sz="2600" b="1">
                <a:solidFill>
                  <a:schemeClr val="tx1"/>
                </a:solidFill>
                <a:latin typeface="Arial" charset="0"/>
                <a:cs typeface="Arial" charset="0"/>
              </a:defRPr>
            </a:lvl2pPr>
            <a:lvl3pPr marL="1097598" indent="-219520" defTabSz="919238" eaLnBrk="0" hangingPunct="0">
              <a:defRPr sz="2600" b="1">
                <a:solidFill>
                  <a:schemeClr val="tx1"/>
                </a:solidFill>
                <a:latin typeface="Arial" charset="0"/>
                <a:cs typeface="Arial" charset="0"/>
              </a:defRPr>
            </a:lvl3pPr>
            <a:lvl4pPr marL="1536636" indent="-219520" defTabSz="919238" eaLnBrk="0" hangingPunct="0">
              <a:defRPr sz="2600" b="1">
                <a:solidFill>
                  <a:schemeClr val="tx1"/>
                </a:solidFill>
                <a:latin typeface="Arial" charset="0"/>
                <a:cs typeface="Arial" charset="0"/>
              </a:defRPr>
            </a:lvl4pPr>
            <a:lvl5pPr marL="1975676" indent="-219520" defTabSz="919238" eaLnBrk="0" hangingPunct="0">
              <a:defRPr sz="2600" b="1">
                <a:solidFill>
                  <a:schemeClr val="tx1"/>
                </a:solidFill>
                <a:latin typeface="Arial" charset="0"/>
                <a:cs typeface="Arial" charset="0"/>
              </a:defRPr>
            </a:lvl5pPr>
            <a:lvl6pPr marL="2414714" indent="-219520" defTabSz="919238" eaLnBrk="0" fontAlgn="base" hangingPunct="0">
              <a:spcBef>
                <a:spcPct val="0"/>
              </a:spcBef>
              <a:spcAft>
                <a:spcPct val="0"/>
              </a:spcAft>
              <a:defRPr sz="2600" b="1">
                <a:solidFill>
                  <a:schemeClr val="tx1"/>
                </a:solidFill>
                <a:latin typeface="Arial" charset="0"/>
                <a:cs typeface="Arial" charset="0"/>
              </a:defRPr>
            </a:lvl6pPr>
            <a:lvl7pPr marL="2853754" indent="-219520" defTabSz="919238" eaLnBrk="0" fontAlgn="base" hangingPunct="0">
              <a:spcBef>
                <a:spcPct val="0"/>
              </a:spcBef>
              <a:spcAft>
                <a:spcPct val="0"/>
              </a:spcAft>
              <a:defRPr sz="2600" b="1">
                <a:solidFill>
                  <a:schemeClr val="tx1"/>
                </a:solidFill>
                <a:latin typeface="Arial" charset="0"/>
                <a:cs typeface="Arial" charset="0"/>
              </a:defRPr>
            </a:lvl7pPr>
            <a:lvl8pPr marL="3292792" indent="-219520" defTabSz="919238" eaLnBrk="0" fontAlgn="base" hangingPunct="0">
              <a:spcBef>
                <a:spcPct val="0"/>
              </a:spcBef>
              <a:spcAft>
                <a:spcPct val="0"/>
              </a:spcAft>
              <a:defRPr sz="2600" b="1">
                <a:solidFill>
                  <a:schemeClr val="tx1"/>
                </a:solidFill>
                <a:latin typeface="Arial" charset="0"/>
                <a:cs typeface="Arial" charset="0"/>
              </a:defRPr>
            </a:lvl8pPr>
            <a:lvl9pPr marL="3731832" indent="-219520" defTabSz="919238" eaLnBrk="0" fontAlgn="base" hangingPunct="0">
              <a:spcBef>
                <a:spcPct val="0"/>
              </a:spcBef>
              <a:spcAft>
                <a:spcPct val="0"/>
              </a:spcAft>
              <a:defRPr sz="2600" b="1">
                <a:solidFill>
                  <a:schemeClr val="tx1"/>
                </a:solidFill>
                <a:latin typeface="Arial" charset="0"/>
                <a:cs typeface="Arial" charset="0"/>
              </a:defRPr>
            </a:lvl9pPr>
          </a:lstStyle>
          <a:p>
            <a:pPr eaLnBrk="1" hangingPunct="1"/>
            <a:fld id="{7505D24A-0598-455E-A26E-9EE95B5EFABF}" type="slidenum">
              <a:rPr lang="en-US" sz="1200" b="0">
                <a:solidFill>
                  <a:prstClr val="black"/>
                </a:solidFill>
                <a:latin typeface="Times New Roman" pitchFamily="18" charset="0"/>
              </a:rPr>
              <a:pPr eaLnBrk="1" hangingPunct="1"/>
              <a:t>1</a:t>
            </a:fld>
            <a:endParaRPr lang="en-US" sz="1200" b="0" dirty="0">
              <a:solidFill>
                <a:prstClr val="black"/>
              </a:solidFill>
              <a:latin typeface="Times New Roman" pitchFamily="18" charset="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9" y="8774885"/>
            <a:ext cx="3038144" cy="46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8" tIns="46068" rIns="92138" bIns="46068"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10</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4"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31" tIns="45567" rIns="91131" bIns="45567"/>
          <a:lstStyle/>
          <a:p>
            <a:pPr eaLnBrk="1" hangingPunct="1"/>
            <a:endParaRPr lang="en-GB" altLang="en-US" dirty="0"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60" y="8774886"/>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564" tIns="44282" rIns="88564" bIns="44282"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11</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4"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96" tIns="43799" rIns="87596" bIns="43799"/>
          <a:lstStyle/>
          <a:p>
            <a:pPr eaLnBrk="1" hangingPunct="1"/>
            <a:endParaRPr lang="en-GB" altLang="en-US" dirty="0" smtClean="0">
              <a:latin typeface="Arial" pitchFamily="34" charset="0"/>
            </a:endParaRPr>
          </a:p>
        </p:txBody>
      </p:sp>
      <p:sp>
        <p:nvSpPr>
          <p:cNvPr id="5" name="Content Placeholder 1"/>
          <p:cNvSpPr txBox="1">
            <a:spLocks/>
          </p:cNvSpPr>
          <p:nvPr/>
        </p:nvSpPr>
        <p:spPr>
          <a:xfrm>
            <a:off x="286590" y="4396636"/>
            <a:ext cx="6437223" cy="4705170"/>
          </a:xfrm>
          <a:prstGeom prst="rect">
            <a:avLst/>
          </a:prstGeom>
        </p:spPr>
        <p:txBody>
          <a:bodyPr lIns="90059" tIns="45030" rIns="90059" bIns="4503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000" dirty="0">
                <a:solidFill>
                  <a:prstClr val="black"/>
                </a:solidFill>
              </a:rPr>
              <a:t>Specify </a:t>
            </a:r>
            <a:r>
              <a:rPr lang="en-US" altLang="en-US" sz="2000" u="sng" dirty="0">
                <a:solidFill>
                  <a:prstClr val="black"/>
                </a:solidFill>
              </a:rPr>
              <a:t>value</a:t>
            </a:r>
            <a:r>
              <a:rPr lang="en-US" altLang="en-US" sz="2000" dirty="0">
                <a:solidFill>
                  <a:prstClr val="black"/>
                </a:solidFill>
              </a:rPr>
              <a:t> in the eyes of the Customer</a:t>
            </a:r>
          </a:p>
          <a:p>
            <a:pPr lvl="1"/>
            <a:r>
              <a:rPr lang="en-US" altLang="en-US" sz="1600" dirty="0">
                <a:solidFill>
                  <a:prstClr val="black"/>
                </a:solidFill>
              </a:rPr>
              <a:t>Learn to see your processes from the perspective of your customer</a:t>
            </a:r>
          </a:p>
          <a:p>
            <a:r>
              <a:rPr lang="en-US" altLang="en-US" sz="2000" dirty="0">
                <a:solidFill>
                  <a:prstClr val="black"/>
                </a:solidFill>
              </a:rPr>
              <a:t>Identify the </a:t>
            </a:r>
            <a:r>
              <a:rPr lang="en-US" altLang="en-US" sz="2000" u="sng" dirty="0">
                <a:solidFill>
                  <a:prstClr val="black"/>
                </a:solidFill>
              </a:rPr>
              <a:t>value stream</a:t>
            </a:r>
            <a:r>
              <a:rPr lang="en-US" altLang="en-US" sz="2000" dirty="0">
                <a:solidFill>
                  <a:prstClr val="black"/>
                </a:solidFill>
              </a:rPr>
              <a:t> and eliminate </a:t>
            </a:r>
            <a:r>
              <a:rPr lang="en-US" altLang="en-US" sz="2000" u="sng" dirty="0">
                <a:solidFill>
                  <a:prstClr val="black"/>
                </a:solidFill>
              </a:rPr>
              <a:t>waste/variation</a:t>
            </a:r>
          </a:p>
          <a:p>
            <a:pPr lvl="1"/>
            <a:r>
              <a:rPr lang="en-US" altLang="en-US" sz="1600" dirty="0">
                <a:solidFill>
                  <a:prstClr val="black"/>
                </a:solidFill>
              </a:rPr>
              <a:t>Look at the combination of processes, not just a single process in isolation</a:t>
            </a:r>
          </a:p>
          <a:p>
            <a:r>
              <a:rPr lang="en-US" altLang="en-US" sz="2000" dirty="0">
                <a:solidFill>
                  <a:prstClr val="black"/>
                </a:solidFill>
              </a:rPr>
              <a:t>Make value </a:t>
            </a:r>
            <a:r>
              <a:rPr lang="en-US" altLang="en-US" sz="2000" u="sng" dirty="0">
                <a:solidFill>
                  <a:prstClr val="black"/>
                </a:solidFill>
              </a:rPr>
              <a:t>flow</a:t>
            </a:r>
            <a:r>
              <a:rPr lang="en-US" altLang="en-US" sz="2000" dirty="0">
                <a:solidFill>
                  <a:prstClr val="black"/>
                </a:solidFill>
              </a:rPr>
              <a:t> at the </a:t>
            </a:r>
            <a:r>
              <a:rPr lang="en-US" altLang="en-US" sz="2000" u="sng" dirty="0">
                <a:solidFill>
                  <a:prstClr val="black"/>
                </a:solidFill>
              </a:rPr>
              <a:t>pull</a:t>
            </a:r>
            <a:r>
              <a:rPr lang="en-US" altLang="en-US" sz="2000" dirty="0">
                <a:solidFill>
                  <a:prstClr val="black"/>
                </a:solidFill>
              </a:rPr>
              <a:t> of the customer</a:t>
            </a:r>
          </a:p>
          <a:p>
            <a:pPr lvl="1"/>
            <a:r>
              <a:rPr lang="en-US" altLang="en-US" sz="1600" dirty="0">
                <a:solidFill>
                  <a:prstClr val="black"/>
                </a:solidFill>
              </a:rPr>
              <a:t>Wait until you know what the customer wants before you start</a:t>
            </a:r>
          </a:p>
          <a:p>
            <a:r>
              <a:rPr lang="en-US" altLang="en-US" sz="2000" u="sng" dirty="0">
                <a:solidFill>
                  <a:prstClr val="black"/>
                </a:solidFill>
              </a:rPr>
              <a:t>Involve</a:t>
            </a:r>
            <a:r>
              <a:rPr lang="en-US" altLang="en-US" sz="2000" dirty="0">
                <a:solidFill>
                  <a:prstClr val="black"/>
                </a:solidFill>
              </a:rPr>
              <a:t>, </a:t>
            </a:r>
            <a:r>
              <a:rPr lang="en-US" altLang="en-US" sz="2000" u="sng" dirty="0">
                <a:solidFill>
                  <a:prstClr val="black"/>
                </a:solidFill>
              </a:rPr>
              <a:t>align</a:t>
            </a:r>
            <a:r>
              <a:rPr lang="en-US" altLang="en-US" sz="2000" dirty="0">
                <a:solidFill>
                  <a:prstClr val="black"/>
                </a:solidFill>
              </a:rPr>
              <a:t>, and </a:t>
            </a:r>
            <a:r>
              <a:rPr lang="en-US" altLang="en-US" sz="2000" u="sng" dirty="0">
                <a:solidFill>
                  <a:prstClr val="black"/>
                </a:solidFill>
              </a:rPr>
              <a:t>empower</a:t>
            </a:r>
            <a:r>
              <a:rPr lang="en-US" altLang="en-US" sz="2000" dirty="0">
                <a:solidFill>
                  <a:prstClr val="black"/>
                </a:solidFill>
              </a:rPr>
              <a:t> employees</a:t>
            </a:r>
          </a:p>
          <a:p>
            <a:pPr lvl="1"/>
            <a:r>
              <a:rPr lang="en-US" altLang="en-US" sz="1600" dirty="0">
                <a:solidFill>
                  <a:prstClr val="black"/>
                </a:solidFill>
              </a:rPr>
              <a:t>Develop solutions using the people who are currently working in the process</a:t>
            </a:r>
          </a:p>
          <a:p>
            <a:r>
              <a:rPr lang="en-US" altLang="en-US" sz="2000" u="sng" dirty="0">
                <a:solidFill>
                  <a:prstClr val="black"/>
                </a:solidFill>
              </a:rPr>
              <a:t>Continuously improve knowledge</a:t>
            </a:r>
            <a:r>
              <a:rPr lang="en-US" altLang="en-US" sz="2000" dirty="0">
                <a:solidFill>
                  <a:prstClr val="black"/>
                </a:solidFill>
              </a:rPr>
              <a:t> in pursuit of perfection</a:t>
            </a:r>
          </a:p>
          <a:p>
            <a:pPr lvl="1"/>
            <a:r>
              <a:rPr lang="en-US" altLang="en-US" sz="1600" dirty="0">
                <a:solidFill>
                  <a:prstClr val="black"/>
                </a:solidFill>
              </a:rPr>
              <a:t>Constantly challenge the organization to continue removing waste from processes</a:t>
            </a:r>
          </a:p>
          <a:p>
            <a:endParaRPr lang="en-US" altLang="en-US" sz="1600" dirty="0">
              <a:solidFill>
                <a:prstClr val="black"/>
              </a:solidFill>
            </a:endParaRPr>
          </a:p>
          <a:p>
            <a:pPr lvl="1"/>
            <a:endParaRPr lang="en-US" altLang="en-US" sz="2000"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60" y="8774886"/>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564" tIns="44282" rIns="88564" bIns="44282"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12</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4"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96" tIns="43799" rIns="87596" bIns="43799"/>
          <a:lstStyle/>
          <a:p>
            <a:pPr eaLnBrk="1" hangingPunct="1"/>
            <a:endParaRPr lang="en-GB" altLang="en-US" dirty="0" smtClean="0">
              <a:latin typeface="Arial" pitchFamily="34" charset="0"/>
            </a:endParaRPr>
          </a:p>
        </p:txBody>
      </p:sp>
      <p:sp>
        <p:nvSpPr>
          <p:cNvPr id="5" name="Content Placeholder 1"/>
          <p:cNvSpPr txBox="1">
            <a:spLocks/>
          </p:cNvSpPr>
          <p:nvPr/>
        </p:nvSpPr>
        <p:spPr>
          <a:xfrm>
            <a:off x="286590" y="4396636"/>
            <a:ext cx="6437223" cy="4705170"/>
          </a:xfrm>
          <a:prstGeom prst="rect">
            <a:avLst/>
          </a:prstGeom>
        </p:spPr>
        <p:txBody>
          <a:bodyPr lIns="90059" tIns="45030" rIns="90059" bIns="4503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000" dirty="0">
                <a:solidFill>
                  <a:prstClr val="black"/>
                </a:solidFill>
              </a:rPr>
              <a:t>Specify </a:t>
            </a:r>
            <a:r>
              <a:rPr lang="en-US" altLang="en-US" sz="2000" u="sng" dirty="0">
                <a:solidFill>
                  <a:prstClr val="black"/>
                </a:solidFill>
              </a:rPr>
              <a:t>value</a:t>
            </a:r>
            <a:r>
              <a:rPr lang="en-US" altLang="en-US" sz="2000" dirty="0">
                <a:solidFill>
                  <a:prstClr val="black"/>
                </a:solidFill>
              </a:rPr>
              <a:t> in the eyes of the Customer</a:t>
            </a:r>
          </a:p>
          <a:p>
            <a:pPr lvl="1"/>
            <a:r>
              <a:rPr lang="en-US" altLang="en-US" sz="1600" dirty="0">
                <a:solidFill>
                  <a:prstClr val="black"/>
                </a:solidFill>
              </a:rPr>
              <a:t>Learn to see your processes from the perspective of your customer</a:t>
            </a:r>
          </a:p>
          <a:p>
            <a:r>
              <a:rPr lang="en-US" altLang="en-US" sz="2000" dirty="0">
                <a:solidFill>
                  <a:prstClr val="black"/>
                </a:solidFill>
              </a:rPr>
              <a:t>Identify the </a:t>
            </a:r>
            <a:r>
              <a:rPr lang="en-US" altLang="en-US" sz="2000" u="sng" dirty="0">
                <a:solidFill>
                  <a:prstClr val="black"/>
                </a:solidFill>
              </a:rPr>
              <a:t>value stream</a:t>
            </a:r>
            <a:r>
              <a:rPr lang="en-US" altLang="en-US" sz="2000" dirty="0">
                <a:solidFill>
                  <a:prstClr val="black"/>
                </a:solidFill>
              </a:rPr>
              <a:t> and eliminate </a:t>
            </a:r>
            <a:r>
              <a:rPr lang="en-US" altLang="en-US" sz="2000" u="sng" dirty="0">
                <a:solidFill>
                  <a:prstClr val="black"/>
                </a:solidFill>
              </a:rPr>
              <a:t>waste/variation</a:t>
            </a:r>
          </a:p>
          <a:p>
            <a:pPr lvl="1"/>
            <a:r>
              <a:rPr lang="en-US" altLang="en-US" sz="1600" dirty="0">
                <a:solidFill>
                  <a:prstClr val="black"/>
                </a:solidFill>
              </a:rPr>
              <a:t>Look at the combination of processes, not just a single process in isolation</a:t>
            </a:r>
          </a:p>
          <a:p>
            <a:r>
              <a:rPr lang="en-US" altLang="en-US" sz="2000" dirty="0">
                <a:solidFill>
                  <a:prstClr val="black"/>
                </a:solidFill>
              </a:rPr>
              <a:t>Make value </a:t>
            </a:r>
            <a:r>
              <a:rPr lang="en-US" altLang="en-US" sz="2000" u="sng" dirty="0">
                <a:solidFill>
                  <a:prstClr val="black"/>
                </a:solidFill>
              </a:rPr>
              <a:t>flow</a:t>
            </a:r>
            <a:r>
              <a:rPr lang="en-US" altLang="en-US" sz="2000" dirty="0">
                <a:solidFill>
                  <a:prstClr val="black"/>
                </a:solidFill>
              </a:rPr>
              <a:t> at the </a:t>
            </a:r>
            <a:r>
              <a:rPr lang="en-US" altLang="en-US" sz="2000" u="sng" dirty="0">
                <a:solidFill>
                  <a:prstClr val="black"/>
                </a:solidFill>
              </a:rPr>
              <a:t>pull</a:t>
            </a:r>
            <a:r>
              <a:rPr lang="en-US" altLang="en-US" sz="2000" dirty="0">
                <a:solidFill>
                  <a:prstClr val="black"/>
                </a:solidFill>
              </a:rPr>
              <a:t> of the customer</a:t>
            </a:r>
          </a:p>
          <a:p>
            <a:pPr lvl="1"/>
            <a:r>
              <a:rPr lang="en-US" altLang="en-US" sz="1600" dirty="0">
                <a:solidFill>
                  <a:prstClr val="black"/>
                </a:solidFill>
              </a:rPr>
              <a:t>Wait until you know what the customer wants before you start</a:t>
            </a:r>
          </a:p>
          <a:p>
            <a:r>
              <a:rPr lang="en-US" altLang="en-US" sz="2000" u="sng" dirty="0">
                <a:solidFill>
                  <a:prstClr val="black"/>
                </a:solidFill>
              </a:rPr>
              <a:t>Involve</a:t>
            </a:r>
            <a:r>
              <a:rPr lang="en-US" altLang="en-US" sz="2000" dirty="0">
                <a:solidFill>
                  <a:prstClr val="black"/>
                </a:solidFill>
              </a:rPr>
              <a:t>, </a:t>
            </a:r>
            <a:r>
              <a:rPr lang="en-US" altLang="en-US" sz="2000" u="sng" dirty="0">
                <a:solidFill>
                  <a:prstClr val="black"/>
                </a:solidFill>
              </a:rPr>
              <a:t>align</a:t>
            </a:r>
            <a:r>
              <a:rPr lang="en-US" altLang="en-US" sz="2000" dirty="0">
                <a:solidFill>
                  <a:prstClr val="black"/>
                </a:solidFill>
              </a:rPr>
              <a:t>, and </a:t>
            </a:r>
            <a:r>
              <a:rPr lang="en-US" altLang="en-US" sz="2000" u="sng" dirty="0">
                <a:solidFill>
                  <a:prstClr val="black"/>
                </a:solidFill>
              </a:rPr>
              <a:t>empower</a:t>
            </a:r>
            <a:r>
              <a:rPr lang="en-US" altLang="en-US" sz="2000" dirty="0">
                <a:solidFill>
                  <a:prstClr val="black"/>
                </a:solidFill>
              </a:rPr>
              <a:t> employees</a:t>
            </a:r>
          </a:p>
          <a:p>
            <a:pPr lvl="1"/>
            <a:r>
              <a:rPr lang="en-US" altLang="en-US" sz="1600" dirty="0">
                <a:solidFill>
                  <a:prstClr val="black"/>
                </a:solidFill>
              </a:rPr>
              <a:t>Develop solutions using the people who are currently working in the process</a:t>
            </a:r>
          </a:p>
          <a:p>
            <a:r>
              <a:rPr lang="en-US" altLang="en-US" sz="2000" u="sng" dirty="0">
                <a:solidFill>
                  <a:prstClr val="black"/>
                </a:solidFill>
              </a:rPr>
              <a:t>Continuously improve knowledge</a:t>
            </a:r>
            <a:r>
              <a:rPr lang="en-US" altLang="en-US" sz="2000" dirty="0">
                <a:solidFill>
                  <a:prstClr val="black"/>
                </a:solidFill>
              </a:rPr>
              <a:t> in pursuit of perfection</a:t>
            </a:r>
          </a:p>
          <a:p>
            <a:pPr lvl="1"/>
            <a:r>
              <a:rPr lang="en-US" altLang="en-US" sz="1600" dirty="0">
                <a:solidFill>
                  <a:prstClr val="black"/>
                </a:solidFill>
              </a:rPr>
              <a:t>Constantly challenge the organization to continue removing waste from processes</a:t>
            </a:r>
          </a:p>
          <a:p>
            <a:endParaRPr lang="en-US" altLang="en-US" sz="1600" dirty="0">
              <a:solidFill>
                <a:prstClr val="black"/>
              </a:solidFill>
            </a:endParaRPr>
          </a:p>
          <a:p>
            <a:pPr lvl="1"/>
            <a:endParaRPr lang="en-US" altLang="en-US" sz="2000"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60" y="8774886"/>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564" tIns="44282" rIns="88564" bIns="44282"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13</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4"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96" tIns="43799" rIns="87596" bIns="43799"/>
          <a:lstStyle/>
          <a:p>
            <a:pPr eaLnBrk="1" hangingPunct="1"/>
            <a:endParaRPr lang="en-GB" altLang="en-US" dirty="0" smtClean="0">
              <a:latin typeface="Arial" pitchFamily="34" charset="0"/>
            </a:endParaRPr>
          </a:p>
        </p:txBody>
      </p:sp>
      <p:sp>
        <p:nvSpPr>
          <p:cNvPr id="5" name="Content Placeholder 1"/>
          <p:cNvSpPr txBox="1">
            <a:spLocks/>
          </p:cNvSpPr>
          <p:nvPr/>
        </p:nvSpPr>
        <p:spPr>
          <a:xfrm>
            <a:off x="286590" y="4396636"/>
            <a:ext cx="6437223" cy="4705170"/>
          </a:xfrm>
          <a:prstGeom prst="rect">
            <a:avLst/>
          </a:prstGeom>
        </p:spPr>
        <p:txBody>
          <a:bodyPr lIns="90059" tIns="45030" rIns="90059" bIns="4503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000" dirty="0">
                <a:solidFill>
                  <a:prstClr val="black"/>
                </a:solidFill>
              </a:rPr>
              <a:t>Specify </a:t>
            </a:r>
            <a:r>
              <a:rPr lang="en-US" altLang="en-US" sz="2000" u="sng" dirty="0">
                <a:solidFill>
                  <a:prstClr val="black"/>
                </a:solidFill>
              </a:rPr>
              <a:t>value</a:t>
            </a:r>
            <a:r>
              <a:rPr lang="en-US" altLang="en-US" sz="2000" dirty="0">
                <a:solidFill>
                  <a:prstClr val="black"/>
                </a:solidFill>
              </a:rPr>
              <a:t> in the eyes of the Customer</a:t>
            </a:r>
          </a:p>
          <a:p>
            <a:pPr lvl="1"/>
            <a:r>
              <a:rPr lang="en-US" altLang="en-US" sz="1600" dirty="0">
                <a:solidFill>
                  <a:prstClr val="black"/>
                </a:solidFill>
              </a:rPr>
              <a:t>Learn to see your processes from the perspective of your customer</a:t>
            </a:r>
          </a:p>
          <a:p>
            <a:r>
              <a:rPr lang="en-US" altLang="en-US" sz="2000" dirty="0">
                <a:solidFill>
                  <a:prstClr val="black"/>
                </a:solidFill>
              </a:rPr>
              <a:t>Identify the </a:t>
            </a:r>
            <a:r>
              <a:rPr lang="en-US" altLang="en-US" sz="2000" u="sng" dirty="0">
                <a:solidFill>
                  <a:prstClr val="black"/>
                </a:solidFill>
              </a:rPr>
              <a:t>value stream</a:t>
            </a:r>
            <a:r>
              <a:rPr lang="en-US" altLang="en-US" sz="2000" dirty="0">
                <a:solidFill>
                  <a:prstClr val="black"/>
                </a:solidFill>
              </a:rPr>
              <a:t> and eliminate </a:t>
            </a:r>
            <a:r>
              <a:rPr lang="en-US" altLang="en-US" sz="2000" u="sng" dirty="0">
                <a:solidFill>
                  <a:prstClr val="black"/>
                </a:solidFill>
              </a:rPr>
              <a:t>waste/variation</a:t>
            </a:r>
          </a:p>
          <a:p>
            <a:pPr lvl="1"/>
            <a:r>
              <a:rPr lang="en-US" altLang="en-US" sz="1600" dirty="0">
                <a:solidFill>
                  <a:prstClr val="black"/>
                </a:solidFill>
              </a:rPr>
              <a:t>Look at the combination of processes, not just a single process in isolation</a:t>
            </a:r>
          </a:p>
          <a:p>
            <a:r>
              <a:rPr lang="en-US" altLang="en-US" sz="2000" dirty="0">
                <a:solidFill>
                  <a:prstClr val="black"/>
                </a:solidFill>
              </a:rPr>
              <a:t>Make value </a:t>
            </a:r>
            <a:r>
              <a:rPr lang="en-US" altLang="en-US" sz="2000" u="sng" dirty="0">
                <a:solidFill>
                  <a:prstClr val="black"/>
                </a:solidFill>
              </a:rPr>
              <a:t>flow</a:t>
            </a:r>
            <a:r>
              <a:rPr lang="en-US" altLang="en-US" sz="2000" dirty="0">
                <a:solidFill>
                  <a:prstClr val="black"/>
                </a:solidFill>
              </a:rPr>
              <a:t> at the </a:t>
            </a:r>
            <a:r>
              <a:rPr lang="en-US" altLang="en-US" sz="2000" u="sng" dirty="0">
                <a:solidFill>
                  <a:prstClr val="black"/>
                </a:solidFill>
              </a:rPr>
              <a:t>pull</a:t>
            </a:r>
            <a:r>
              <a:rPr lang="en-US" altLang="en-US" sz="2000" dirty="0">
                <a:solidFill>
                  <a:prstClr val="black"/>
                </a:solidFill>
              </a:rPr>
              <a:t> of the customer</a:t>
            </a:r>
          </a:p>
          <a:p>
            <a:pPr lvl="1"/>
            <a:r>
              <a:rPr lang="en-US" altLang="en-US" sz="1600" dirty="0">
                <a:solidFill>
                  <a:prstClr val="black"/>
                </a:solidFill>
              </a:rPr>
              <a:t>Wait until you know what the customer wants before you start</a:t>
            </a:r>
          </a:p>
          <a:p>
            <a:r>
              <a:rPr lang="en-US" altLang="en-US" sz="2000" u="sng" dirty="0">
                <a:solidFill>
                  <a:prstClr val="black"/>
                </a:solidFill>
              </a:rPr>
              <a:t>Involve</a:t>
            </a:r>
            <a:r>
              <a:rPr lang="en-US" altLang="en-US" sz="2000" dirty="0">
                <a:solidFill>
                  <a:prstClr val="black"/>
                </a:solidFill>
              </a:rPr>
              <a:t>, </a:t>
            </a:r>
            <a:r>
              <a:rPr lang="en-US" altLang="en-US" sz="2000" u="sng" dirty="0">
                <a:solidFill>
                  <a:prstClr val="black"/>
                </a:solidFill>
              </a:rPr>
              <a:t>align</a:t>
            </a:r>
            <a:r>
              <a:rPr lang="en-US" altLang="en-US" sz="2000" dirty="0">
                <a:solidFill>
                  <a:prstClr val="black"/>
                </a:solidFill>
              </a:rPr>
              <a:t>, and </a:t>
            </a:r>
            <a:r>
              <a:rPr lang="en-US" altLang="en-US" sz="2000" u="sng" dirty="0">
                <a:solidFill>
                  <a:prstClr val="black"/>
                </a:solidFill>
              </a:rPr>
              <a:t>empower</a:t>
            </a:r>
            <a:r>
              <a:rPr lang="en-US" altLang="en-US" sz="2000" dirty="0">
                <a:solidFill>
                  <a:prstClr val="black"/>
                </a:solidFill>
              </a:rPr>
              <a:t> employees</a:t>
            </a:r>
          </a:p>
          <a:p>
            <a:pPr lvl="1"/>
            <a:r>
              <a:rPr lang="en-US" altLang="en-US" sz="1600" dirty="0">
                <a:solidFill>
                  <a:prstClr val="black"/>
                </a:solidFill>
              </a:rPr>
              <a:t>Develop solutions using the people who are currently working in the process</a:t>
            </a:r>
          </a:p>
          <a:p>
            <a:r>
              <a:rPr lang="en-US" altLang="en-US" sz="2000" u="sng" dirty="0">
                <a:solidFill>
                  <a:prstClr val="black"/>
                </a:solidFill>
              </a:rPr>
              <a:t>Continuously improve knowledge</a:t>
            </a:r>
            <a:r>
              <a:rPr lang="en-US" altLang="en-US" sz="2000" dirty="0">
                <a:solidFill>
                  <a:prstClr val="black"/>
                </a:solidFill>
              </a:rPr>
              <a:t> in pursuit of perfection</a:t>
            </a:r>
          </a:p>
          <a:p>
            <a:pPr lvl="1"/>
            <a:r>
              <a:rPr lang="en-US" altLang="en-US" sz="1600" dirty="0">
                <a:solidFill>
                  <a:prstClr val="black"/>
                </a:solidFill>
              </a:rPr>
              <a:t>Constantly challenge the organization to continue removing waste from processes</a:t>
            </a:r>
          </a:p>
          <a:p>
            <a:endParaRPr lang="en-US" altLang="en-US" sz="1600" dirty="0">
              <a:solidFill>
                <a:prstClr val="black"/>
              </a:solidFill>
            </a:endParaRPr>
          </a:p>
          <a:p>
            <a:pPr lvl="1"/>
            <a:endParaRPr lang="en-US" altLang="en-US" sz="2000"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60" y="8774886"/>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564" tIns="44282" rIns="88564" bIns="44282"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14</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4"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96" tIns="43799" rIns="87596" bIns="43799"/>
          <a:lstStyle/>
          <a:p>
            <a:pPr eaLnBrk="1" hangingPunct="1"/>
            <a:endParaRPr lang="en-GB" altLang="en-US" dirty="0" smtClean="0">
              <a:latin typeface="Arial" pitchFamily="34" charset="0"/>
            </a:endParaRPr>
          </a:p>
        </p:txBody>
      </p:sp>
      <p:sp>
        <p:nvSpPr>
          <p:cNvPr id="5" name="Content Placeholder 1"/>
          <p:cNvSpPr txBox="1">
            <a:spLocks/>
          </p:cNvSpPr>
          <p:nvPr/>
        </p:nvSpPr>
        <p:spPr>
          <a:xfrm>
            <a:off x="286590" y="4396636"/>
            <a:ext cx="6437223" cy="4705170"/>
          </a:xfrm>
          <a:prstGeom prst="rect">
            <a:avLst/>
          </a:prstGeom>
        </p:spPr>
        <p:txBody>
          <a:bodyPr lIns="90059" tIns="45030" rIns="90059" bIns="4503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000" dirty="0">
                <a:solidFill>
                  <a:prstClr val="black"/>
                </a:solidFill>
              </a:rPr>
              <a:t>Specify </a:t>
            </a:r>
            <a:r>
              <a:rPr lang="en-US" altLang="en-US" sz="2000" u="sng" dirty="0">
                <a:solidFill>
                  <a:prstClr val="black"/>
                </a:solidFill>
              </a:rPr>
              <a:t>value</a:t>
            </a:r>
            <a:r>
              <a:rPr lang="en-US" altLang="en-US" sz="2000" dirty="0">
                <a:solidFill>
                  <a:prstClr val="black"/>
                </a:solidFill>
              </a:rPr>
              <a:t> in the eyes of the Customer</a:t>
            </a:r>
          </a:p>
          <a:p>
            <a:pPr lvl="1"/>
            <a:r>
              <a:rPr lang="en-US" altLang="en-US" sz="1600" dirty="0">
                <a:solidFill>
                  <a:prstClr val="black"/>
                </a:solidFill>
              </a:rPr>
              <a:t>Learn to see your processes from the perspective of your customer</a:t>
            </a:r>
          </a:p>
          <a:p>
            <a:r>
              <a:rPr lang="en-US" altLang="en-US" sz="2000" dirty="0">
                <a:solidFill>
                  <a:prstClr val="black"/>
                </a:solidFill>
              </a:rPr>
              <a:t>Identify the </a:t>
            </a:r>
            <a:r>
              <a:rPr lang="en-US" altLang="en-US" sz="2000" u="sng" dirty="0">
                <a:solidFill>
                  <a:prstClr val="black"/>
                </a:solidFill>
              </a:rPr>
              <a:t>value stream</a:t>
            </a:r>
            <a:r>
              <a:rPr lang="en-US" altLang="en-US" sz="2000" dirty="0">
                <a:solidFill>
                  <a:prstClr val="black"/>
                </a:solidFill>
              </a:rPr>
              <a:t> and eliminate </a:t>
            </a:r>
            <a:r>
              <a:rPr lang="en-US" altLang="en-US" sz="2000" u="sng" dirty="0">
                <a:solidFill>
                  <a:prstClr val="black"/>
                </a:solidFill>
              </a:rPr>
              <a:t>waste/variation</a:t>
            </a:r>
          </a:p>
          <a:p>
            <a:pPr lvl="1"/>
            <a:r>
              <a:rPr lang="en-US" altLang="en-US" sz="1600" dirty="0">
                <a:solidFill>
                  <a:prstClr val="black"/>
                </a:solidFill>
              </a:rPr>
              <a:t>Look at the combination of processes, not just a single process in isolation</a:t>
            </a:r>
          </a:p>
          <a:p>
            <a:r>
              <a:rPr lang="en-US" altLang="en-US" sz="2000" dirty="0">
                <a:solidFill>
                  <a:prstClr val="black"/>
                </a:solidFill>
              </a:rPr>
              <a:t>Make value </a:t>
            </a:r>
            <a:r>
              <a:rPr lang="en-US" altLang="en-US" sz="2000" u="sng" dirty="0">
                <a:solidFill>
                  <a:prstClr val="black"/>
                </a:solidFill>
              </a:rPr>
              <a:t>flow</a:t>
            </a:r>
            <a:r>
              <a:rPr lang="en-US" altLang="en-US" sz="2000" dirty="0">
                <a:solidFill>
                  <a:prstClr val="black"/>
                </a:solidFill>
              </a:rPr>
              <a:t> at the </a:t>
            </a:r>
            <a:r>
              <a:rPr lang="en-US" altLang="en-US" sz="2000" u="sng" dirty="0">
                <a:solidFill>
                  <a:prstClr val="black"/>
                </a:solidFill>
              </a:rPr>
              <a:t>pull</a:t>
            </a:r>
            <a:r>
              <a:rPr lang="en-US" altLang="en-US" sz="2000" dirty="0">
                <a:solidFill>
                  <a:prstClr val="black"/>
                </a:solidFill>
              </a:rPr>
              <a:t> of the customer</a:t>
            </a:r>
          </a:p>
          <a:p>
            <a:pPr lvl="1"/>
            <a:r>
              <a:rPr lang="en-US" altLang="en-US" sz="1600" dirty="0">
                <a:solidFill>
                  <a:prstClr val="black"/>
                </a:solidFill>
              </a:rPr>
              <a:t>Wait until you know what the customer wants before you start</a:t>
            </a:r>
          </a:p>
          <a:p>
            <a:r>
              <a:rPr lang="en-US" altLang="en-US" sz="2000" u="sng" dirty="0">
                <a:solidFill>
                  <a:prstClr val="black"/>
                </a:solidFill>
              </a:rPr>
              <a:t>Involve</a:t>
            </a:r>
            <a:r>
              <a:rPr lang="en-US" altLang="en-US" sz="2000" dirty="0">
                <a:solidFill>
                  <a:prstClr val="black"/>
                </a:solidFill>
              </a:rPr>
              <a:t>, </a:t>
            </a:r>
            <a:r>
              <a:rPr lang="en-US" altLang="en-US" sz="2000" u="sng" dirty="0">
                <a:solidFill>
                  <a:prstClr val="black"/>
                </a:solidFill>
              </a:rPr>
              <a:t>align</a:t>
            </a:r>
            <a:r>
              <a:rPr lang="en-US" altLang="en-US" sz="2000" dirty="0">
                <a:solidFill>
                  <a:prstClr val="black"/>
                </a:solidFill>
              </a:rPr>
              <a:t>, and </a:t>
            </a:r>
            <a:r>
              <a:rPr lang="en-US" altLang="en-US" sz="2000" u="sng" dirty="0">
                <a:solidFill>
                  <a:prstClr val="black"/>
                </a:solidFill>
              </a:rPr>
              <a:t>empower</a:t>
            </a:r>
            <a:r>
              <a:rPr lang="en-US" altLang="en-US" sz="2000" dirty="0">
                <a:solidFill>
                  <a:prstClr val="black"/>
                </a:solidFill>
              </a:rPr>
              <a:t> employees</a:t>
            </a:r>
          </a:p>
          <a:p>
            <a:pPr lvl="1"/>
            <a:r>
              <a:rPr lang="en-US" altLang="en-US" sz="1600" dirty="0">
                <a:solidFill>
                  <a:prstClr val="black"/>
                </a:solidFill>
              </a:rPr>
              <a:t>Develop solutions using the people who are currently working in the process</a:t>
            </a:r>
          </a:p>
          <a:p>
            <a:r>
              <a:rPr lang="en-US" altLang="en-US" sz="2000" u="sng" dirty="0">
                <a:solidFill>
                  <a:prstClr val="black"/>
                </a:solidFill>
              </a:rPr>
              <a:t>Continuously improve knowledge</a:t>
            </a:r>
            <a:r>
              <a:rPr lang="en-US" altLang="en-US" sz="2000" dirty="0">
                <a:solidFill>
                  <a:prstClr val="black"/>
                </a:solidFill>
              </a:rPr>
              <a:t> in pursuit of perfection</a:t>
            </a:r>
          </a:p>
          <a:p>
            <a:pPr lvl="1"/>
            <a:r>
              <a:rPr lang="en-US" altLang="en-US" sz="1600" dirty="0">
                <a:solidFill>
                  <a:prstClr val="black"/>
                </a:solidFill>
              </a:rPr>
              <a:t>Constantly challenge the organization to continue removing waste from processes</a:t>
            </a:r>
          </a:p>
          <a:p>
            <a:endParaRPr lang="en-US" altLang="en-US" sz="1600" dirty="0">
              <a:solidFill>
                <a:prstClr val="black"/>
              </a:solidFill>
            </a:endParaRPr>
          </a:p>
          <a:p>
            <a:pPr lvl="1"/>
            <a:endParaRPr lang="en-US" altLang="en-US" sz="2000"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60" y="8774886"/>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564" tIns="44282" rIns="88564" bIns="44282"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15</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4"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96" tIns="43799" rIns="87596" bIns="43799"/>
          <a:lstStyle/>
          <a:p>
            <a:pPr eaLnBrk="1" hangingPunct="1"/>
            <a:endParaRPr lang="en-GB" altLang="en-US" dirty="0" smtClean="0">
              <a:latin typeface="Arial" pitchFamily="34" charset="0"/>
            </a:endParaRPr>
          </a:p>
        </p:txBody>
      </p:sp>
      <p:sp>
        <p:nvSpPr>
          <p:cNvPr id="5" name="Content Placeholder 1"/>
          <p:cNvSpPr txBox="1">
            <a:spLocks/>
          </p:cNvSpPr>
          <p:nvPr/>
        </p:nvSpPr>
        <p:spPr>
          <a:xfrm>
            <a:off x="286590" y="4396636"/>
            <a:ext cx="6437223" cy="4705170"/>
          </a:xfrm>
          <a:prstGeom prst="rect">
            <a:avLst/>
          </a:prstGeom>
        </p:spPr>
        <p:txBody>
          <a:bodyPr lIns="90059" tIns="45030" rIns="90059" bIns="4503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000" dirty="0">
                <a:solidFill>
                  <a:prstClr val="black"/>
                </a:solidFill>
              </a:rPr>
              <a:t>Specify </a:t>
            </a:r>
            <a:r>
              <a:rPr lang="en-US" altLang="en-US" sz="2000" u="sng" dirty="0">
                <a:solidFill>
                  <a:prstClr val="black"/>
                </a:solidFill>
              </a:rPr>
              <a:t>value</a:t>
            </a:r>
            <a:r>
              <a:rPr lang="en-US" altLang="en-US" sz="2000" dirty="0">
                <a:solidFill>
                  <a:prstClr val="black"/>
                </a:solidFill>
              </a:rPr>
              <a:t> in the eyes of the Customer</a:t>
            </a:r>
          </a:p>
          <a:p>
            <a:pPr lvl="1"/>
            <a:r>
              <a:rPr lang="en-US" altLang="en-US" sz="1600" dirty="0">
                <a:solidFill>
                  <a:prstClr val="black"/>
                </a:solidFill>
              </a:rPr>
              <a:t>Learn to see your processes from the perspective of your customer</a:t>
            </a:r>
          </a:p>
          <a:p>
            <a:r>
              <a:rPr lang="en-US" altLang="en-US" sz="2000" dirty="0">
                <a:solidFill>
                  <a:prstClr val="black"/>
                </a:solidFill>
              </a:rPr>
              <a:t>Identify the </a:t>
            </a:r>
            <a:r>
              <a:rPr lang="en-US" altLang="en-US" sz="2000" u="sng" dirty="0">
                <a:solidFill>
                  <a:prstClr val="black"/>
                </a:solidFill>
              </a:rPr>
              <a:t>value stream</a:t>
            </a:r>
            <a:r>
              <a:rPr lang="en-US" altLang="en-US" sz="2000" dirty="0">
                <a:solidFill>
                  <a:prstClr val="black"/>
                </a:solidFill>
              </a:rPr>
              <a:t> and eliminate </a:t>
            </a:r>
            <a:r>
              <a:rPr lang="en-US" altLang="en-US" sz="2000" u="sng" dirty="0">
                <a:solidFill>
                  <a:prstClr val="black"/>
                </a:solidFill>
              </a:rPr>
              <a:t>waste/variation</a:t>
            </a:r>
          </a:p>
          <a:p>
            <a:pPr lvl="1"/>
            <a:r>
              <a:rPr lang="en-US" altLang="en-US" sz="1600" dirty="0">
                <a:solidFill>
                  <a:prstClr val="black"/>
                </a:solidFill>
              </a:rPr>
              <a:t>Look at the combination of processes, not just a single process in isolation</a:t>
            </a:r>
          </a:p>
          <a:p>
            <a:r>
              <a:rPr lang="en-US" altLang="en-US" sz="2000" dirty="0">
                <a:solidFill>
                  <a:prstClr val="black"/>
                </a:solidFill>
              </a:rPr>
              <a:t>Make value </a:t>
            </a:r>
            <a:r>
              <a:rPr lang="en-US" altLang="en-US" sz="2000" u="sng" dirty="0">
                <a:solidFill>
                  <a:prstClr val="black"/>
                </a:solidFill>
              </a:rPr>
              <a:t>flow</a:t>
            </a:r>
            <a:r>
              <a:rPr lang="en-US" altLang="en-US" sz="2000" dirty="0">
                <a:solidFill>
                  <a:prstClr val="black"/>
                </a:solidFill>
              </a:rPr>
              <a:t> at the </a:t>
            </a:r>
            <a:r>
              <a:rPr lang="en-US" altLang="en-US" sz="2000" u="sng" dirty="0">
                <a:solidFill>
                  <a:prstClr val="black"/>
                </a:solidFill>
              </a:rPr>
              <a:t>pull</a:t>
            </a:r>
            <a:r>
              <a:rPr lang="en-US" altLang="en-US" sz="2000" dirty="0">
                <a:solidFill>
                  <a:prstClr val="black"/>
                </a:solidFill>
              </a:rPr>
              <a:t> of the customer</a:t>
            </a:r>
          </a:p>
          <a:p>
            <a:pPr lvl="1"/>
            <a:r>
              <a:rPr lang="en-US" altLang="en-US" sz="1600" dirty="0">
                <a:solidFill>
                  <a:prstClr val="black"/>
                </a:solidFill>
              </a:rPr>
              <a:t>Wait until you know what the customer wants before you start</a:t>
            </a:r>
          </a:p>
          <a:p>
            <a:r>
              <a:rPr lang="en-US" altLang="en-US" sz="2000" u="sng" dirty="0">
                <a:solidFill>
                  <a:prstClr val="black"/>
                </a:solidFill>
              </a:rPr>
              <a:t>Involve</a:t>
            </a:r>
            <a:r>
              <a:rPr lang="en-US" altLang="en-US" sz="2000" dirty="0">
                <a:solidFill>
                  <a:prstClr val="black"/>
                </a:solidFill>
              </a:rPr>
              <a:t>, </a:t>
            </a:r>
            <a:r>
              <a:rPr lang="en-US" altLang="en-US" sz="2000" u="sng" dirty="0">
                <a:solidFill>
                  <a:prstClr val="black"/>
                </a:solidFill>
              </a:rPr>
              <a:t>align</a:t>
            </a:r>
            <a:r>
              <a:rPr lang="en-US" altLang="en-US" sz="2000" dirty="0">
                <a:solidFill>
                  <a:prstClr val="black"/>
                </a:solidFill>
              </a:rPr>
              <a:t>, and </a:t>
            </a:r>
            <a:r>
              <a:rPr lang="en-US" altLang="en-US" sz="2000" u="sng" dirty="0">
                <a:solidFill>
                  <a:prstClr val="black"/>
                </a:solidFill>
              </a:rPr>
              <a:t>empower</a:t>
            </a:r>
            <a:r>
              <a:rPr lang="en-US" altLang="en-US" sz="2000" dirty="0">
                <a:solidFill>
                  <a:prstClr val="black"/>
                </a:solidFill>
              </a:rPr>
              <a:t> employees</a:t>
            </a:r>
          </a:p>
          <a:p>
            <a:pPr lvl="1"/>
            <a:r>
              <a:rPr lang="en-US" altLang="en-US" sz="1600" dirty="0">
                <a:solidFill>
                  <a:prstClr val="black"/>
                </a:solidFill>
              </a:rPr>
              <a:t>Develop solutions using the people who are currently working in the process</a:t>
            </a:r>
          </a:p>
          <a:p>
            <a:r>
              <a:rPr lang="en-US" altLang="en-US" sz="2000" u="sng" dirty="0">
                <a:solidFill>
                  <a:prstClr val="black"/>
                </a:solidFill>
              </a:rPr>
              <a:t>Continuously improve knowledge</a:t>
            </a:r>
            <a:r>
              <a:rPr lang="en-US" altLang="en-US" sz="2000" dirty="0">
                <a:solidFill>
                  <a:prstClr val="black"/>
                </a:solidFill>
              </a:rPr>
              <a:t> in pursuit of perfection</a:t>
            </a:r>
          </a:p>
          <a:p>
            <a:pPr lvl="1"/>
            <a:r>
              <a:rPr lang="en-US" altLang="en-US" sz="1600" dirty="0">
                <a:solidFill>
                  <a:prstClr val="black"/>
                </a:solidFill>
              </a:rPr>
              <a:t>Constantly challenge the organization to continue removing waste from processes</a:t>
            </a:r>
          </a:p>
          <a:p>
            <a:endParaRPr lang="en-US" altLang="en-US" sz="1600" dirty="0">
              <a:solidFill>
                <a:prstClr val="black"/>
              </a:solidFill>
            </a:endParaRPr>
          </a:p>
          <a:p>
            <a:pPr lvl="1"/>
            <a:endParaRPr lang="en-US" altLang="en-US" sz="2000"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60" y="8774886"/>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564" tIns="44282" rIns="88564" bIns="44282"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16</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4"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96" tIns="43799" rIns="87596" bIns="43799"/>
          <a:lstStyle/>
          <a:p>
            <a:pPr eaLnBrk="1" hangingPunct="1"/>
            <a:endParaRPr lang="en-GB" altLang="en-US" dirty="0" smtClean="0">
              <a:latin typeface="Arial" pitchFamily="34" charset="0"/>
            </a:endParaRPr>
          </a:p>
        </p:txBody>
      </p:sp>
      <p:sp>
        <p:nvSpPr>
          <p:cNvPr id="5" name="Content Placeholder 1"/>
          <p:cNvSpPr txBox="1">
            <a:spLocks/>
          </p:cNvSpPr>
          <p:nvPr/>
        </p:nvSpPr>
        <p:spPr>
          <a:xfrm>
            <a:off x="286590" y="4396636"/>
            <a:ext cx="6437223" cy="4705170"/>
          </a:xfrm>
          <a:prstGeom prst="rect">
            <a:avLst/>
          </a:prstGeom>
        </p:spPr>
        <p:txBody>
          <a:bodyPr lIns="90059" tIns="45030" rIns="90059" bIns="4503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000" dirty="0">
                <a:solidFill>
                  <a:prstClr val="black"/>
                </a:solidFill>
              </a:rPr>
              <a:t>Specify </a:t>
            </a:r>
            <a:r>
              <a:rPr lang="en-US" altLang="en-US" sz="2000" u="sng" dirty="0">
                <a:solidFill>
                  <a:prstClr val="black"/>
                </a:solidFill>
              </a:rPr>
              <a:t>value</a:t>
            </a:r>
            <a:r>
              <a:rPr lang="en-US" altLang="en-US" sz="2000" dirty="0">
                <a:solidFill>
                  <a:prstClr val="black"/>
                </a:solidFill>
              </a:rPr>
              <a:t> in the eyes of the Customer</a:t>
            </a:r>
          </a:p>
          <a:p>
            <a:pPr lvl="1"/>
            <a:r>
              <a:rPr lang="en-US" altLang="en-US" sz="1600" dirty="0">
                <a:solidFill>
                  <a:prstClr val="black"/>
                </a:solidFill>
              </a:rPr>
              <a:t>Learn to see your processes from the perspective of your customer</a:t>
            </a:r>
          </a:p>
          <a:p>
            <a:r>
              <a:rPr lang="en-US" altLang="en-US" sz="2000" dirty="0">
                <a:solidFill>
                  <a:prstClr val="black"/>
                </a:solidFill>
              </a:rPr>
              <a:t>Identify the </a:t>
            </a:r>
            <a:r>
              <a:rPr lang="en-US" altLang="en-US" sz="2000" u="sng" dirty="0">
                <a:solidFill>
                  <a:prstClr val="black"/>
                </a:solidFill>
              </a:rPr>
              <a:t>value stream</a:t>
            </a:r>
            <a:r>
              <a:rPr lang="en-US" altLang="en-US" sz="2000" dirty="0">
                <a:solidFill>
                  <a:prstClr val="black"/>
                </a:solidFill>
              </a:rPr>
              <a:t> and eliminate </a:t>
            </a:r>
            <a:r>
              <a:rPr lang="en-US" altLang="en-US" sz="2000" u="sng" dirty="0">
                <a:solidFill>
                  <a:prstClr val="black"/>
                </a:solidFill>
              </a:rPr>
              <a:t>waste/variation</a:t>
            </a:r>
          </a:p>
          <a:p>
            <a:pPr lvl="1"/>
            <a:r>
              <a:rPr lang="en-US" altLang="en-US" sz="1600" dirty="0">
                <a:solidFill>
                  <a:prstClr val="black"/>
                </a:solidFill>
              </a:rPr>
              <a:t>Look at the combination of processes, not just a single process in isolation</a:t>
            </a:r>
          </a:p>
          <a:p>
            <a:r>
              <a:rPr lang="en-US" altLang="en-US" sz="2000" dirty="0">
                <a:solidFill>
                  <a:prstClr val="black"/>
                </a:solidFill>
              </a:rPr>
              <a:t>Make value </a:t>
            </a:r>
            <a:r>
              <a:rPr lang="en-US" altLang="en-US" sz="2000" u="sng" dirty="0">
                <a:solidFill>
                  <a:prstClr val="black"/>
                </a:solidFill>
              </a:rPr>
              <a:t>flow</a:t>
            </a:r>
            <a:r>
              <a:rPr lang="en-US" altLang="en-US" sz="2000" dirty="0">
                <a:solidFill>
                  <a:prstClr val="black"/>
                </a:solidFill>
              </a:rPr>
              <a:t> at the </a:t>
            </a:r>
            <a:r>
              <a:rPr lang="en-US" altLang="en-US" sz="2000" u="sng" dirty="0">
                <a:solidFill>
                  <a:prstClr val="black"/>
                </a:solidFill>
              </a:rPr>
              <a:t>pull</a:t>
            </a:r>
            <a:r>
              <a:rPr lang="en-US" altLang="en-US" sz="2000" dirty="0">
                <a:solidFill>
                  <a:prstClr val="black"/>
                </a:solidFill>
              </a:rPr>
              <a:t> of the customer</a:t>
            </a:r>
          </a:p>
          <a:p>
            <a:pPr lvl="1"/>
            <a:r>
              <a:rPr lang="en-US" altLang="en-US" sz="1600" dirty="0">
                <a:solidFill>
                  <a:prstClr val="black"/>
                </a:solidFill>
              </a:rPr>
              <a:t>Wait until you know what the customer wants before you start</a:t>
            </a:r>
          </a:p>
          <a:p>
            <a:r>
              <a:rPr lang="en-US" altLang="en-US" sz="2000" u="sng" dirty="0">
                <a:solidFill>
                  <a:prstClr val="black"/>
                </a:solidFill>
              </a:rPr>
              <a:t>Involve</a:t>
            </a:r>
            <a:r>
              <a:rPr lang="en-US" altLang="en-US" sz="2000" dirty="0">
                <a:solidFill>
                  <a:prstClr val="black"/>
                </a:solidFill>
              </a:rPr>
              <a:t>, </a:t>
            </a:r>
            <a:r>
              <a:rPr lang="en-US" altLang="en-US" sz="2000" u="sng" dirty="0">
                <a:solidFill>
                  <a:prstClr val="black"/>
                </a:solidFill>
              </a:rPr>
              <a:t>align</a:t>
            </a:r>
            <a:r>
              <a:rPr lang="en-US" altLang="en-US" sz="2000" dirty="0">
                <a:solidFill>
                  <a:prstClr val="black"/>
                </a:solidFill>
              </a:rPr>
              <a:t>, and </a:t>
            </a:r>
            <a:r>
              <a:rPr lang="en-US" altLang="en-US" sz="2000" u="sng" dirty="0">
                <a:solidFill>
                  <a:prstClr val="black"/>
                </a:solidFill>
              </a:rPr>
              <a:t>empower</a:t>
            </a:r>
            <a:r>
              <a:rPr lang="en-US" altLang="en-US" sz="2000" dirty="0">
                <a:solidFill>
                  <a:prstClr val="black"/>
                </a:solidFill>
              </a:rPr>
              <a:t> employees</a:t>
            </a:r>
          </a:p>
          <a:p>
            <a:pPr lvl="1"/>
            <a:r>
              <a:rPr lang="en-US" altLang="en-US" sz="1600" dirty="0">
                <a:solidFill>
                  <a:prstClr val="black"/>
                </a:solidFill>
              </a:rPr>
              <a:t>Develop solutions using the people who are currently working in the process</a:t>
            </a:r>
          </a:p>
          <a:p>
            <a:r>
              <a:rPr lang="en-US" altLang="en-US" sz="2000" u="sng" dirty="0">
                <a:solidFill>
                  <a:prstClr val="black"/>
                </a:solidFill>
              </a:rPr>
              <a:t>Continuously improve knowledge</a:t>
            </a:r>
            <a:r>
              <a:rPr lang="en-US" altLang="en-US" sz="2000" dirty="0">
                <a:solidFill>
                  <a:prstClr val="black"/>
                </a:solidFill>
              </a:rPr>
              <a:t> in pursuit of perfection</a:t>
            </a:r>
          </a:p>
          <a:p>
            <a:pPr lvl="1"/>
            <a:r>
              <a:rPr lang="en-US" altLang="en-US" sz="1600" dirty="0">
                <a:solidFill>
                  <a:prstClr val="black"/>
                </a:solidFill>
              </a:rPr>
              <a:t>Constantly challenge the organization to continue removing waste from processes</a:t>
            </a:r>
          </a:p>
          <a:p>
            <a:endParaRPr lang="en-US" altLang="en-US" sz="1600" dirty="0">
              <a:solidFill>
                <a:prstClr val="black"/>
              </a:solidFill>
            </a:endParaRPr>
          </a:p>
          <a:p>
            <a:pPr lvl="1"/>
            <a:endParaRPr lang="en-US" altLang="en-US" sz="2000"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60" y="8774886"/>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564" tIns="44282" rIns="88564" bIns="44282"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17</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4"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96" tIns="43799" rIns="87596" bIns="43799"/>
          <a:lstStyle/>
          <a:p>
            <a:pPr eaLnBrk="1" hangingPunct="1"/>
            <a:endParaRPr lang="en-GB" altLang="en-US" dirty="0" smtClean="0">
              <a:latin typeface="Arial" pitchFamily="34" charset="0"/>
            </a:endParaRPr>
          </a:p>
        </p:txBody>
      </p:sp>
      <p:sp>
        <p:nvSpPr>
          <p:cNvPr id="5" name="Content Placeholder 1"/>
          <p:cNvSpPr txBox="1">
            <a:spLocks/>
          </p:cNvSpPr>
          <p:nvPr/>
        </p:nvSpPr>
        <p:spPr>
          <a:xfrm>
            <a:off x="286590" y="4396636"/>
            <a:ext cx="6437223" cy="4705170"/>
          </a:xfrm>
          <a:prstGeom prst="rect">
            <a:avLst/>
          </a:prstGeom>
        </p:spPr>
        <p:txBody>
          <a:bodyPr lIns="90059" tIns="45030" rIns="90059" bIns="4503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000" dirty="0">
                <a:solidFill>
                  <a:prstClr val="black"/>
                </a:solidFill>
              </a:rPr>
              <a:t>Specify </a:t>
            </a:r>
            <a:r>
              <a:rPr lang="en-US" altLang="en-US" sz="2000" u="sng" dirty="0">
                <a:solidFill>
                  <a:prstClr val="black"/>
                </a:solidFill>
              </a:rPr>
              <a:t>value</a:t>
            </a:r>
            <a:r>
              <a:rPr lang="en-US" altLang="en-US" sz="2000" dirty="0">
                <a:solidFill>
                  <a:prstClr val="black"/>
                </a:solidFill>
              </a:rPr>
              <a:t> in the eyes of the Customer</a:t>
            </a:r>
          </a:p>
          <a:p>
            <a:pPr lvl="1"/>
            <a:r>
              <a:rPr lang="en-US" altLang="en-US" sz="1600" dirty="0">
                <a:solidFill>
                  <a:prstClr val="black"/>
                </a:solidFill>
              </a:rPr>
              <a:t>Learn to see your processes from the perspective of your customer</a:t>
            </a:r>
          </a:p>
          <a:p>
            <a:r>
              <a:rPr lang="en-US" altLang="en-US" sz="2000" dirty="0">
                <a:solidFill>
                  <a:prstClr val="black"/>
                </a:solidFill>
              </a:rPr>
              <a:t>Identify the </a:t>
            </a:r>
            <a:r>
              <a:rPr lang="en-US" altLang="en-US" sz="2000" u="sng" dirty="0">
                <a:solidFill>
                  <a:prstClr val="black"/>
                </a:solidFill>
              </a:rPr>
              <a:t>value stream</a:t>
            </a:r>
            <a:r>
              <a:rPr lang="en-US" altLang="en-US" sz="2000" dirty="0">
                <a:solidFill>
                  <a:prstClr val="black"/>
                </a:solidFill>
              </a:rPr>
              <a:t> and eliminate </a:t>
            </a:r>
            <a:r>
              <a:rPr lang="en-US" altLang="en-US" sz="2000" u="sng" dirty="0">
                <a:solidFill>
                  <a:prstClr val="black"/>
                </a:solidFill>
              </a:rPr>
              <a:t>waste/variation</a:t>
            </a:r>
          </a:p>
          <a:p>
            <a:pPr lvl="1"/>
            <a:r>
              <a:rPr lang="en-US" altLang="en-US" sz="1600" dirty="0">
                <a:solidFill>
                  <a:prstClr val="black"/>
                </a:solidFill>
              </a:rPr>
              <a:t>Look at the combination of processes, not just a single process in isolation</a:t>
            </a:r>
          </a:p>
          <a:p>
            <a:r>
              <a:rPr lang="en-US" altLang="en-US" sz="2000" dirty="0">
                <a:solidFill>
                  <a:prstClr val="black"/>
                </a:solidFill>
              </a:rPr>
              <a:t>Make value </a:t>
            </a:r>
            <a:r>
              <a:rPr lang="en-US" altLang="en-US" sz="2000" u="sng" dirty="0">
                <a:solidFill>
                  <a:prstClr val="black"/>
                </a:solidFill>
              </a:rPr>
              <a:t>flow</a:t>
            </a:r>
            <a:r>
              <a:rPr lang="en-US" altLang="en-US" sz="2000" dirty="0">
                <a:solidFill>
                  <a:prstClr val="black"/>
                </a:solidFill>
              </a:rPr>
              <a:t> at the </a:t>
            </a:r>
            <a:r>
              <a:rPr lang="en-US" altLang="en-US" sz="2000" u="sng" dirty="0">
                <a:solidFill>
                  <a:prstClr val="black"/>
                </a:solidFill>
              </a:rPr>
              <a:t>pull</a:t>
            </a:r>
            <a:r>
              <a:rPr lang="en-US" altLang="en-US" sz="2000" dirty="0">
                <a:solidFill>
                  <a:prstClr val="black"/>
                </a:solidFill>
              </a:rPr>
              <a:t> of the customer</a:t>
            </a:r>
          </a:p>
          <a:p>
            <a:pPr lvl="1"/>
            <a:r>
              <a:rPr lang="en-US" altLang="en-US" sz="1600" dirty="0">
                <a:solidFill>
                  <a:prstClr val="black"/>
                </a:solidFill>
              </a:rPr>
              <a:t>Wait until you know what the customer wants before you start</a:t>
            </a:r>
          </a:p>
          <a:p>
            <a:r>
              <a:rPr lang="en-US" altLang="en-US" sz="2000" u="sng" dirty="0">
                <a:solidFill>
                  <a:prstClr val="black"/>
                </a:solidFill>
              </a:rPr>
              <a:t>Involve</a:t>
            </a:r>
            <a:r>
              <a:rPr lang="en-US" altLang="en-US" sz="2000" dirty="0">
                <a:solidFill>
                  <a:prstClr val="black"/>
                </a:solidFill>
              </a:rPr>
              <a:t>, </a:t>
            </a:r>
            <a:r>
              <a:rPr lang="en-US" altLang="en-US" sz="2000" u="sng" dirty="0">
                <a:solidFill>
                  <a:prstClr val="black"/>
                </a:solidFill>
              </a:rPr>
              <a:t>align</a:t>
            </a:r>
            <a:r>
              <a:rPr lang="en-US" altLang="en-US" sz="2000" dirty="0">
                <a:solidFill>
                  <a:prstClr val="black"/>
                </a:solidFill>
              </a:rPr>
              <a:t>, and </a:t>
            </a:r>
            <a:r>
              <a:rPr lang="en-US" altLang="en-US" sz="2000" u="sng" dirty="0">
                <a:solidFill>
                  <a:prstClr val="black"/>
                </a:solidFill>
              </a:rPr>
              <a:t>empower</a:t>
            </a:r>
            <a:r>
              <a:rPr lang="en-US" altLang="en-US" sz="2000" dirty="0">
                <a:solidFill>
                  <a:prstClr val="black"/>
                </a:solidFill>
              </a:rPr>
              <a:t> employees</a:t>
            </a:r>
          </a:p>
          <a:p>
            <a:pPr lvl="1"/>
            <a:r>
              <a:rPr lang="en-US" altLang="en-US" sz="1600" dirty="0">
                <a:solidFill>
                  <a:prstClr val="black"/>
                </a:solidFill>
              </a:rPr>
              <a:t>Develop solutions using the people who are currently working in the process</a:t>
            </a:r>
          </a:p>
          <a:p>
            <a:r>
              <a:rPr lang="en-US" altLang="en-US" sz="2000" u="sng" dirty="0">
                <a:solidFill>
                  <a:prstClr val="black"/>
                </a:solidFill>
              </a:rPr>
              <a:t>Continuously improve knowledge</a:t>
            </a:r>
            <a:r>
              <a:rPr lang="en-US" altLang="en-US" sz="2000" dirty="0">
                <a:solidFill>
                  <a:prstClr val="black"/>
                </a:solidFill>
              </a:rPr>
              <a:t> in pursuit of perfection</a:t>
            </a:r>
          </a:p>
          <a:p>
            <a:pPr lvl="1"/>
            <a:r>
              <a:rPr lang="en-US" altLang="en-US" sz="1600" dirty="0">
                <a:solidFill>
                  <a:prstClr val="black"/>
                </a:solidFill>
              </a:rPr>
              <a:t>Constantly challenge the organization to continue removing waste from processes</a:t>
            </a:r>
          </a:p>
          <a:p>
            <a:endParaRPr lang="en-US" altLang="en-US" sz="1600" dirty="0">
              <a:solidFill>
                <a:prstClr val="black"/>
              </a:solidFill>
            </a:endParaRPr>
          </a:p>
          <a:p>
            <a:pPr lvl="1"/>
            <a:endParaRPr lang="en-US" altLang="en-US" sz="2000"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60" y="8774887"/>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564" tIns="44282" rIns="88564" bIns="44282"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18</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6" y="4387445"/>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96" tIns="43799" rIns="87596" bIns="43799"/>
          <a:lstStyle/>
          <a:p>
            <a:pPr eaLnBrk="1" hangingPunct="1"/>
            <a:endParaRPr lang="en-GB" altLang="en-US" dirty="0" smtClean="0">
              <a:latin typeface="Arial" pitchFamily="34" charset="0"/>
            </a:endParaRPr>
          </a:p>
        </p:txBody>
      </p:sp>
      <p:sp>
        <p:nvSpPr>
          <p:cNvPr id="5" name="Content Placeholder 1"/>
          <p:cNvSpPr txBox="1">
            <a:spLocks/>
          </p:cNvSpPr>
          <p:nvPr/>
        </p:nvSpPr>
        <p:spPr>
          <a:xfrm>
            <a:off x="286590" y="4396636"/>
            <a:ext cx="6437223" cy="4705170"/>
          </a:xfrm>
          <a:prstGeom prst="rect">
            <a:avLst/>
          </a:prstGeom>
        </p:spPr>
        <p:txBody>
          <a:bodyPr lIns="90059" tIns="45030" rIns="90059" bIns="4503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000" dirty="0">
                <a:solidFill>
                  <a:prstClr val="black"/>
                </a:solidFill>
              </a:rPr>
              <a:t>Specify </a:t>
            </a:r>
            <a:r>
              <a:rPr lang="en-US" altLang="en-US" sz="2000" u="sng" dirty="0">
                <a:solidFill>
                  <a:prstClr val="black"/>
                </a:solidFill>
              </a:rPr>
              <a:t>value</a:t>
            </a:r>
            <a:r>
              <a:rPr lang="en-US" altLang="en-US" sz="2000" dirty="0">
                <a:solidFill>
                  <a:prstClr val="black"/>
                </a:solidFill>
              </a:rPr>
              <a:t> in the eyes of the Customer</a:t>
            </a:r>
          </a:p>
          <a:p>
            <a:pPr lvl="1"/>
            <a:r>
              <a:rPr lang="en-US" altLang="en-US" sz="1600" dirty="0">
                <a:solidFill>
                  <a:prstClr val="black"/>
                </a:solidFill>
              </a:rPr>
              <a:t>Learn to see your processes from the perspective of your customer</a:t>
            </a:r>
          </a:p>
          <a:p>
            <a:r>
              <a:rPr lang="en-US" altLang="en-US" sz="2000" dirty="0">
                <a:solidFill>
                  <a:prstClr val="black"/>
                </a:solidFill>
              </a:rPr>
              <a:t>Identify the </a:t>
            </a:r>
            <a:r>
              <a:rPr lang="en-US" altLang="en-US" sz="2000" u="sng" dirty="0">
                <a:solidFill>
                  <a:prstClr val="black"/>
                </a:solidFill>
              </a:rPr>
              <a:t>value stream</a:t>
            </a:r>
            <a:r>
              <a:rPr lang="en-US" altLang="en-US" sz="2000" dirty="0">
                <a:solidFill>
                  <a:prstClr val="black"/>
                </a:solidFill>
              </a:rPr>
              <a:t> and eliminate </a:t>
            </a:r>
            <a:r>
              <a:rPr lang="en-US" altLang="en-US" sz="2000" u="sng" dirty="0">
                <a:solidFill>
                  <a:prstClr val="black"/>
                </a:solidFill>
              </a:rPr>
              <a:t>waste/variation</a:t>
            </a:r>
          </a:p>
          <a:p>
            <a:pPr lvl="1"/>
            <a:r>
              <a:rPr lang="en-US" altLang="en-US" sz="1600" dirty="0">
                <a:solidFill>
                  <a:prstClr val="black"/>
                </a:solidFill>
              </a:rPr>
              <a:t>Look at the combination of processes, not just a single process in isolation</a:t>
            </a:r>
          </a:p>
          <a:p>
            <a:r>
              <a:rPr lang="en-US" altLang="en-US" sz="2000" dirty="0">
                <a:solidFill>
                  <a:prstClr val="black"/>
                </a:solidFill>
              </a:rPr>
              <a:t>Make value </a:t>
            </a:r>
            <a:r>
              <a:rPr lang="en-US" altLang="en-US" sz="2000" u="sng" dirty="0">
                <a:solidFill>
                  <a:prstClr val="black"/>
                </a:solidFill>
              </a:rPr>
              <a:t>flow</a:t>
            </a:r>
            <a:r>
              <a:rPr lang="en-US" altLang="en-US" sz="2000" dirty="0">
                <a:solidFill>
                  <a:prstClr val="black"/>
                </a:solidFill>
              </a:rPr>
              <a:t> at the </a:t>
            </a:r>
            <a:r>
              <a:rPr lang="en-US" altLang="en-US" sz="2000" u="sng" dirty="0">
                <a:solidFill>
                  <a:prstClr val="black"/>
                </a:solidFill>
              </a:rPr>
              <a:t>pull</a:t>
            </a:r>
            <a:r>
              <a:rPr lang="en-US" altLang="en-US" sz="2000" dirty="0">
                <a:solidFill>
                  <a:prstClr val="black"/>
                </a:solidFill>
              </a:rPr>
              <a:t> of the customer</a:t>
            </a:r>
          </a:p>
          <a:p>
            <a:pPr lvl="1"/>
            <a:r>
              <a:rPr lang="en-US" altLang="en-US" sz="1600" dirty="0">
                <a:solidFill>
                  <a:prstClr val="black"/>
                </a:solidFill>
              </a:rPr>
              <a:t>Wait until you know what the customer wants before you start</a:t>
            </a:r>
          </a:p>
          <a:p>
            <a:r>
              <a:rPr lang="en-US" altLang="en-US" sz="2000" u="sng" dirty="0">
                <a:solidFill>
                  <a:prstClr val="black"/>
                </a:solidFill>
              </a:rPr>
              <a:t>Involve</a:t>
            </a:r>
            <a:r>
              <a:rPr lang="en-US" altLang="en-US" sz="2000" dirty="0">
                <a:solidFill>
                  <a:prstClr val="black"/>
                </a:solidFill>
              </a:rPr>
              <a:t>, </a:t>
            </a:r>
            <a:r>
              <a:rPr lang="en-US" altLang="en-US" sz="2000" u="sng" dirty="0">
                <a:solidFill>
                  <a:prstClr val="black"/>
                </a:solidFill>
              </a:rPr>
              <a:t>align</a:t>
            </a:r>
            <a:r>
              <a:rPr lang="en-US" altLang="en-US" sz="2000" dirty="0">
                <a:solidFill>
                  <a:prstClr val="black"/>
                </a:solidFill>
              </a:rPr>
              <a:t>, and </a:t>
            </a:r>
            <a:r>
              <a:rPr lang="en-US" altLang="en-US" sz="2000" u="sng" dirty="0">
                <a:solidFill>
                  <a:prstClr val="black"/>
                </a:solidFill>
              </a:rPr>
              <a:t>empower</a:t>
            </a:r>
            <a:r>
              <a:rPr lang="en-US" altLang="en-US" sz="2000" dirty="0">
                <a:solidFill>
                  <a:prstClr val="black"/>
                </a:solidFill>
              </a:rPr>
              <a:t> employees</a:t>
            </a:r>
          </a:p>
          <a:p>
            <a:pPr lvl="1"/>
            <a:r>
              <a:rPr lang="en-US" altLang="en-US" sz="1600" dirty="0">
                <a:solidFill>
                  <a:prstClr val="black"/>
                </a:solidFill>
              </a:rPr>
              <a:t>Develop solutions using the people who are currently working in the process</a:t>
            </a:r>
          </a:p>
          <a:p>
            <a:r>
              <a:rPr lang="en-US" altLang="en-US" sz="2000" u="sng" dirty="0">
                <a:solidFill>
                  <a:prstClr val="black"/>
                </a:solidFill>
              </a:rPr>
              <a:t>Continuously improve knowledge</a:t>
            </a:r>
            <a:r>
              <a:rPr lang="en-US" altLang="en-US" sz="2000" dirty="0">
                <a:solidFill>
                  <a:prstClr val="black"/>
                </a:solidFill>
              </a:rPr>
              <a:t> in pursuit of perfection</a:t>
            </a:r>
          </a:p>
          <a:p>
            <a:pPr lvl="1"/>
            <a:r>
              <a:rPr lang="en-US" altLang="en-US" sz="1600" dirty="0">
                <a:solidFill>
                  <a:prstClr val="black"/>
                </a:solidFill>
              </a:rPr>
              <a:t>Constantly challenge the organization to continue removing waste from processes</a:t>
            </a:r>
          </a:p>
          <a:p>
            <a:endParaRPr lang="en-US" altLang="en-US" sz="1600" dirty="0">
              <a:solidFill>
                <a:prstClr val="black"/>
              </a:solidFill>
            </a:endParaRPr>
          </a:p>
          <a:p>
            <a:pPr lvl="1"/>
            <a:endParaRPr lang="en-US" altLang="en-US" sz="2000"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19</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2</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21</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22</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23</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24</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25</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lvl1pPr defTabSz="919039" eaLnBrk="0" hangingPunct="0">
              <a:defRPr sz="2800" b="1">
                <a:solidFill>
                  <a:schemeClr val="tx1"/>
                </a:solidFill>
                <a:latin typeface="Arial" charset="0"/>
                <a:cs typeface="Arial" charset="0"/>
              </a:defRPr>
            </a:lvl1pPr>
            <a:lvl2pPr marL="742850" indent="-285711" defTabSz="919039" eaLnBrk="0" hangingPunct="0">
              <a:defRPr sz="2800" b="1">
                <a:solidFill>
                  <a:schemeClr val="tx1"/>
                </a:solidFill>
                <a:latin typeface="Arial" charset="0"/>
                <a:cs typeface="Arial" charset="0"/>
              </a:defRPr>
            </a:lvl2pPr>
            <a:lvl3pPr marL="1142845" indent="-228569" defTabSz="919039" eaLnBrk="0" hangingPunct="0">
              <a:defRPr sz="2800" b="1">
                <a:solidFill>
                  <a:schemeClr val="tx1"/>
                </a:solidFill>
                <a:latin typeface="Arial" charset="0"/>
                <a:cs typeface="Arial" charset="0"/>
              </a:defRPr>
            </a:lvl3pPr>
            <a:lvl4pPr marL="1599983" indent="-228569" defTabSz="919039" eaLnBrk="0" hangingPunct="0">
              <a:defRPr sz="2800" b="1">
                <a:solidFill>
                  <a:schemeClr val="tx1"/>
                </a:solidFill>
                <a:latin typeface="Arial" charset="0"/>
                <a:cs typeface="Arial" charset="0"/>
              </a:defRPr>
            </a:lvl4pPr>
            <a:lvl5pPr marL="2057121" indent="-228569" defTabSz="919039" eaLnBrk="0" hangingPunct="0">
              <a:defRPr sz="2800" b="1">
                <a:solidFill>
                  <a:schemeClr val="tx1"/>
                </a:solidFill>
                <a:latin typeface="Arial" charset="0"/>
                <a:cs typeface="Arial" charset="0"/>
              </a:defRPr>
            </a:lvl5pPr>
            <a:lvl6pPr marL="2514259" indent="-228569" defTabSz="919039" eaLnBrk="0" fontAlgn="base" hangingPunct="0">
              <a:spcBef>
                <a:spcPct val="0"/>
              </a:spcBef>
              <a:spcAft>
                <a:spcPct val="0"/>
              </a:spcAft>
              <a:defRPr sz="2800" b="1">
                <a:solidFill>
                  <a:schemeClr val="tx1"/>
                </a:solidFill>
                <a:latin typeface="Arial" charset="0"/>
                <a:cs typeface="Arial" charset="0"/>
              </a:defRPr>
            </a:lvl6pPr>
            <a:lvl7pPr marL="2971397" indent="-228569" defTabSz="919039" eaLnBrk="0" fontAlgn="base" hangingPunct="0">
              <a:spcBef>
                <a:spcPct val="0"/>
              </a:spcBef>
              <a:spcAft>
                <a:spcPct val="0"/>
              </a:spcAft>
              <a:defRPr sz="2800" b="1">
                <a:solidFill>
                  <a:schemeClr val="tx1"/>
                </a:solidFill>
                <a:latin typeface="Arial" charset="0"/>
                <a:cs typeface="Arial" charset="0"/>
              </a:defRPr>
            </a:lvl7pPr>
            <a:lvl8pPr marL="3428535" indent="-228569" defTabSz="919039" eaLnBrk="0" fontAlgn="base" hangingPunct="0">
              <a:spcBef>
                <a:spcPct val="0"/>
              </a:spcBef>
              <a:spcAft>
                <a:spcPct val="0"/>
              </a:spcAft>
              <a:defRPr sz="2800" b="1">
                <a:solidFill>
                  <a:schemeClr val="tx1"/>
                </a:solidFill>
                <a:latin typeface="Arial" charset="0"/>
                <a:cs typeface="Arial" charset="0"/>
              </a:defRPr>
            </a:lvl8pPr>
            <a:lvl9pPr marL="3885672" indent="-228569" defTabSz="919039" eaLnBrk="0" fontAlgn="base" hangingPunct="0">
              <a:spcBef>
                <a:spcPct val="0"/>
              </a:spcBef>
              <a:spcAft>
                <a:spcPct val="0"/>
              </a:spcAft>
              <a:defRPr sz="2800" b="1">
                <a:solidFill>
                  <a:schemeClr val="tx1"/>
                </a:solidFill>
                <a:latin typeface="Arial" charset="0"/>
                <a:cs typeface="Arial" charset="0"/>
              </a:defRPr>
            </a:lvl9pPr>
          </a:lstStyle>
          <a:p>
            <a:pPr eaLnBrk="1" hangingPunct="1"/>
            <a:fld id="{3395E8A6-1F50-4E15-9A89-5512E777AF7B}" type="slidenum">
              <a:rPr lang="en-US" sz="1200" b="0">
                <a:solidFill>
                  <a:srgbClr val="000000"/>
                </a:solidFill>
                <a:latin typeface="Times New Roman" pitchFamily="18" charset="0"/>
              </a:rPr>
              <a:pPr eaLnBrk="1" hangingPunct="1"/>
              <a:t>32</a:t>
            </a:fld>
            <a:endParaRPr lang="en-US" sz="1200" b="0">
              <a:solidFill>
                <a:srgbClr val="000000"/>
              </a:solidFill>
              <a:latin typeface="Times New Roman" pitchFamily="18" charset="0"/>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p:spPr>
        <p:txBody>
          <a:bodyPr lIns="90309" tIns="45153" rIns="90309" bIns="45153"/>
          <a:lstStyle/>
          <a:p>
            <a:pPr eaLnBrk="1" hangingPunct="1"/>
            <a:endParaRPr lang="en-GB"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34</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9" y="8774885"/>
            <a:ext cx="3038144" cy="46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8" tIns="46068" rIns="92138" bIns="46068"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35</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4"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31" tIns="45567" rIns="91131" bIns="45567"/>
          <a:lstStyle/>
          <a:p>
            <a:pPr eaLnBrk="1" hangingPunct="1"/>
            <a:endParaRPr lang="en-GB" altLang="en-US" dirty="0"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36</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37</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3</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38</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noFill/>
        </p:spPr>
        <p:txBody>
          <a:bodyPr lIns="91930" tIns="45965" rIns="91930" bIns="45965"/>
          <a:lstStyle/>
          <a:p>
            <a:endParaRPr lang="en-GB"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40</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41</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42</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43</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9" y="8774885"/>
            <a:ext cx="3038144" cy="46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8" tIns="46068" rIns="92138" bIns="46068"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44</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4"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31" tIns="45567" rIns="91131" bIns="45567"/>
          <a:lstStyle/>
          <a:p>
            <a:pPr eaLnBrk="1" hangingPunct="1"/>
            <a:endParaRPr lang="en-GB" altLang="en-US" dirty="0"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45</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46</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47</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4</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48</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49</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50</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5"/>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51</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52</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53</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54</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55</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56</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57</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5</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58</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59</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60</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9" y="8774885"/>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0" tIns="44955" rIns="89910" bIns="44955"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61</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27" tIns="44465" rIns="88927" bIns="44465"/>
          <a:lstStyle/>
          <a:p>
            <a:pPr eaLnBrk="1" hangingPunct="1"/>
            <a:endParaRPr lang="en-GB" altLang="en-US" dirty="0"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9" y="8774885"/>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0" tIns="44955" rIns="89910" bIns="44955"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62</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27" tIns="44465" rIns="88927" bIns="44465"/>
          <a:lstStyle/>
          <a:p>
            <a:pPr eaLnBrk="1" hangingPunct="1"/>
            <a:endParaRPr lang="en-GB" altLang="en-US" dirty="0"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9" y="8774885"/>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0" tIns="44955" rIns="89910" bIns="44955"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63</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27" tIns="44465" rIns="88927" bIns="44465"/>
          <a:lstStyle/>
          <a:p>
            <a:pPr eaLnBrk="1" hangingPunct="1"/>
            <a:endParaRPr lang="en-GB" altLang="en-US" dirty="0"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9" y="8774885"/>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0" tIns="44955" rIns="89910" bIns="44955"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64</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27" tIns="44465" rIns="88927" bIns="44465"/>
          <a:lstStyle/>
          <a:p>
            <a:pPr eaLnBrk="1" hangingPunct="1"/>
            <a:endParaRPr lang="en-GB" altLang="en-US" dirty="0"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65</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66</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67</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60" y="8774885"/>
            <a:ext cx="3038143" cy="46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64" tIns="45731" rIns="91464" bIns="4573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6</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5" y="4387445"/>
            <a:ext cx="5142178"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63" tIns="45233" rIns="90463" bIns="45233"/>
          <a:lstStyle/>
          <a:p>
            <a:pPr eaLnBrk="1" hangingPunct="1"/>
            <a:endParaRPr lang="en-GB" altLang="en-US" dirty="0" smtClean="0">
              <a:latin typeface="Arial" pitchFamily="34" charset="0"/>
            </a:endParaRPr>
          </a:p>
        </p:txBody>
      </p:sp>
      <p:sp>
        <p:nvSpPr>
          <p:cNvPr id="5" name="Content Placeholder 1"/>
          <p:cNvSpPr txBox="1">
            <a:spLocks/>
          </p:cNvSpPr>
          <p:nvPr/>
        </p:nvSpPr>
        <p:spPr>
          <a:xfrm>
            <a:off x="286591" y="4396636"/>
            <a:ext cx="6437223" cy="4705170"/>
          </a:xfrm>
          <a:prstGeom prst="rect">
            <a:avLst/>
          </a:prstGeom>
        </p:spPr>
        <p:txBody>
          <a:bodyPr lIns="93007" tIns="46504" rIns="93007" bIns="46504"/>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000" dirty="0">
                <a:solidFill>
                  <a:prstClr val="black"/>
                </a:solidFill>
              </a:rPr>
              <a:t>Specify </a:t>
            </a:r>
            <a:r>
              <a:rPr lang="en-US" altLang="en-US" sz="2000" u="sng" dirty="0">
                <a:solidFill>
                  <a:prstClr val="black"/>
                </a:solidFill>
              </a:rPr>
              <a:t>value</a:t>
            </a:r>
            <a:r>
              <a:rPr lang="en-US" altLang="en-US" sz="2000" dirty="0">
                <a:solidFill>
                  <a:prstClr val="black"/>
                </a:solidFill>
              </a:rPr>
              <a:t> in the eyes of the Customer</a:t>
            </a:r>
          </a:p>
          <a:p>
            <a:pPr lvl="1"/>
            <a:r>
              <a:rPr lang="en-US" altLang="en-US" sz="1600" dirty="0">
                <a:solidFill>
                  <a:prstClr val="black"/>
                </a:solidFill>
              </a:rPr>
              <a:t>Learn to see your processes from the perspective of your customer</a:t>
            </a:r>
          </a:p>
          <a:p>
            <a:r>
              <a:rPr lang="en-US" altLang="en-US" sz="2000" dirty="0">
                <a:solidFill>
                  <a:prstClr val="black"/>
                </a:solidFill>
              </a:rPr>
              <a:t>Identify the </a:t>
            </a:r>
            <a:r>
              <a:rPr lang="en-US" altLang="en-US" sz="2000" u="sng" dirty="0">
                <a:solidFill>
                  <a:prstClr val="black"/>
                </a:solidFill>
              </a:rPr>
              <a:t>value stream</a:t>
            </a:r>
            <a:r>
              <a:rPr lang="en-US" altLang="en-US" sz="2000" dirty="0">
                <a:solidFill>
                  <a:prstClr val="black"/>
                </a:solidFill>
              </a:rPr>
              <a:t> and eliminate </a:t>
            </a:r>
            <a:r>
              <a:rPr lang="en-US" altLang="en-US" sz="2000" u="sng" dirty="0">
                <a:solidFill>
                  <a:prstClr val="black"/>
                </a:solidFill>
              </a:rPr>
              <a:t>waste/variation</a:t>
            </a:r>
          </a:p>
          <a:p>
            <a:pPr lvl="1"/>
            <a:r>
              <a:rPr lang="en-US" altLang="en-US" sz="1600" dirty="0">
                <a:solidFill>
                  <a:prstClr val="black"/>
                </a:solidFill>
              </a:rPr>
              <a:t>Look at the combination of processes, not just a single process in isolation</a:t>
            </a:r>
          </a:p>
          <a:p>
            <a:r>
              <a:rPr lang="en-US" altLang="en-US" sz="2000" dirty="0">
                <a:solidFill>
                  <a:prstClr val="black"/>
                </a:solidFill>
              </a:rPr>
              <a:t>Make value </a:t>
            </a:r>
            <a:r>
              <a:rPr lang="en-US" altLang="en-US" sz="2000" u="sng" dirty="0">
                <a:solidFill>
                  <a:prstClr val="black"/>
                </a:solidFill>
              </a:rPr>
              <a:t>flow</a:t>
            </a:r>
            <a:r>
              <a:rPr lang="en-US" altLang="en-US" sz="2000" dirty="0">
                <a:solidFill>
                  <a:prstClr val="black"/>
                </a:solidFill>
              </a:rPr>
              <a:t> at the </a:t>
            </a:r>
            <a:r>
              <a:rPr lang="en-US" altLang="en-US" sz="2000" u="sng" dirty="0">
                <a:solidFill>
                  <a:prstClr val="black"/>
                </a:solidFill>
              </a:rPr>
              <a:t>pull</a:t>
            </a:r>
            <a:r>
              <a:rPr lang="en-US" altLang="en-US" sz="2000" dirty="0">
                <a:solidFill>
                  <a:prstClr val="black"/>
                </a:solidFill>
              </a:rPr>
              <a:t> of the customer</a:t>
            </a:r>
          </a:p>
          <a:p>
            <a:pPr lvl="1"/>
            <a:r>
              <a:rPr lang="en-US" altLang="en-US" sz="1600" dirty="0">
                <a:solidFill>
                  <a:prstClr val="black"/>
                </a:solidFill>
              </a:rPr>
              <a:t>Wait until you know what the customer wants before you start</a:t>
            </a:r>
          </a:p>
          <a:p>
            <a:r>
              <a:rPr lang="en-US" altLang="en-US" sz="2000" u="sng" dirty="0">
                <a:solidFill>
                  <a:prstClr val="black"/>
                </a:solidFill>
              </a:rPr>
              <a:t>Involve</a:t>
            </a:r>
            <a:r>
              <a:rPr lang="en-US" altLang="en-US" sz="2000" dirty="0">
                <a:solidFill>
                  <a:prstClr val="black"/>
                </a:solidFill>
              </a:rPr>
              <a:t>, </a:t>
            </a:r>
            <a:r>
              <a:rPr lang="en-US" altLang="en-US" sz="2000" u="sng" dirty="0">
                <a:solidFill>
                  <a:prstClr val="black"/>
                </a:solidFill>
              </a:rPr>
              <a:t>align</a:t>
            </a:r>
            <a:r>
              <a:rPr lang="en-US" altLang="en-US" sz="2000" dirty="0">
                <a:solidFill>
                  <a:prstClr val="black"/>
                </a:solidFill>
              </a:rPr>
              <a:t>, and </a:t>
            </a:r>
            <a:r>
              <a:rPr lang="en-US" altLang="en-US" sz="2000" u="sng" dirty="0">
                <a:solidFill>
                  <a:prstClr val="black"/>
                </a:solidFill>
              </a:rPr>
              <a:t>empower</a:t>
            </a:r>
            <a:r>
              <a:rPr lang="en-US" altLang="en-US" sz="2000" dirty="0">
                <a:solidFill>
                  <a:prstClr val="black"/>
                </a:solidFill>
              </a:rPr>
              <a:t> employees</a:t>
            </a:r>
          </a:p>
          <a:p>
            <a:pPr lvl="1"/>
            <a:r>
              <a:rPr lang="en-US" altLang="en-US" sz="1600" dirty="0">
                <a:solidFill>
                  <a:prstClr val="black"/>
                </a:solidFill>
              </a:rPr>
              <a:t>Develop solutions using the people who are currently working in the process</a:t>
            </a:r>
          </a:p>
          <a:p>
            <a:r>
              <a:rPr lang="en-US" altLang="en-US" sz="2000" u="sng" dirty="0">
                <a:solidFill>
                  <a:prstClr val="black"/>
                </a:solidFill>
              </a:rPr>
              <a:t>Continuously improve knowledge</a:t>
            </a:r>
            <a:r>
              <a:rPr lang="en-US" altLang="en-US" sz="2000" dirty="0">
                <a:solidFill>
                  <a:prstClr val="black"/>
                </a:solidFill>
              </a:rPr>
              <a:t> in pursuit of perfection</a:t>
            </a:r>
          </a:p>
          <a:p>
            <a:pPr lvl="1"/>
            <a:r>
              <a:rPr lang="en-US" altLang="en-US" sz="1600" dirty="0">
                <a:solidFill>
                  <a:prstClr val="black"/>
                </a:solidFill>
              </a:rPr>
              <a:t>Constantly challenge the organization to continue removing waste from processes</a:t>
            </a:r>
          </a:p>
          <a:p>
            <a:endParaRPr lang="en-US" altLang="en-US" sz="1600" dirty="0">
              <a:solidFill>
                <a:prstClr val="black"/>
              </a:solidFill>
            </a:endParaRPr>
          </a:p>
          <a:p>
            <a:pPr lvl="1"/>
            <a:endParaRPr lang="en-US" altLang="en-US" sz="2000" dirty="0">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68</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69</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70</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5"/>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71</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72</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73</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74</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75</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76</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77</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5"/>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7</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78</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79</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80</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81</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82</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83</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84</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85</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60" y="8774886"/>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564" tIns="44282" rIns="88564" bIns="44282"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86</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4"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96" tIns="43799" rIns="87596" bIns="43799"/>
          <a:lstStyle/>
          <a:p>
            <a:pPr eaLnBrk="1" hangingPunct="1"/>
            <a:endParaRPr lang="en-GB" altLang="en-US" dirty="0" smtClean="0">
              <a:latin typeface="Arial" pitchFamily="34" charset="0"/>
            </a:endParaRPr>
          </a:p>
        </p:txBody>
      </p:sp>
      <p:sp>
        <p:nvSpPr>
          <p:cNvPr id="5" name="Content Placeholder 1"/>
          <p:cNvSpPr txBox="1">
            <a:spLocks/>
          </p:cNvSpPr>
          <p:nvPr/>
        </p:nvSpPr>
        <p:spPr>
          <a:xfrm>
            <a:off x="286590" y="4396636"/>
            <a:ext cx="6437223" cy="4705170"/>
          </a:xfrm>
          <a:prstGeom prst="rect">
            <a:avLst/>
          </a:prstGeom>
        </p:spPr>
        <p:txBody>
          <a:bodyPr lIns="90059" tIns="45030" rIns="90059" bIns="4503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000" dirty="0">
                <a:solidFill>
                  <a:prstClr val="black"/>
                </a:solidFill>
              </a:rPr>
              <a:t>Specify </a:t>
            </a:r>
            <a:r>
              <a:rPr lang="en-US" altLang="en-US" sz="2000" u="sng" dirty="0">
                <a:solidFill>
                  <a:prstClr val="black"/>
                </a:solidFill>
              </a:rPr>
              <a:t>value</a:t>
            </a:r>
            <a:r>
              <a:rPr lang="en-US" altLang="en-US" sz="2000" dirty="0">
                <a:solidFill>
                  <a:prstClr val="black"/>
                </a:solidFill>
              </a:rPr>
              <a:t> in the eyes of the Customer</a:t>
            </a:r>
          </a:p>
          <a:p>
            <a:pPr lvl="1"/>
            <a:r>
              <a:rPr lang="en-US" altLang="en-US" sz="1600" dirty="0">
                <a:solidFill>
                  <a:prstClr val="black"/>
                </a:solidFill>
              </a:rPr>
              <a:t>Learn to see your processes from the perspective of your customer</a:t>
            </a:r>
          </a:p>
          <a:p>
            <a:r>
              <a:rPr lang="en-US" altLang="en-US" sz="2000" dirty="0">
                <a:solidFill>
                  <a:prstClr val="black"/>
                </a:solidFill>
              </a:rPr>
              <a:t>Identify the </a:t>
            </a:r>
            <a:r>
              <a:rPr lang="en-US" altLang="en-US" sz="2000" u="sng" dirty="0">
                <a:solidFill>
                  <a:prstClr val="black"/>
                </a:solidFill>
              </a:rPr>
              <a:t>value stream</a:t>
            </a:r>
            <a:r>
              <a:rPr lang="en-US" altLang="en-US" sz="2000" dirty="0">
                <a:solidFill>
                  <a:prstClr val="black"/>
                </a:solidFill>
              </a:rPr>
              <a:t> and eliminate </a:t>
            </a:r>
            <a:r>
              <a:rPr lang="en-US" altLang="en-US" sz="2000" u="sng" dirty="0">
                <a:solidFill>
                  <a:prstClr val="black"/>
                </a:solidFill>
              </a:rPr>
              <a:t>waste/variation</a:t>
            </a:r>
          </a:p>
          <a:p>
            <a:pPr lvl="1"/>
            <a:r>
              <a:rPr lang="en-US" altLang="en-US" sz="1600" dirty="0">
                <a:solidFill>
                  <a:prstClr val="black"/>
                </a:solidFill>
              </a:rPr>
              <a:t>Look at the combination of processes, not just a single process in isolation</a:t>
            </a:r>
          </a:p>
          <a:p>
            <a:r>
              <a:rPr lang="en-US" altLang="en-US" sz="2000" dirty="0">
                <a:solidFill>
                  <a:prstClr val="black"/>
                </a:solidFill>
              </a:rPr>
              <a:t>Make value </a:t>
            </a:r>
            <a:r>
              <a:rPr lang="en-US" altLang="en-US" sz="2000" u="sng" dirty="0">
                <a:solidFill>
                  <a:prstClr val="black"/>
                </a:solidFill>
              </a:rPr>
              <a:t>flow</a:t>
            </a:r>
            <a:r>
              <a:rPr lang="en-US" altLang="en-US" sz="2000" dirty="0">
                <a:solidFill>
                  <a:prstClr val="black"/>
                </a:solidFill>
              </a:rPr>
              <a:t> at the </a:t>
            </a:r>
            <a:r>
              <a:rPr lang="en-US" altLang="en-US" sz="2000" u="sng" dirty="0">
                <a:solidFill>
                  <a:prstClr val="black"/>
                </a:solidFill>
              </a:rPr>
              <a:t>pull</a:t>
            </a:r>
            <a:r>
              <a:rPr lang="en-US" altLang="en-US" sz="2000" dirty="0">
                <a:solidFill>
                  <a:prstClr val="black"/>
                </a:solidFill>
              </a:rPr>
              <a:t> of the customer</a:t>
            </a:r>
          </a:p>
          <a:p>
            <a:pPr lvl="1"/>
            <a:r>
              <a:rPr lang="en-US" altLang="en-US" sz="1600" dirty="0">
                <a:solidFill>
                  <a:prstClr val="black"/>
                </a:solidFill>
              </a:rPr>
              <a:t>Wait until you know what the customer wants before you start</a:t>
            </a:r>
          </a:p>
          <a:p>
            <a:r>
              <a:rPr lang="en-US" altLang="en-US" sz="2000" u="sng" dirty="0">
                <a:solidFill>
                  <a:prstClr val="black"/>
                </a:solidFill>
              </a:rPr>
              <a:t>Involve</a:t>
            </a:r>
            <a:r>
              <a:rPr lang="en-US" altLang="en-US" sz="2000" dirty="0">
                <a:solidFill>
                  <a:prstClr val="black"/>
                </a:solidFill>
              </a:rPr>
              <a:t>, </a:t>
            </a:r>
            <a:r>
              <a:rPr lang="en-US" altLang="en-US" sz="2000" u="sng" dirty="0">
                <a:solidFill>
                  <a:prstClr val="black"/>
                </a:solidFill>
              </a:rPr>
              <a:t>align</a:t>
            </a:r>
            <a:r>
              <a:rPr lang="en-US" altLang="en-US" sz="2000" dirty="0">
                <a:solidFill>
                  <a:prstClr val="black"/>
                </a:solidFill>
              </a:rPr>
              <a:t>, and </a:t>
            </a:r>
            <a:r>
              <a:rPr lang="en-US" altLang="en-US" sz="2000" u="sng" dirty="0">
                <a:solidFill>
                  <a:prstClr val="black"/>
                </a:solidFill>
              </a:rPr>
              <a:t>empower</a:t>
            </a:r>
            <a:r>
              <a:rPr lang="en-US" altLang="en-US" sz="2000" dirty="0">
                <a:solidFill>
                  <a:prstClr val="black"/>
                </a:solidFill>
              </a:rPr>
              <a:t> employees</a:t>
            </a:r>
          </a:p>
          <a:p>
            <a:pPr lvl="1"/>
            <a:r>
              <a:rPr lang="en-US" altLang="en-US" sz="1600" dirty="0">
                <a:solidFill>
                  <a:prstClr val="black"/>
                </a:solidFill>
              </a:rPr>
              <a:t>Develop solutions using the people who are currently working in the process</a:t>
            </a:r>
          </a:p>
          <a:p>
            <a:r>
              <a:rPr lang="en-US" altLang="en-US" sz="2000" u="sng" dirty="0">
                <a:solidFill>
                  <a:prstClr val="black"/>
                </a:solidFill>
              </a:rPr>
              <a:t>Continuously improve knowledge</a:t>
            </a:r>
            <a:r>
              <a:rPr lang="en-US" altLang="en-US" sz="2000" dirty="0">
                <a:solidFill>
                  <a:prstClr val="black"/>
                </a:solidFill>
              </a:rPr>
              <a:t> in pursuit of perfection</a:t>
            </a:r>
          </a:p>
          <a:p>
            <a:pPr lvl="1"/>
            <a:r>
              <a:rPr lang="en-US" altLang="en-US" sz="1600" dirty="0">
                <a:solidFill>
                  <a:prstClr val="black"/>
                </a:solidFill>
              </a:rPr>
              <a:t>Constantly challenge the organization to continue removing waste from processes</a:t>
            </a:r>
          </a:p>
          <a:p>
            <a:endParaRPr lang="en-US" altLang="en-US" sz="1600" dirty="0">
              <a:solidFill>
                <a:prstClr val="black"/>
              </a:solidFill>
            </a:endParaRPr>
          </a:p>
          <a:p>
            <a:pPr lvl="1"/>
            <a:endParaRPr lang="en-US" altLang="en-US" sz="2000" dirty="0">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60" y="8774886"/>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564" tIns="44282" rIns="88564" bIns="44282"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87</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4"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96" tIns="43799" rIns="87596" bIns="43799"/>
          <a:lstStyle/>
          <a:p>
            <a:pPr eaLnBrk="1" hangingPunct="1"/>
            <a:endParaRPr lang="en-GB" altLang="en-US" dirty="0" smtClean="0">
              <a:latin typeface="Arial" pitchFamily="34" charset="0"/>
            </a:endParaRPr>
          </a:p>
        </p:txBody>
      </p:sp>
      <p:sp>
        <p:nvSpPr>
          <p:cNvPr id="5" name="Content Placeholder 1"/>
          <p:cNvSpPr txBox="1">
            <a:spLocks/>
          </p:cNvSpPr>
          <p:nvPr/>
        </p:nvSpPr>
        <p:spPr>
          <a:xfrm>
            <a:off x="286590" y="4396636"/>
            <a:ext cx="6437223" cy="4705170"/>
          </a:xfrm>
          <a:prstGeom prst="rect">
            <a:avLst/>
          </a:prstGeom>
        </p:spPr>
        <p:txBody>
          <a:bodyPr lIns="90059" tIns="45030" rIns="90059" bIns="4503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000" dirty="0">
                <a:solidFill>
                  <a:prstClr val="black"/>
                </a:solidFill>
              </a:rPr>
              <a:t>Specify </a:t>
            </a:r>
            <a:r>
              <a:rPr lang="en-US" altLang="en-US" sz="2000" u="sng" dirty="0">
                <a:solidFill>
                  <a:prstClr val="black"/>
                </a:solidFill>
              </a:rPr>
              <a:t>value</a:t>
            </a:r>
            <a:r>
              <a:rPr lang="en-US" altLang="en-US" sz="2000" dirty="0">
                <a:solidFill>
                  <a:prstClr val="black"/>
                </a:solidFill>
              </a:rPr>
              <a:t> in the eyes of the Customer</a:t>
            </a:r>
          </a:p>
          <a:p>
            <a:pPr lvl="1"/>
            <a:r>
              <a:rPr lang="en-US" altLang="en-US" sz="1600" dirty="0">
                <a:solidFill>
                  <a:prstClr val="black"/>
                </a:solidFill>
              </a:rPr>
              <a:t>Learn to see your processes from the perspective of your customer</a:t>
            </a:r>
          </a:p>
          <a:p>
            <a:r>
              <a:rPr lang="en-US" altLang="en-US" sz="2000" dirty="0">
                <a:solidFill>
                  <a:prstClr val="black"/>
                </a:solidFill>
              </a:rPr>
              <a:t>Identify the </a:t>
            </a:r>
            <a:r>
              <a:rPr lang="en-US" altLang="en-US" sz="2000" u="sng" dirty="0">
                <a:solidFill>
                  <a:prstClr val="black"/>
                </a:solidFill>
              </a:rPr>
              <a:t>value stream</a:t>
            </a:r>
            <a:r>
              <a:rPr lang="en-US" altLang="en-US" sz="2000" dirty="0">
                <a:solidFill>
                  <a:prstClr val="black"/>
                </a:solidFill>
              </a:rPr>
              <a:t> and eliminate </a:t>
            </a:r>
            <a:r>
              <a:rPr lang="en-US" altLang="en-US" sz="2000" u="sng" dirty="0">
                <a:solidFill>
                  <a:prstClr val="black"/>
                </a:solidFill>
              </a:rPr>
              <a:t>waste/variation</a:t>
            </a:r>
          </a:p>
          <a:p>
            <a:pPr lvl="1"/>
            <a:r>
              <a:rPr lang="en-US" altLang="en-US" sz="1600" dirty="0">
                <a:solidFill>
                  <a:prstClr val="black"/>
                </a:solidFill>
              </a:rPr>
              <a:t>Look at the combination of processes, not just a single process in isolation</a:t>
            </a:r>
          </a:p>
          <a:p>
            <a:r>
              <a:rPr lang="en-US" altLang="en-US" sz="2000" dirty="0">
                <a:solidFill>
                  <a:prstClr val="black"/>
                </a:solidFill>
              </a:rPr>
              <a:t>Make value </a:t>
            </a:r>
            <a:r>
              <a:rPr lang="en-US" altLang="en-US" sz="2000" u="sng" dirty="0">
                <a:solidFill>
                  <a:prstClr val="black"/>
                </a:solidFill>
              </a:rPr>
              <a:t>flow</a:t>
            </a:r>
            <a:r>
              <a:rPr lang="en-US" altLang="en-US" sz="2000" dirty="0">
                <a:solidFill>
                  <a:prstClr val="black"/>
                </a:solidFill>
              </a:rPr>
              <a:t> at the </a:t>
            </a:r>
            <a:r>
              <a:rPr lang="en-US" altLang="en-US" sz="2000" u="sng" dirty="0">
                <a:solidFill>
                  <a:prstClr val="black"/>
                </a:solidFill>
              </a:rPr>
              <a:t>pull</a:t>
            </a:r>
            <a:r>
              <a:rPr lang="en-US" altLang="en-US" sz="2000" dirty="0">
                <a:solidFill>
                  <a:prstClr val="black"/>
                </a:solidFill>
              </a:rPr>
              <a:t> of the customer</a:t>
            </a:r>
          </a:p>
          <a:p>
            <a:pPr lvl="1"/>
            <a:r>
              <a:rPr lang="en-US" altLang="en-US" sz="1600" dirty="0">
                <a:solidFill>
                  <a:prstClr val="black"/>
                </a:solidFill>
              </a:rPr>
              <a:t>Wait until you know what the customer wants before you start</a:t>
            </a:r>
          </a:p>
          <a:p>
            <a:r>
              <a:rPr lang="en-US" altLang="en-US" sz="2000" u="sng" dirty="0">
                <a:solidFill>
                  <a:prstClr val="black"/>
                </a:solidFill>
              </a:rPr>
              <a:t>Involve</a:t>
            </a:r>
            <a:r>
              <a:rPr lang="en-US" altLang="en-US" sz="2000" dirty="0">
                <a:solidFill>
                  <a:prstClr val="black"/>
                </a:solidFill>
              </a:rPr>
              <a:t>, </a:t>
            </a:r>
            <a:r>
              <a:rPr lang="en-US" altLang="en-US" sz="2000" u="sng" dirty="0">
                <a:solidFill>
                  <a:prstClr val="black"/>
                </a:solidFill>
              </a:rPr>
              <a:t>align</a:t>
            </a:r>
            <a:r>
              <a:rPr lang="en-US" altLang="en-US" sz="2000" dirty="0">
                <a:solidFill>
                  <a:prstClr val="black"/>
                </a:solidFill>
              </a:rPr>
              <a:t>, and </a:t>
            </a:r>
            <a:r>
              <a:rPr lang="en-US" altLang="en-US" sz="2000" u="sng" dirty="0">
                <a:solidFill>
                  <a:prstClr val="black"/>
                </a:solidFill>
              </a:rPr>
              <a:t>empower</a:t>
            </a:r>
            <a:r>
              <a:rPr lang="en-US" altLang="en-US" sz="2000" dirty="0">
                <a:solidFill>
                  <a:prstClr val="black"/>
                </a:solidFill>
              </a:rPr>
              <a:t> employees</a:t>
            </a:r>
          </a:p>
          <a:p>
            <a:pPr lvl="1"/>
            <a:r>
              <a:rPr lang="en-US" altLang="en-US" sz="1600" dirty="0">
                <a:solidFill>
                  <a:prstClr val="black"/>
                </a:solidFill>
              </a:rPr>
              <a:t>Develop solutions using the people who are currently working in the process</a:t>
            </a:r>
          </a:p>
          <a:p>
            <a:r>
              <a:rPr lang="en-US" altLang="en-US" sz="2000" u="sng" dirty="0">
                <a:solidFill>
                  <a:prstClr val="black"/>
                </a:solidFill>
              </a:rPr>
              <a:t>Continuously improve knowledge</a:t>
            </a:r>
            <a:r>
              <a:rPr lang="en-US" altLang="en-US" sz="2000" dirty="0">
                <a:solidFill>
                  <a:prstClr val="black"/>
                </a:solidFill>
              </a:rPr>
              <a:t> in pursuit of perfection</a:t>
            </a:r>
          </a:p>
          <a:p>
            <a:pPr lvl="1"/>
            <a:r>
              <a:rPr lang="en-US" altLang="en-US" sz="1600" dirty="0">
                <a:solidFill>
                  <a:prstClr val="black"/>
                </a:solidFill>
              </a:rPr>
              <a:t>Constantly challenge the organization to continue removing waste from processes</a:t>
            </a:r>
          </a:p>
          <a:p>
            <a:endParaRPr lang="en-US" altLang="en-US" sz="1600" dirty="0">
              <a:solidFill>
                <a:prstClr val="black"/>
              </a:solidFill>
            </a:endParaRPr>
          </a:p>
          <a:p>
            <a:pPr lvl="1"/>
            <a:endParaRPr lang="en-US" altLang="en-US" sz="2000"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5"/>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8</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88</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89</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90</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91</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92</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93</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94</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95</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96</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97</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5"/>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9</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4"/>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98</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99</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72258" y="8774884"/>
            <a:ext cx="3038144"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2" tIns="44961" rIns="89922" bIns="44961" anchor="b"/>
          <a:lstStyle>
            <a:lvl1pPr algn="l" defTabSz="950913" eaLnBrk="0" hangingPunct="0">
              <a:spcBef>
                <a:spcPct val="30000"/>
              </a:spcBef>
              <a:defRPr sz="1200">
                <a:solidFill>
                  <a:schemeClr val="tx1"/>
                </a:solidFill>
                <a:latin typeface="Arial" pitchFamily="34" charset="0"/>
              </a:defRPr>
            </a:lvl1pPr>
            <a:lvl2pPr marL="742950" indent="-285750" algn="l" defTabSz="950913" eaLnBrk="0" hangingPunct="0">
              <a:spcBef>
                <a:spcPct val="30000"/>
              </a:spcBef>
              <a:defRPr sz="1200">
                <a:solidFill>
                  <a:schemeClr val="tx1"/>
                </a:solidFill>
                <a:latin typeface="Arial" pitchFamily="34" charset="0"/>
              </a:defRPr>
            </a:lvl2pPr>
            <a:lvl3pPr marL="1143000" indent="-228600" algn="l" defTabSz="950913" eaLnBrk="0" hangingPunct="0">
              <a:spcBef>
                <a:spcPct val="30000"/>
              </a:spcBef>
              <a:defRPr sz="1200">
                <a:solidFill>
                  <a:schemeClr val="tx1"/>
                </a:solidFill>
                <a:latin typeface="Arial" pitchFamily="34" charset="0"/>
              </a:defRPr>
            </a:lvl3pPr>
            <a:lvl4pPr marL="1600200" indent="-228600" algn="l" defTabSz="950913" eaLnBrk="0" hangingPunct="0">
              <a:spcBef>
                <a:spcPct val="30000"/>
              </a:spcBef>
              <a:defRPr sz="1200">
                <a:solidFill>
                  <a:schemeClr val="tx1"/>
                </a:solidFill>
                <a:latin typeface="Arial" pitchFamily="34" charset="0"/>
              </a:defRPr>
            </a:lvl4pPr>
            <a:lvl5pPr marL="2057400" indent="-228600" algn="l" defTabSz="950913" eaLnBrk="0" hangingPunct="0">
              <a:spcBef>
                <a:spcPct val="30000"/>
              </a:spcBef>
              <a:defRPr sz="1200">
                <a:solidFill>
                  <a:schemeClr val="tx1"/>
                </a:solidFill>
                <a:latin typeface="Arial" pitchFamily="34" charset="0"/>
              </a:defRPr>
            </a:lvl5pPr>
            <a:lvl6pPr marL="2514600" indent="-228600" defTabSz="950913" eaLnBrk="0" fontAlgn="base" hangingPunct="0">
              <a:spcBef>
                <a:spcPct val="30000"/>
              </a:spcBef>
              <a:spcAft>
                <a:spcPct val="0"/>
              </a:spcAft>
              <a:defRPr sz="1200">
                <a:solidFill>
                  <a:schemeClr val="tx1"/>
                </a:solidFill>
                <a:latin typeface="Arial" pitchFamily="34" charset="0"/>
              </a:defRPr>
            </a:lvl6pPr>
            <a:lvl7pPr marL="2971800" indent="-228600" defTabSz="950913" eaLnBrk="0" fontAlgn="base" hangingPunct="0">
              <a:spcBef>
                <a:spcPct val="30000"/>
              </a:spcBef>
              <a:spcAft>
                <a:spcPct val="0"/>
              </a:spcAft>
              <a:defRPr sz="1200">
                <a:solidFill>
                  <a:schemeClr val="tx1"/>
                </a:solidFill>
                <a:latin typeface="Arial" pitchFamily="34" charset="0"/>
              </a:defRPr>
            </a:lvl7pPr>
            <a:lvl8pPr marL="3429000" indent="-228600" defTabSz="950913" eaLnBrk="0" fontAlgn="base" hangingPunct="0">
              <a:spcBef>
                <a:spcPct val="30000"/>
              </a:spcBef>
              <a:spcAft>
                <a:spcPct val="0"/>
              </a:spcAft>
              <a:defRPr sz="1200">
                <a:solidFill>
                  <a:schemeClr val="tx1"/>
                </a:solidFill>
                <a:latin typeface="Arial" pitchFamily="34" charset="0"/>
              </a:defRPr>
            </a:lvl8pPr>
            <a:lvl9pPr marL="3886200" indent="-228600" defTabSz="9509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CEC0F96-5EF4-4E46-B75E-C265A7BCAB54}" type="slidenum">
              <a:rPr lang="en-US" altLang="en-US">
                <a:solidFill>
                  <a:srgbClr val="003366"/>
                </a:solidFill>
              </a:rPr>
              <a:pPr algn="r" eaLnBrk="1" hangingPunct="1">
                <a:spcBef>
                  <a:spcPct val="0"/>
                </a:spcBef>
              </a:pPr>
              <a:t>100</a:t>
            </a:fld>
            <a:endParaRPr lang="en-US" altLang="en-US" dirty="0">
              <a:solidFill>
                <a:srgbClr val="003366"/>
              </a:solidFill>
            </a:endParaRPr>
          </a:p>
        </p:txBody>
      </p:sp>
      <p:sp>
        <p:nvSpPr>
          <p:cNvPr id="90115" name="Rectangle 2"/>
          <p:cNvSpPr>
            <a:spLocks noGrp="1" noRot="1" noChangeAspect="1" noChangeArrowheads="1" noTextEdit="1"/>
          </p:cNvSpPr>
          <p:nvPr>
            <p:ph type="sldImg"/>
          </p:nvPr>
        </p:nvSpPr>
        <p:spPr>
          <a:xfrm>
            <a:off x="1196975" y="692150"/>
            <a:ext cx="4618038" cy="3463925"/>
          </a:xfrm>
          <a:ln/>
        </p:spPr>
      </p:sp>
      <p:sp>
        <p:nvSpPr>
          <p:cNvPr id="90116" name="Rectangle 3"/>
          <p:cNvSpPr>
            <a:spLocks noGrp="1" noChangeArrowheads="1"/>
          </p:cNvSpPr>
          <p:nvPr>
            <p:ph type="body" idx="1"/>
          </p:nvPr>
        </p:nvSpPr>
        <p:spPr>
          <a:xfrm>
            <a:off x="934113" y="4387443"/>
            <a:ext cx="5142177" cy="4155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9" tIns="44471" rIns="88939" bIns="44471"/>
          <a:lstStyle/>
          <a:p>
            <a:pPr eaLnBrk="1" hangingPunct="1"/>
            <a:endParaRPr lang="en-GB" alt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3.xml"/><Relationship Id="rId1" Type="http://schemas.openxmlformats.org/officeDocument/2006/relationships/tags" Target="../tags/tag19.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4.xml"/><Relationship Id="rId1" Type="http://schemas.openxmlformats.org/officeDocument/2006/relationships/tags" Target="../tags/tag24.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2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5.xml"/><Relationship Id="rId1" Type="http://schemas.openxmlformats.org/officeDocument/2006/relationships/tags" Target="../tags/tag29.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6.xml"/><Relationship Id="rId1" Type="http://schemas.openxmlformats.org/officeDocument/2006/relationships/tags" Target="../tags/tag34.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7.xml"/><Relationship Id="rId1" Type="http://schemas.openxmlformats.org/officeDocument/2006/relationships/tags" Target="../tags/tag39.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8.xml"/><Relationship Id="rId1" Type="http://schemas.openxmlformats.org/officeDocument/2006/relationships/tags" Target="../tags/tag44.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9.xml"/><Relationship Id="rId1" Type="http://schemas.openxmlformats.org/officeDocument/2006/relationships/tags" Target="../tags/tag49.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5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0.xml"/><Relationship Id="rId1" Type="http://schemas.openxmlformats.org/officeDocument/2006/relationships/tags" Target="../tags/tag54.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5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1.xml"/><Relationship Id="rId1" Type="http://schemas.openxmlformats.org/officeDocument/2006/relationships/tags" Target="../tags/tag59.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6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2.xml"/><Relationship Id="rId1" Type="http://schemas.openxmlformats.org/officeDocument/2006/relationships/tags" Target="../tags/tag64.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6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3.xml"/><Relationship Id="rId1" Type="http://schemas.openxmlformats.org/officeDocument/2006/relationships/tags" Target="../tags/tag69.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23.xml"/><Relationship Id="rId1" Type="http://schemas.openxmlformats.org/officeDocument/2006/relationships/tags" Target="../tags/tag70.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4.xml"/><Relationship Id="rId1" Type="http://schemas.openxmlformats.org/officeDocument/2006/relationships/tags" Target="../tags/tag74.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tags" Target="../tags/tag7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5.xml"/><Relationship Id="rId1" Type="http://schemas.openxmlformats.org/officeDocument/2006/relationships/tags" Target="../tags/tag79.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25.xml"/><Relationship Id="rId1" Type="http://schemas.openxmlformats.org/officeDocument/2006/relationships/tags" Target="../tags/tag8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6.xml"/><Relationship Id="rId1" Type="http://schemas.openxmlformats.org/officeDocument/2006/relationships/tags" Target="../tags/tag84.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26.xml"/><Relationship Id="rId1" Type="http://schemas.openxmlformats.org/officeDocument/2006/relationships/tags" Target="../tags/tag8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7.xml"/><Relationship Id="rId1" Type="http://schemas.openxmlformats.org/officeDocument/2006/relationships/tags" Target="../tags/tag89.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27.xml"/><Relationship Id="rId1" Type="http://schemas.openxmlformats.org/officeDocument/2006/relationships/tags" Target="../tags/tag9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8.xml"/><Relationship Id="rId1" Type="http://schemas.openxmlformats.org/officeDocument/2006/relationships/tags" Target="../tags/tag94.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28.xml"/><Relationship Id="rId1" Type="http://schemas.openxmlformats.org/officeDocument/2006/relationships/tags" Target="../tags/tag9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9.xml"/><Relationship Id="rId1" Type="http://schemas.openxmlformats.org/officeDocument/2006/relationships/tags" Target="../tags/tag99.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29.xml"/><Relationship Id="rId1" Type="http://schemas.openxmlformats.org/officeDocument/2006/relationships/tags" Target="../tags/tag10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0.xml"/><Relationship Id="rId1" Type="http://schemas.openxmlformats.org/officeDocument/2006/relationships/tags" Target="../tags/tag104.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30.xml"/><Relationship Id="rId1" Type="http://schemas.openxmlformats.org/officeDocument/2006/relationships/tags" Target="../tags/tag10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31.xml"/><Relationship Id="rId1" Type="http://schemas.openxmlformats.org/officeDocument/2006/relationships/tags" Target="../tags/tag10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10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2.xml"/><Relationship Id="rId1" Type="http://schemas.openxmlformats.org/officeDocument/2006/relationships/tags" Target="../tags/tag111.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ags" Target="../tags/tag1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3.xml"/><Relationship Id="rId1" Type="http://schemas.openxmlformats.org/officeDocument/2006/relationships/tags" Target="../tags/tag116.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1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34.xml"/><Relationship Id="rId1" Type="http://schemas.openxmlformats.org/officeDocument/2006/relationships/tags" Target="../tags/tag1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34.xml"/><Relationship Id="rId1" Type="http://schemas.openxmlformats.org/officeDocument/2006/relationships/tags" Target="../tags/tag1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5.xml"/><Relationship Id="rId1" Type="http://schemas.openxmlformats.org/officeDocument/2006/relationships/tags" Target="../tags/tag123.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35.xml"/><Relationship Id="rId1" Type="http://schemas.openxmlformats.org/officeDocument/2006/relationships/tags" Target="../tags/tag12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6.xml"/><Relationship Id="rId1" Type="http://schemas.openxmlformats.org/officeDocument/2006/relationships/tags" Target="../tags/tag128.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36.xml"/><Relationship Id="rId1" Type="http://schemas.openxmlformats.org/officeDocument/2006/relationships/tags" Target="../tags/tag12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7.xml"/><Relationship Id="rId1" Type="http://schemas.openxmlformats.org/officeDocument/2006/relationships/tags" Target="../tags/tag133.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ags" Target="../tags/tag13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8.xml"/><Relationship Id="rId1" Type="http://schemas.openxmlformats.org/officeDocument/2006/relationships/tags" Target="../tags/tag138.xml"/></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38.xml"/><Relationship Id="rId1" Type="http://schemas.openxmlformats.org/officeDocument/2006/relationships/tags" Target="../tags/tag13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39.xml"/><Relationship Id="rId1" Type="http://schemas.openxmlformats.org/officeDocument/2006/relationships/tags" Target="../tags/tag140.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39.xml"/><Relationship Id="rId1" Type="http://schemas.openxmlformats.org/officeDocument/2006/relationships/tags" Target="../tags/tag14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40.xml"/><Relationship Id="rId1" Type="http://schemas.openxmlformats.org/officeDocument/2006/relationships/tags" Target="../tags/tag142.xml"/></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40.xml"/><Relationship Id="rId1" Type="http://schemas.openxmlformats.org/officeDocument/2006/relationships/tags" Target="../tags/tag14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9.xml"/><Relationship Id="rId1" Type="http://schemas.openxmlformats.org/officeDocument/2006/relationships/tags" Target="../tags/tag9.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0.xml"/><Relationship Id="rId1" Type="http://schemas.openxmlformats.org/officeDocument/2006/relationships/tags" Target="../tags/tag14.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1.xml"/><Relationship Id="rId1" Type="http://schemas.openxmlformats.org/officeDocument/2006/relationships/themeOverride" Target="../theme/themeOverride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33432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32722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627132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38257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910178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166813"/>
            <a:ext cx="3695700" cy="5386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166813"/>
            <a:ext cx="3695700" cy="5386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06053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94160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40092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732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3414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94668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327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23813"/>
            <a:ext cx="1885950" cy="6529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23813"/>
            <a:ext cx="5505450" cy="6529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07458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23813"/>
            <a:ext cx="1885950" cy="6529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23813"/>
            <a:ext cx="5505450" cy="6529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020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371600" y="23813"/>
            <a:ext cx="7543800" cy="8905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371600" y="1166813"/>
            <a:ext cx="3695700" cy="261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166813"/>
            <a:ext cx="3695700" cy="261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371600" y="3935413"/>
            <a:ext cx="3695700" cy="2617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219700" y="3935413"/>
            <a:ext cx="3695700" cy="2617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87777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3124446329"/>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64190689"/>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630832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885088880"/>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43662542"/>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0956778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3833510049"/>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178795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371600" y="23813"/>
            <a:ext cx="7543800" cy="8905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371600" y="1166813"/>
            <a:ext cx="3695700" cy="261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166813"/>
            <a:ext cx="3695700" cy="261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371600" y="3935413"/>
            <a:ext cx="3695700" cy="2617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219700" y="3935413"/>
            <a:ext cx="3695700" cy="2617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32326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6"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2349264308"/>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37110776"/>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639762"/>
          </a:xfrm>
          <a:prstGeom prst="rect">
            <a:avLst/>
          </a:prstGeom>
        </p:spPr>
        <p:txBody>
          <a:bodyPr/>
          <a:lstStyle>
            <a:lvl1pPr>
              <a:defRPr sz="3200">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295400" y="1219200"/>
            <a:ext cx="7391400" cy="4906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14869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2231587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8142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2524148903"/>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44511113"/>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6246644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2332494377"/>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7029001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130425"/>
            <a:ext cx="7620000" cy="1470025"/>
          </a:xfrm>
          <a:prstGeom prst="rect">
            <a:avLst/>
          </a:prstGeom>
        </p:spPr>
        <p:txBody>
          <a:bodyPr/>
          <a:lstStyle>
            <a:lvl1pPr>
              <a:defRPr b="1">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676400" y="3886200"/>
            <a:ext cx="6400800" cy="1752600"/>
          </a:xfrm>
          <a:prstGeom prst="rect">
            <a:avLst/>
          </a:prstGeom>
        </p:spPr>
        <p:txBody>
          <a:bodyPr/>
          <a:lstStyle>
            <a:lvl1pPr marL="0" indent="0" algn="ctr">
              <a:buNone/>
              <a:defRPr>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376477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5043699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3013383189"/>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37358612"/>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1551592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710940545"/>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85187323"/>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6919993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398422616"/>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42630714"/>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639762"/>
          </a:xfrm>
          <a:prstGeom prst="rect">
            <a:avLst/>
          </a:prstGeom>
        </p:spPr>
        <p:txBody>
          <a:bodyPr/>
          <a:lstStyle>
            <a:lvl1pPr>
              <a:defRPr sz="3200">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295400" y="1219200"/>
            <a:ext cx="7391400" cy="4906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1346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467600" cy="1143000"/>
          </a:xfrm>
          <a:prstGeom prst="rect">
            <a:avLst/>
          </a:prstGeom>
        </p:spPr>
        <p:txBody>
          <a:bodyPr/>
          <a:lstStyle>
            <a:lvl1pPr>
              <a:defRPr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219200" y="1600200"/>
            <a:ext cx="7467600" cy="4525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12977523"/>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0955820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7261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3831197078"/>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75522342"/>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1949245551"/>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869047037"/>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1545436882"/>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599049091"/>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881509008"/>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658976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402538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043673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3689328426"/>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786228048"/>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7571865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2020602282"/>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553807624"/>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2950398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3766516968"/>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01109108"/>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287868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57444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1340897639"/>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84350780"/>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639762"/>
          </a:xfrm>
          <a:prstGeom prst="rect">
            <a:avLst/>
          </a:prstGeom>
        </p:spPr>
        <p:txBody>
          <a:bodyPr/>
          <a:lstStyle>
            <a:lvl1pPr>
              <a:defRPr sz="3200">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295400" y="1219200"/>
            <a:ext cx="7391400" cy="4906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72442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613565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9555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3184366457"/>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55649631"/>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639762"/>
          </a:xfrm>
          <a:prstGeom prst="rect">
            <a:avLst/>
          </a:prstGeom>
        </p:spPr>
        <p:txBody>
          <a:bodyPr/>
          <a:lstStyle>
            <a:lvl1pPr>
              <a:defRPr sz="3200">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295400" y="1219200"/>
            <a:ext cx="7391400" cy="4906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6048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0946570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06033" cy="707949"/>
          </a:xfrm>
          <a:prstGeom prst="rect">
            <a:avLst/>
          </a:prstGeom>
        </p:spPr>
      </p:pic>
    </p:spTree>
    <p:extLst>
      <p:ext uri="{BB962C8B-B14F-4D97-AF65-F5344CB8AC3E}">
        <p14:creationId xmlns:p14="http://schemas.microsoft.com/office/powerpoint/2010/main" val="50587023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36082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84336962"/>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639762"/>
          </a:xfrm>
          <a:prstGeom prst="rect">
            <a:avLst/>
          </a:prstGeom>
        </p:spPr>
        <p:txBody>
          <a:bodyPr/>
          <a:lstStyle>
            <a:lvl1pPr>
              <a:defRPr sz="3200">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295400" y="1219200"/>
            <a:ext cx="7391400" cy="4906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4843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6741855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2568186916"/>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984370482"/>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7340740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471055782"/>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97992923"/>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9615770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06033" cy="707949"/>
          </a:xfrm>
          <a:prstGeom prst="rect">
            <a:avLst/>
          </a:prstGeom>
        </p:spPr>
      </p:pic>
    </p:spTree>
    <p:extLst>
      <p:ext uri="{BB962C8B-B14F-4D97-AF65-F5344CB8AC3E}">
        <p14:creationId xmlns:p14="http://schemas.microsoft.com/office/powerpoint/2010/main" val="51976329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1143000"/>
          </a:xfrm>
          <a:prstGeom prst="rect">
            <a:avLst/>
          </a:prstGeom>
        </p:spPr>
        <p:txBody>
          <a:bodyPr/>
          <a:lstStyle>
            <a:lvl1pPr>
              <a:defRPr b="1">
                <a:latin typeface="Arial" pitchFamily="34" charset="0"/>
                <a:cs typeface="Arial" pitchFamily="34" charset="0"/>
              </a:defRPr>
            </a:lvl1pPr>
          </a:lstStyle>
          <a:p>
            <a:r>
              <a:rPr lang="en-US" smtClean="0"/>
              <a:t>Click to edit Master title style</a:t>
            </a:r>
            <a:endParaRPr lang="en-US"/>
          </a:p>
        </p:txBody>
      </p:sp>
    </p:spTree>
    <p:extLst>
      <p:ext uri="{BB962C8B-B14F-4D97-AF65-F5344CB8AC3E}">
        <p14:creationId xmlns:p14="http://schemas.microsoft.com/office/powerpoint/2010/main" val="23370875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55821898"/>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624741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1192940733"/>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37209415"/>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3824924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1384263161"/>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54887999"/>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94314191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1601296892"/>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4038399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7642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4214823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634890825"/>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840520881"/>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8524141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06033" cy="707949"/>
          </a:xfrm>
          <a:prstGeom prst="rect">
            <a:avLst/>
          </a:prstGeom>
        </p:spPr>
      </p:pic>
    </p:spTree>
    <p:extLst>
      <p:ext uri="{BB962C8B-B14F-4D97-AF65-F5344CB8AC3E}">
        <p14:creationId xmlns:p14="http://schemas.microsoft.com/office/powerpoint/2010/main" val="1801530985"/>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25000899"/>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5441599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06033" cy="707949"/>
          </a:xfrm>
          <a:prstGeom prst="rect">
            <a:avLst/>
          </a:prstGeom>
        </p:spPr>
      </p:pic>
    </p:spTree>
    <p:extLst>
      <p:ext uri="{BB962C8B-B14F-4D97-AF65-F5344CB8AC3E}">
        <p14:creationId xmlns:p14="http://schemas.microsoft.com/office/powerpoint/2010/main" val="564795244"/>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6563874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0162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58151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7365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6296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1931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5" name="Line 28"/>
          <p:cNvSpPr>
            <a:spLocks noChangeShapeType="1"/>
          </p:cNvSpPr>
          <p:nvPr userDrawn="1"/>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a:solidFill>
                <a:srgbClr val="003366"/>
              </a:solidFill>
              <a:latin typeface="Arial" charset="0"/>
            </a:endParaRPr>
          </a:p>
        </p:txBody>
      </p:sp>
      <p:sp>
        <p:nvSpPr>
          <p:cNvPr id="2" name="Title 1"/>
          <p:cNvSpPr>
            <a:spLocks noGrp="1"/>
          </p:cNvSpPr>
          <p:nvPr>
            <p:ph type="title"/>
          </p:nvPr>
        </p:nvSpPr>
        <p:spPr>
          <a:xfrm>
            <a:off x="304800" y="990600"/>
            <a:ext cx="8382000" cy="1143000"/>
          </a:xfrm>
          <a:prstGeom prst="rect">
            <a:avLst/>
          </a:prstGeo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81000" y="1905000"/>
            <a:ext cx="4114800" cy="4419600"/>
          </a:xfrm>
          <a:prstGeom prst="rect">
            <a:avLst/>
          </a:prstGeom>
        </p:spPr>
        <p:txBody>
          <a:bodyPr/>
          <a:lstStyle/>
          <a:p>
            <a:pPr lvl="0"/>
            <a:endParaRPr lang="en-US" noProof="0" dirty="0"/>
          </a:p>
        </p:txBody>
      </p:sp>
      <p:sp>
        <p:nvSpPr>
          <p:cNvPr id="4" name="Text Placeholder 3"/>
          <p:cNvSpPr>
            <a:spLocks noGrp="1"/>
          </p:cNvSpPr>
          <p:nvPr>
            <p:ph type="body" sz="half" idx="2"/>
          </p:nvPr>
        </p:nvSpPr>
        <p:spPr>
          <a:xfrm>
            <a:off x="4648200" y="1905000"/>
            <a:ext cx="4114800" cy="4419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566068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95367023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64388272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84728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6406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57157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991112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8992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5347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626619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799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6150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1503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6297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5924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5913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4316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166813"/>
            <a:ext cx="3695700" cy="5386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166813"/>
            <a:ext cx="3695700" cy="5386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5212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638273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166813"/>
            <a:ext cx="3695700" cy="5386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166813"/>
            <a:ext cx="3695700" cy="5386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6333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91810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6861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5802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37056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89827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41555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23813"/>
            <a:ext cx="1885950" cy="6529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23813"/>
            <a:ext cx="5505450" cy="6529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04605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371600" y="23813"/>
            <a:ext cx="7543800" cy="8905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371600" y="1166813"/>
            <a:ext cx="3695700" cy="261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166813"/>
            <a:ext cx="3695700" cy="261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371600" y="3935413"/>
            <a:ext cx="3695700" cy="2617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219700" y="3935413"/>
            <a:ext cx="3695700" cy="2617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1598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31625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83808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7372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608545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166813"/>
            <a:ext cx="3695700" cy="5386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166813"/>
            <a:ext cx="3695700" cy="5386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76191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36454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06760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2906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92414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460674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0801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001280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23813"/>
            <a:ext cx="1885950" cy="6529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23813"/>
            <a:ext cx="5505450" cy="6529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62918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570054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68955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69525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166813"/>
            <a:ext cx="3695700" cy="5386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166813"/>
            <a:ext cx="3695700" cy="5386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13923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9346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086083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2797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03235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5756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9841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05251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23813"/>
            <a:ext cx="1885950" cy="6529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23813"/>
            <a:ext cx="5505450" cy="6529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0841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838083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7372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608545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166813"/>
            <a:ext cx="3695700" cy="5386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166813"/>
            <a:ext cx="3695700" cy="5386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76191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36454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06760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2906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92414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270144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460674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08013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23813"/>
            <a:ext cx="1885950" cy="6529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23813"/>
            <a:ext cx="5505450" cy="6529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62918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3732580602"/>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61092588"/>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269214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for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771381"/>
            <a:ext cx="7891272" cy="369332"/>
          </a:xfrm>
          <a:prstGeom prst="rect">
            <a:avLst/>
          </a:prstGeom>
        </p:spPr>
        <p:txBody>
          <a:bodyPr>
            <a:spAutoFit/>
          </a:bodyPr>
          <a:lstStyle>
            <a:lvl1pPr marL="0" indent="0" algn="ctr">
              <a:buNone/>
              <a:defRPr lang="en-US" sz="2000" b="1" kern="1200" dirty="0">
                <a:solidFill>
                  <a:srgbClr val="002060"/>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262216"/>
            <a:ext cx="7886700" cy="461665"/>
          </a:xfrm>
          <a:prstGeom prst="rect">
            <a:avLst/>
          </a:prstGeom>
        </p:spPr>
        <p:txBody>
          <a:bodyPr anchor="ctr">
            <a:spAutoFit/>
          </a:bodyPr>
          <a:lstStyle>
            <a:lvl1pPr algn="ctr">
              <a:lnSpc>
                <a:spcPct val="100000"/>
              </a:lnSpc>
              <a:defRPr lang="en-US" sz="24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9" name="Slide Number Placeholder 5"/>
          <p:cNvSpPr>
            <a:spLocks noGrp="1"/>
          </p:cNvSpPr>
          <p:nvPr>
            <p:ph type="sldNum" sz="quarter" idx="12"/>
          </p:nvPr>
        </p:nvSpPr>
        <p:spPr>
          <a:xfrm>
            <a:off x="492125" y="6356351"/>
            <a:ext cx="2057400" cy="365125"/>
          </a:xfrm>
        </p:spPr>
        <p:txBody>
          <a:bodyPr/>
          <a:lstStyle>
            <a:lvl1pPr>
              <a:defRPr sz="1400"/>
            </a:lvl1pPr>
          </a:lstStyle>
          <a:p>
            <a:r>
              <a:rPr lang="en-US" dirty="0" smtClean="0">
                <a:solidFill>
                  <a:prstClr val="black">
                    <a:tint val="75000"/>
                  </a:prstClr>
                </a:solidFill>
              </a:rPr>
              <a:t> ̶  </a:t>
            </a:r>
            <a:fld id="{AACE8A1A-EF06-42BD-8183-7D22FECA910D}" type="slidenum">
              <a:rPr lang="en-US" smtClean="0">
                <a:solidFill>
                  <a:prstClr val="black">
                    <a:tint val="75000"/>
                  </a:prstClr>
                </a:solidFill>
              </a:rPr>
              <a:pPr/>
              <a:t>‹#›</a:t>
            </a:fld>
            <a:r>
              <a:rPr lang="en-US" dirty="0" smtClean="0">
                <a:solidFill>
                  <a:prstClr val="black">
                    <a:tint val="75000"/>
                  </a:prstClr>
                </a:solidFill>
              </a:rPr>
              <a:t>   ̶ </a:t>
            </a:r>
            <a:endParaRPr lang="en-US" dirty="0">
              <a:solidFill>
                <a:prstClr val="black">
                  <a:tint val="75000"/>
                </a:prstClr>
              </a:solidFill>
            </a:endParaRPr>
          </a:p>
        </p:txBody>
      </p:sp>
      <p:grpSp>
        <p:nvGrpSpPr>
          <p:cNvPr id="12" name="Group 11"/>
          <p:cNvGrpSpPr/>
          <p:nvPr userDrawn="1"/>
        </p:nvGrpSpPr>
        <p:grpSpPr>
          <a:xfrm>
            <a:off x="85725" y="84411"/>
            <a:ext cx="1074973" cy="743102"/>
            <a:chOff x="1621105" y="984374"/>
            <a:chExt cx="1419225" cy="981075"/>
          </a:xfrm>
        </p:grpSpPr>
        <p:pic>
          <p:nvPicPr>
            <p:cNvPr id="13" name="Picture 7" descr="AA NewtagColor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105" y="984374"/>
              <a:ext cx="14192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21105" y="984374"/>
              <a:ext cx="1419225" cy="981075"/>
            </a:xfrm>
            <a:prstGeom prst="rect">
              <a:avLst/>
            </a:prstGeom>
            <a:solidFill>
              <a:srgbClr val="7F7F7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 name="Rectangle 5"/>
          <p:cNvSpPr txBox="1">
            <a:spLocks noChangeArrowheads="1"/>
          </p:cNvSpPr>
          <p:nvPr userDrawn="1"/>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Tree>
    <p:extLst>
      <p:ext uri="{BB962C8B-B14F-4D97-AF65-F5344CB8AC3E}">
        <p14:creationId xmlns:p14="http://schemas.microsoft.com/office/powerpoint/2010/main" val="68548495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ck BG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11947911"/>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0879362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2" descr="AAAWhiteLogoForppt"/>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03213"/>
            <a:ext cx="32067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6118522"/>
      </p:ext>
    </p:extLst>
  </p:cSld>
  <p:clrMapOvr>
    <a:overrideClrMapping bg1="dk2" tx1="lt1" bg2="dk1"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12948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42945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8704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48751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87004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949834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415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31458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382851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95765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7187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8.xml"/><Relationship Id="rId7" Type="http://schemas.openxmlformats.org/officeDocument/2006/relationships/tags" Target="../tags/tag13.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2.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4.xml"/><Relationship Id="rId7" Type="http://schemas.openxmlformats.org/officeDocument/2006/relationships/tags" Target="../tags/tag1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17.xml"/><Relationship Id="rId7" Type="http://schemas.openxmlformats.org/officeDocument/2006/relationships/tags" Target="../tags/tag23.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Masters/_rels/slideMaster16.xml.rels><?xml version="1.0" encoding="UTF-8" standalone="yes"?>
<Relationships xmlns="http://schemas.openxmlformats.org/package/2006/relationships"><Relationship Id="rId8" Type="http://schemas.openxmlformats.org/officeDocument/2006/relationships/tags" Target="../tags/tag32.xml"/><Relationship Id="rId3" Type="http://schemas.openxmlformats.org/officeDocument/2006/relationships/slideLayout" Target="../slideLayouts/slideLayout122.xml"/><Relationship Id="rId7" Type="http://schemas.openxmlformats.org/officeDocument/2006/relationships/tags" Target="../tags/tag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theme" Target="../theme/theme16.xml"/><Relationship Id="rId5" Type="http://schemas.openxmlformats.org/officeDocument/2006/relationships/slideLayout" Target="../slideLayouts/slideLayout124.xml"/><Relationship Id="rId4" Type="http://schemas.openxmlformats.org/officeDocument/2006/relationships/slideLayout" Target="../slideLayouts/slideLayout123.xml"/><Relationship Id="rId9" Type="http://schemas.openxmlformats.org/officeDocument/2006/relationships/tags" Target="../tags/tag33.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27.xml"/><Relationship Id="rId7" Type="http://schemas.openxmlformats.org/officeDocument/2006/relationships/tags" Target="../tags/tag38.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30.xml"/><Relationship Id="rId7" Type="http://schemas.openxmlformats.org/officeDocument/2006/relationships/tags" Target="../tags/tag4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33.xml"/><Relationship Id="rId7" Type="http://schemas.openxmlformats.org/officeDocument/2006/relationships/tags" Target="../tags/tag48.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36.xml"/><Relationship Id="rId7" Type="http://schemas.openxmlformats.org/officeDocument/2006/relationships/tags" Target="../tags/tag5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tags" Target="../tags/tag57.xml"/><Relationship Id="rId3" Type="http://schemas.openxmlformats.org/officeDocument/2006/relationships/slideLayout" Target="../slideLayouts/slideLayout139.xml"/><Relationship Id="rId7" Type="http://schemas.openxmlformats.org/officeDocument/2006/relationships/tags" Target="../tags/tag56.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theme" Target="../theme/theme21.xml"/><Relationship Id="rId5" Type="http://schemas.openxmlformats.org/officeDocument/2006/relationships/slideLayout" Target="../slideLayouts/slideLayout141.xml"/><Relationship Id="rId4" Type="http://schemas.openxmlformats.org/officeDocument/2006/relationships/slideLayout" Target="../slideLayouts/slideLayout140.xml"/><Relationship Id="rId9" Type="http://schemas.openxmlformats.org/officeDocument/2006/relationships/tags" Target="../tags/tag58.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50.xml"/><Relationship Id="rId7" Type="http://schemas.openxmlformats.org/officeDocument/2006/relationships/tags" Target="../tags/tag78.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153.xml"/><Relationship Id="rId7" Type="http://schemas.openxmlformats.org/officeDocument/2006/relationships/tags" Target="../tags/tag83.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156.xml"/><Relationship Id="rId7" Type="http://schemas.openxmlformats.org/officeDocument/2006/relationships/tags" Target="../tags/tag88.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159.xml"/><Relationship Id="rId7" Type="http://schemas.openxmlformats.org/officeDocument/2006/relationships/tags" Target="../tags/tag93.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tags" Target="../tags/tag97.xml"/><Relationship Id="rId3" Type="http://schemas.openxmlformats.org/officeDocument/2006/relationships/slideLayout" Target="../slideLayouts/slideLayout162.xml"/><Relationship Id="rId7" Type="http://schemas.openxmlformats.org/officeDocument/2006/relationships/tags" Target="../tags/tag9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theme" Target="../theme/theme29.xml"/><Relationship Id="rId5" Type="http://schemas.openxmlformats.org/officeDocument/2006/relationships/slideLayout" Target="../slideLayouts/slideLayout164.xml"/><Relationship Id="rId4" Type="http://schemas.openxmlformats.org/officeDocument/2006/relationships/slideLayout" Target="../slideLayouts/slideLayout163.xml"/><Relationship Id="rId9" Type="http://schemas.openxmlformats.org/officeDocument/2006/relationships/tags" Target="../tags/tag9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s>
</file>

<file path=ppt/slideMasters/_rels/slideMaster30.xml.rels><?xml version="1.0" encoding="UTF-8" standalone="yes"?>
<Relationships xmlns="http://schemas.openxmlformats.org/package/2006/relationships"><Relationship Id="rId8" Type="http://schemas.openxmlformats.org/officeDocument/2006/relationships/tags" Target="../tags/tag103.xml"/><Relationship Id="rId3" Type="http://schemas.openxmlformats.org/officeDocument/2006/relationships/slideLayout" Target="../slideLayouts/slideLayout167.xml"/><Relationship Id="rId7" Type="http://schemas.openxmlformats.org/officeDocument/2006/relationships/tags" Target="../tags/tag102.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tags" Target="../tags/tag101.xml"/><Relationship Id="rId5" Type="http://schemas.openxmlformats.org/officeDocument/2006/relationships/theme" Target="../theme/theme30.xml"/><Relationship Id="rId4" Type="http://schemas.openxmlformats.org/officeDocument/2006/relationships/slideLayout" Target="../slideLayouts/slideLayout168.xml"/></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171.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5" Type="http://schemas.openxmlformats.org/officeDocument/2006/relationships/theme" Target="../theme/theme31.xml"/><Relationship Id="rId4" Type="http://schemas.openxmlformats.org/officeDocument/2006/relationships/slideLayout" Target="../slideLayouts/slideLayout172.xml"/></Relationships>
</file>

<file path=ppt/slideMasters/_rels/slideMaster32.xml.rels><?xml version="1.0" encoding="UTF-8" standalone="yes"?>
<Relationships xmlns="http://schemas.openxmlformats.org/package/2006/relationships"><Relationship Id="rId3" Type="http://schemas.openxmlformats.org/officeDocument/2006/relationships/slideLayout" Target="../slideLayouts/slideLayout175.xml"/><Relationship Id="rId7" Type="http://schemas.openxmlformats.org/officeDocument/2006/relationships/tags" Target="../tags/tag110.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178.xml"/><Relationship Id="rId7" Type="http://schemas.openxmlformats.org/officeDocument/2006/relationships/tags" Target="../tags/tag115.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3" Type="http://schemas.openxmlformats.org/officeDocument/2006/relationships/slideLayout" Target="../slideLayouts/slideLayout181.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3" Type="http://schemas.openxmlformats.org/officeDocument/2006/relationships/slideLayout" Target="../slideLayouts/slideLayout184.xml"/><Relationship Id="rId7" Type="http://schemas.openxmlformats.org/officeDocument/2006/relationships/tags" Target="../tags/tag122.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3" Type="http://schemas.openxmlformats.org/officeDocument/2006/relationships/slideLayout" Target="../slideLayouts/slideLayout187.xml"/><Relationship Id="rId7" Type="http://schemas.openxmlformats.org/officeDocument/2006/relationships/tags" Target="../tags/tag12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190.xml"/><Relationship Id="rId7" Type="http://schemas.openxmlformats.org/officeDocument/2006/relationships/tags" Target="../tags/tag132.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193.xml"/><Relationship Id="rId7" Type="http://schemas.openxmlformats.org/officeDocument/2006/relationships/tags" Target="../tags/tag137.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3" Type="http://schemas.openxmlformats.org/officeDocument/2006/relationships/slideLayout" Target="../slideLayouts/slideLayout196.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2.png"/></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198.xml"/><Relationship Id="rId1" Type="http://schemas.openxmlformats.org/officeDocument/2006/relationships/slideLayout" Target="../slideLayouts/slideLayout19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2.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tags" Target="../tags/tag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42" name="Rectangle 2"/>
          <p:cNvSpPr>
            <a:spLocks noChangeArrowheads="1"/>
          </p:cNvSpPr>
          <p:nvPr/>
        </p:nvSpPr>
        <p:spPr bwMode="black">
          <a:xfrm>
            <a:off x="1447800" y="6689725"/>
            <a:ext cx="5940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fontAlgn="base">
              <a:spcBef>
                <a:spcPct val="0"/>
              </a:spcBef>
              <a:spcAft>
                <a:spcPct val="0"/>
              </a:spcAft>
              <a:defRPr/>
            </a:pPr>
            <a:endParaRPr lang="en-US" altLang="en-US" sz="1000" b="0" smtClean="0">
              <a:solidFill>
                <a:srgbClr val="FFFFFF"/>
              </a:solidFill>
            </a:endParaRPr>
          </a:p>
        </p:txBody>
      </p:sp>
      <p:sp>
        <p:nvSpPr>
          <p:cNvPr id="10243" name="Rectangle 3"/>
          <p:cNvSpPr>
            <a:spLocks noChangeArrowheads="1"/>
          </p:cNvSpPr>
          <p:nvPr/>
        </p:nvSpPr>
        <p:spPr bwMode="auto">
          <a:xfrm>
            <a:off x="5943600" y="6400800"/>
            <a:ext cx="990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72" tIns="50786" rIns="101572" bIns="50786"/>
          <a:lstStyle>
            <a:lvl1pPr defTabSz="1016000" eaLnBrk="0" hangingPunct="0">
              <a:defRPr sz="2800" b="1">
                <a:solidFill>
                  <a:schemeClr val="tx1"/>
                </a:solidFill>
                <a:latin typeface="Arial" pitchFamily="34" charset="0"/>
                <a:cs typeface="Arial" pitchFamily="34" charset="0"/>
              </a:defRPr>
            </a:lvl1pPr>
            <a:lvl2pPr marL="742950" indent="-285750" defTabSz="1016000" eaLnBrk="0" hangingPunct="0">
              <a:defRPr sz="2800" b="1">
                <a:solidFill>
                  <a:schemeClr val="tx1"/>
                </a:solidFill>
                <a:latin typeface="Arial" pitchFamily="34" charset="0"/>
                <a:cs typeface="Arial" pitchFamily="34" charset="0"/>
              </a:defRPr>
            </a:lvl2pPr>
            <a:lvl3pPr marL="1143000" indent="-228600" defTabSz="1016000" eaLnBrk="0" hangingPunct="0">
              <a:defRPr sz="2800" b="1">
                <a:solidFill>
                  <a:schemeClr val="tx1"/>
                </a:solidFill>
                <a:latin typeface="Arial" pitchFamily="34" charset="0"/>
                <a:cs typeface="Arial" pitchFamily="34" charset="0"/>
              </a:defRPr>
            </a:lvl3pPr>
            <a:lvl4pPr marL="1600200" indent="-228600" defTabSz="1016000" eaLnBrk="0" hangingPunct="0">
              <a:defRPr sz="2800" b="1">
                <a:solidFill>
                  <a:schemeClr val="tx1"/>
                </a:solidFill>
                <a:latin typeface="Arial" pitchFamily="34" charset="0"/>
                <a:cs typeface="Arial" pitchFamily="34" charset="0"/>
              </a:defRPr>
            </a:lvl4pPr>
            <a:lvl5pPr marL="2057400" indent="-228600" defTabSz="1016000" eaLnBrk="0" hangingPunct="0">
              <a:defRPr sz="2800" b="1">
                <a:solidFill>
                  <a:schemeClr val="tx1"/>
                </a:solidFill>
                <a:latin typeface="Arial" pitchFamily="34" charset="0"/>
                <a:cs typeface="Arial" pitchFamily="34" charset="0"/>
              </a:defRPr>
            </a:lvl5pPr>
            <a:lvl6pPr marL="2514600" indent="-228600" defTabSz="10160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defTabSz="10160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defTabSz="10160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defTabSz="1016000" eaLnBrk="0" fontAlgn="base" hangingPunct="0">
              <a:spcBef>
                <a:spcPct val="0"/>
              </a:spcBef>
              <a:spcAft>
                <a:spcPct val="0"/>
              </a:spcAft>
              <a:defRPr sz="2800" b="1">
                <a:solidFill>
                  <a:schemeClr val="tx1"/>
                </a:solidFill>
                <a:latin typeface="Arial" pitchFamily="34" charset="0"/>
                <a:cs typeface="Arial" pitchFamily="34" charset="0"/>
              </a:defRPr>
            </a:lvl9pPr>
          </a:lstStyle>
          <a:p>
            <a:pPr fontAlgn="base">
              <a:spcBef>
                <a:spcPct val="0"/>
              </a:spcBef>
              <a:spcAft>
                <a:spcPct val="0"/>
              </a:spcAft>
              <a:defRPr/>
            </a:pPr>
            <a:endParaRPr lang="en-US" altLang="en-US" sz="1200" b="0" smtClean="0">
              <a:solidFill>
                <a:srgbClr val="FFFFFF"/>
              </a:solidFill>
              <a:cs typeface="Times New Roman" pitchFamily="18" charset="0"/>
            </a:endParaRPr>
          </a:p>
          <a:p>
            <a:pPr fontAlgn="base">
              <a:spcBef>
                <a:spcPct val="0"/>
              </a:spcBef>
              <a:spcAft>
                <a:spcPct val="0"/>
              </a:spcAft>
              <a:defRPr/>
            </a:pPr>
            <a:r>
              <a:rPr lang="en-US" altLang="en-US" sz="1200" b="0" smtClean="0">
                <a:solidFill>
                  <a:srgbClr val="000000"/>
                </a:solidFill>
                <a:cs typeface="Times New Roman" pitchFamily="18" charset="0"/>
              </a:rPr>
              <a:t>Page </a:t>
            </a:r>
            <a:fld id="{AD67ECDA-69D8-4EE5-92AB-22CC640033C6}" type="slidenum">
              <a:rPr lang="en-US" altLang="en-US" sz="1200" b="0" smtClean="0">
                <a:solidFill>
                  <a:srgbClr val="000000"/>
                </a:solidFill>
              </a:rPr>
              <a:pPr fontAlgn="base">
                <a:spcBef>
                  <a:spcPct val="0"/>
                </a:spcBef>
                <a:spcAft>
                  <a:spcPct val="0"/>
                </a:spcAft>
                <a:defRPr/>
              </a:pPr>
              <a:t>‹#›</a:t>
            </a:fld>
            <a:endParaRPr lang="en-US" altLang="en-US" sz="1200" b="0" smtClean="0">
              <a:solidFill>
                <a:srgbClr val="000000"/>
              </a:solidFill>
            </a:endParaRPr>
          </a:p>
        </p:txBody>
      </p:sp>
      <p:pic>
        <p:nvPicPr>
          <p:cNvPr id="10244" name="Picture 4" descr="AAlogoWhit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200" y="5638800"/>
            <a:ext cx="1066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5"/>
          <p:cNvSpPr txBox="1">
            <a:spLocks noChangeArrowheads="1"/>
          </p:cNvSpPr>
          <p:nvPr/>
        </p:nvSpPr>
        <p:spPr bwMode="auto">
          <a:xfrm>
            <a:off x="1295400" y="6629400"/>
            <a:ext cx="3505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50000"/>
              </a:spcBef>
              <a:spcAft>
                <a:spcPct val="0"/>
              </a:spcAft>
              <a:defRPr/>
            </a:pPr>
            <a:r>
              <a:rPr lang="en-US" sz="900" b="0" dirty="0" smtClean="0">
                <a:solidFill>
                  <a:srgbClr val="003399"/>
                </a:solidFill>
              </a:rPr>
              <a:t>©2015 Air Academy Associates, LLC.  Do Not  Reproduce.</a:t>
            </a:r>
            <a:r>
              <a:rPr lang="en-US" sz="900" b="0" dirty="0" smtClean="0">
                <a:solidFill>
                  <a:srgbClr val="FFFFFF"/>
                </a:solidFill>
              </a:rPr>
              <a:t> </a:t>
            </a:r>
          </a:p>
        </p:txBody>
      </p:sp>
      <p:sp>
        <p:nvSpPr>
          <p:cNvPr id="10246" name="Text Box 6"/>
          <p:cNvSpPr txBox="1">
            <a:spLocks noChangeArrowheads="1"/>
          </p:cNvSpPr>
          <p:nvPr/>
        </p:nvSpPr>
        <p:spPr bwMode="auto">
          <a:xfrm>
            <a:off x="-57150" y="6248400"/>
            <a:ext cx="14335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50000"/>
              </a:spcBef>
              <a:spcAft>
                <a:spcPct val="0"/>
              </a:spcAft>
              <a:defRPr/>
            </a:pPr>
            <a:r>
              <a:rPr lang="en-US" sz="800" b="0" smtClean="0">
                <a:solidFill>
                  <a:srgbClr val="FFFFFF"/>
                </a:solidFill>
              </a:rPr>
              <a:t>Simplify, Perfect, Innovate</a:t>
            </a:r>
          </a:p>
        </p:txBody>
      </p:sp>
      <p:sp>
        <p:nvSpPr>
          <p:cNvPr id="10247" name="Rectangle 7"/>
          <p:cNvSpPr>
            <a:spLocks noGrp="1" noChangeArrowheads="1"/>
          </p:cNvSpPr>
          <p:nvPr>
            <p:ph type="title"/>
          </p:nvPr>
        </p:nvSpPr>
        <p:spPr bwMode="auto">
          <a:xfrm>
            <a:off x="1371600" y="23813"/>
            <a:ext cx="7543800"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8" name="Rectangle 8"/>
          <p:cNvSpPr>
            <a:spLocks noGrp="1" noChangeArrowheads="1"/>
          </p:cNvSpPr>
          <p:nvPr>
            <p:ph type="body" idx="1"/>
          </p:nvPr>
        </p:nvSpPr>
        <p:spPr bwMode="auto">
          <a:xfrm>
            <a:off x="1371600" y="1166813"/>
            <a:ext cx="7543800"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155885771"/>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iming>
    <p:tnLst>
      <p:par>
        <p:cTn id="1" dur="indefinite" restart="never" nodeType="tmRoot"/>
      </p:par>
    </p:tnLst>
  </p:timing>
  <p:txStyles>
    <p:titleStyle>
      <a:lvl1pPr algn="ctr" rtl="0" eaLnBrk="0" fontAlgn="base" hangingPunct="0">
        <a:lnSpc>
          <a:spcPct val="90000"/>
        </a:lnSpc>
        <a:spcBef>
          <a:spcPct val="0"/>
        </a:spcBef>
        <a:spcAft>
          <a:spcPct val="0"/>
        </a:spcAft>
        <a:defRPr sz="2800">
          <a:solidFill>
            <a:schemeClr val="hlink"/>
          </a:solidFill>
          <a:latin typeface="+mj-lt"/>
          <a:ea typeface="+mj-ea"/>
          <a:cs typeface="+mj-cs"/>
        </a:defRPr>
      </a:lvl1pPr>
      <a:lvl2pPr algn="ctr" rtl="0" eaLnBrk="0" fontAlgn="base" hangingPunct="0">
        <a:lnSpc>
          <a:spcPct val="90000"/>
        </a:lnSpc>
        <a:spcBef>
          <a:spcPct val="0"/>
        </a:spcBef>
        <a:spcAft>
          <a:spcPct val="0"/>
        </a:spcAft>
        <a:defRPr sz="2800">
          <a:solidFill>
            <a:schemeClr val="hlink"/>
          </a:solidFill>
          <a:latin typeface="Arial" charset="0"/>
          <a:cs typeface="Arial" charset="0"/>
        </a:defRPr>
      </a:lvl2pPr>
      <a:lvl3pPr algn="ctr" rtl="0" eaLnBrk="0" fontAlgn="base" hangingPunct="0">
        <a:lnSpc>
          <a:spcPct val="90000"/>
        </a:lnSpc>
        <a:spcBef>
          <a:spcPct val="0"/>
        </a:spcBef>
        <a:spcAft>
          <a:spcPct val="0"/>
        </a:spcAft>
        <a:defRPr sz="2800">
          <a:solidFill>
            <a:schemeClr val="hlink"/>
          </a:solidFill>
          <a:latin typeface="Arial" charset="0"/>
          <a:cs typeface="Arial" charset="0"/>
        </a:defRPr>
      </a:lvl3pPr>
      <a:lvl4pPr algn="ctr" rtl="0" eaLnBrk="0" fontAlgn="base" hangingPunct="0">
        <a:lnSpc>
          <a:spcPct val="90000"/>
        </a:lnSpc>
        <a:spcBef>
          <a:spcPct val="0"/>
        </a:spcBef>
        <a:spcAft>
          <a:spcPct val="0"/>
        </a:spcAft>
        <a:defRPr sz="2800">
          <a:solidFill>
            <a:schemeClr val="hlink"/>
          </a:solidFill>
          <a:latin typeface="Arial" charset="0"/>
          <a:cs typeface="Arial" charset="0"/>
        </a:defRPr>
      </a:lvl4pPr>
      <a:lvl5pPr algn="ctr" rtl="0" eaLnBrk="0" fontAlgn="base" hangingPunct="0">
        <a:lnSpc>
          <a:spcPct val="90000"/>
        </a:lnSpc>
        <a:spcBef>
          <a:spcPct val="0"/>
        </a:spcBef>
        <a:spcAft>
          <a:spcPct val="0"/>
        </a:spcAft>
        <a:defRPr sz="2800">
          <a:solidFill>
            <a:schemeClr val="hlink"/>
          </a:solidFill>
          <a:latin typeface="Arial" charset="0"/>
          <a:cs typeface="Arial" charset="0"/>
        </a:defRPr>
      </a:lvl5pPr>
      <a:lvl6pPr marL="457200" algn="ctr" rtl="0" fontAlgn="base">
        <a:lnSpc>
          <a:spcPct val="90000"/>
        </a:lnSpc>
        <a:spcBef>
          <a:spcPct val="0"/>
        </a:spcBef>
        <a:spcAft>
          <a:spcPct val="0"/>
        </a:spcAft>
        <a:defRPr sz="2800">
          <a:solidFill>
            <a:schemeClr val="hlink"/>
          </a:solidFill>
          <a:latin typeface="Arial" charset="0"/>
          <a:cs typeface="Arial" charset="0"/>
        </a:defRPr>
      </a:lvl6pPr>
      <a:lvl7pPr marL="914400" algn="ctr" rtl="0" fontAlgn="base">
        <a:lnSpc>
          <a:spcPct val="90000"/>
        </a:lnSpc>
        <a:spcBef>
          <a:spcPct val="0"/>
        </a:spcBef>
        <a:spcAft>
          <a:spcPct val="0"/>
        </a:spcAft>
        <a:defRPr sz="2800">
          <a:solidFill>
            <a:schemeClr val="hlink"/>
          </a:solidFill>
          <a:latin typeface="Arial" charset="0"/>
          <a:cs typeface="Arial" charset="0"/>
        </a:defRPr>
      </a:lvl7pPr>
      <a:lvl8pPr marL="1371600" algn="ctr" rtl="0" fontAlgn="base">
        <a:lnSpc>
          <a:spcPct val="90000"/>
        </a:lnSpc>
        <a:spcBef>
          <a:spcPct val="0"/>
        </a:spcBef>
        <a:spcAft>
          <a:spcPct val="0"/>
        </a:spcAft>
        <a:defRPr sz="2800">
          <a:solidFill>
            <a:schemeClr val="hlink"/>
          </a:solidFill>
          <a:latin typeface="Arial" charset="0"/>
          <a:cs typeface="Arial" charset="0"/>
        </a:defRPr>
      </a:lvl8pPr>
      <a:lvl9pPr marL="1828800" algn="ctr" rtl="0" fontAlgn="base">
        <a:lnSpc>
          <a:spcPct val="90000"/>
        </a:lnSpc>
        <a:spcBef>
          <a:spcPct val="0"/>
        </a:spcBef>
        <a:spcAft>
          <a:spcPct val="0"/>
        </a:spcAft>
        <a:defRPr sz="2800">
          <a:solidFill>
            <a:schemeClr val="hlink"/>
          </a:solidFill>
          <a:latin typeface="Arial" charset="0"/>
          <a:cs typeface="Arial" charset="0"/>
        </a:defRPr>
      </a:lvl9pPr>
    </p:titleStyle>
    <p:bodyStyle>
      <a:lvl1pPr marL="228600" indent="-228600" algn="l" rtl="0" eaLnBrk="0" fontAlgn="base" hangingPunct="0">
        <a:spcBef>
          <a:spcPct val="0"/>
        </a:spcBef>
        <a:spcAft>
          <a:spcPct val="0"/>
        </a:spcAft>
        <a:buClr>
          <a:schemeClr val="bg1"/>
        </a:buClr>
        <a:buFont typeface="Wingdings" pitchFamily="2" charset="2"/>
        <a:buChar char="§"/>
        <a:defRPr sz="2400" b="1">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Char char="•"/>
        <a:defRPr sz="2000">
          <a:solidFill>
            <a:schemeClr val="bg1"/>
          </a:solidFill>
          <a:latin typeface="+mn-lt"/>
          <a:cs typeface="+mn-cs"/>
        </a:defRPr>
      </a:lvl2pPr>
      <a:lvl3pPr marL="1143000" indent="-228600" algn="l" rtl="0" eaLnBrk="0" fontAlgn="base" hangingPunct="0">
        <a:spcBef>
          <a:spcPct val="20000"/>
        </a:spcBef>
        <a:spcAft>
          <a:spcPct val="0"/>
        </a:spcAft>
        <a:buClr>
          <a:schemeClr val="bg1"/>
        </a:buClr>
        <a:buChar char="•"/>
        <a:defRPr sz="2400">
          <a:solidFill>
            <a:schemeClr val="bg1"/>
          </a:solidFill>
          <a:latin typeface="+mn-lt"/>
          <a:cs typeface="+mn-cs"/>
        </a:defRPr>
      </a:lvl3pPr>
      <a:lvl4pPr marL="1600200" indent="-228600" algn="l" rtl="0" eaLnBrk="0" fontAlgn="base" hangingPunct="0">
        <a:spcBef>
          <a:spcPct val="20000"/>
        </a:spcBef>
        <a:spcAft>
          <a:spcPct val="0"/>
        </a:spcAft>
        <a:buClr>
          <a:schemeClr val="bg1"/>
        </a:buClr>
        <a:buChar char="•"/>
        <a:defRPr sz="1600">
          <a:solidFill>
            <a:schemeClr val="bg1"/>
          </a:solidFill>
          <a:latin typeface="+mn-lt"/>
          <a:cs typeface="+mn-cs"/>
        </a:defRPr>
      </a:lvl4pPr>
      <a:lvl5pPr marL="2057400" indent="-228600" algn="l" rtl="0" eaLnBrk="0" fontAlgn="base" hangingPunct="0">
        <a:spcBef>
          <a:spcPct val="20000"/>
        </a:spcBef>
        <a:spcAft>
          <a:spcPct val="0"/>
        </a:spcAft>
        <a:buClr>
          <a:schemeClr val="bg1"/>
        </a:buClr>
        <a:buChar char="•"/>
        <a:defRPr sz="1400">
          <a:solidFill>
            <a:schemeClr val="bg1"/>
          </a:solidFill>
          <a:latin typeface="+mn-lt"/>
          <a:cs typeface="+mn-cs"/>
        </a:defRPr>
      </a:lvl5pPr>
      <a:lvl6pPr marL="2514600" indent="-228600" algn="l" rtl="0" fontAlgn="base">
        <a:spcBef>
          <a:spcPct val="20000"/>
        </a:spcBef>
        <a:spcAft>
          <a:spcPct val="0"/>
        </a:spcAft>
        <a:buClr>
          <a:schemeClr val="bg1"/>
        </a:buClr>
        <a:buChar char="•"/>
        <a:defRPr sz="1400">
          <a:solidFill>
            <a:schemeClr val="bg1"/>
          </a:solidFill>
          <a:latin typeface="+mn-lt"/>
          <a:cs typeface="+mn-cs"/>
        </a:defRPr>
      </a:lvl6pPr>
      <a:lvl7pPr marL="2971800" indent="-228600" algn="l" rtl="0" fontAlgn="base">
        <a:spcBef>
          <a:spcPct val="20000"/>
        </a:spcBef>
        <a:spcAft>
          <a:spcPct val="0"/>
        </a:spcAft>
        <a:buClr>
          <a:schemeClr val="bg1"/>
        </a:buClr>
        <a:buChar char="•"/>
        <a:defRPr sz="1400">
          <a:solidFill>
            <a:schemeClr val="bg1"/>
          </a:solidFill>
          <a:latin typeface="+mn-lt"/>
          <a:cs typeface="+mn-cs"/>
        </a:defRPr>
      </a:lvl7pPr>
      <a:lvl8pPr marL="3429000" indent="-228600" algn="l" rtl="0" fontAlgn="base">
        <a:spcBef>
          <a:spcPct val="20000"/>
        </a:spcBef>
        <a:spcAft>
          <a:spcPct val="0"/>
        </a:spcAft>
        <a:buClr>
          <a:schemeClr val="bg1"/>
        </a:buClr>
        <a:buChar char="•"/>
        <a:defRPr sz="1400">
          <a:solidFill>
            <a:schemeClr val="bg1"/>
          </a:solidFill>
          <a:latin typeface="+mn-lt"/>
          <a:cs typeface="+mn-cs"/>
        </a:defRPr>
      </a:lvl8pPr>
      <a:lvl9pPr marL="3886200" indent="-228600" algn="l" rtl="0" fontAlgn="base">
        <a:spcBef>
          <a:spcPct val="20000"/>
        </a:spcBef>
        <a:spcAft>
          <a:spcPct val="0"/>
        </a:spcAft>
        <a:buClr>
          <a:schemeClr val="bg1"/>
        </a:buClr>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5"/>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6"/>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7"/>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2475978460"/>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black">
          <a:xfrm>
            <a:off x="1447800" y="6689725"/>
            <a:ext cx="5940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endParaRPr lang="en-US" altLang="en-US" sz="1000">
              <a:solidFill>
                <a:srgbClr val="FFFFFF"/>
              </a:solidFill>
              <a:latin typeface="Arial" charset="0"/>
            </a:endParaRPr>
          </a:p>
        </p:txBody>
      </p:sp>
      <p:sp>
        <p:nvSpPr>
          <p:cNvPr id="7171" name="Rectangle 3"/>
          <p:cNvSpPr>
            <a:spLocks noChangeArrowheads="1"/>
          </p:cNvSpPr>
          <p:nvPr/>
        </p:nvSpPr>
        <p:spPr bwMode="auto">
          <a:xfrm>
            <a:off x="5943600" y="6400800"/>
            <a:ext cx="990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72" tIns="50786" rIns="101572" bIns="50786"/>
          <a:lstStyle/>
          <a:p>
            <a:pPr defTabSz="1016000" eaLnBrk="0" fontAlgn="base" hangingPunct="0">
              <a:spcBef>
                <a:spcPct val="0"/>
              </a:spcBef>
              <a:spcAft>
                <a:spcPct val="0"/>
              </a:spcAft>
            </a:pPr>
            <a:endParaRPr lang="en-US" altLang="en-US" sz="1200">
              <a:solidFill>
                <a:srgbClr val="000000"/>
              </a:solidFill>
              <a:cs typeface="Times New Roman" pitchFamily="18" charset="0"/>
            </a:endParaRPr>
          </a:p>
          <a:p>
            <a:pPr defTabSz="1016000" eaLnBrk="0" fontAlgn="base" hangingPunct="0">
              <a:spcBef>
                <a:spcPct val="0"/>
              </a:spcBef>
              <a:spcAft>
                <a:spcPct val="0"/>
              </a:spcAft>
            </a:pPr>
            <a:r>
              <a:rPr lang="en-US" altLang="en-US" sz="1200">
                <a:solidFill>
                  <a:srgbClr val="000000"/>
                </a:solidFill>
                <a:cs typeface="Times New Roman" pitchFamily="18" charset="0"/>
              </a:rPr>
              <a:t>Page </a:t>
            </a:r>
            <a:fld id="{B7614FA8-89FC-4EA8-A1B6-4E4E736D98B0}" type="slidenum">
              <a:rPr lang="en-US" altLang="en-US" sz="1200">
                <a:solidFill>
                  <a:srgbClr val="000000"/>
                </a:solidFill>
              </a:rPr>
              <a:pPr defTabSz="1016000" eaLnBrk="0" fontAlgn="base" hangingPunct="0">
                <a:spcBef>
                  <a:spcPct val="0"/>
                </a:spcBef>
                <a:spcAft>
                  <a:spcPct val="0"/>
                </a:spcAft>
              </a:pPr>
              <a:t>‹#›</a:t>
            </a:fld>
            <a:endParaRPr lang="en-US" altLang="en-US" sz="1200">
              <a:solidFill>
                <a:srgbClr val="000000"/>
              </a:solidFill>
            </a:endParaRPr>
          </a:p>
        </p:txBody>
      </p:sp>
      <p:pic>
        <p:nvPicPr>
          <p:cNvPr id="7172" name="Picture 4" descr="AAlogoWhit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200" y="5638800"/>
            <a:ext cx="1066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1295400" y="6629400"/>
            <a:ext cx="3505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50000"/>
              </a:spcBef>
              <a:spcAft>
                <a:spcPct val="0"/>
              </a:spcAft>
              <a:defRPr/>
            </a:pPr>
            <a:r>
              <a:rPr lang="en-US" sz="900" b="0" dirty="0" smtClean="0">
                <a:solidFill>
                  <a:srgbClr val="003399"/>
                </a:solidFill>
              </a:rPr>
              <a:t>©2015 Air Academy Associates, LLC.  Do Not  Reproduce.</a:t>
            </a:r>
            <a:r>
              <a:rPr lang="en-US" sz="900" b="0" dirty="0" smtClean="0">
                <a:solidFill>
                  <a:srgbClr val="FFFFFF"/>
                </a:solidFill>
              </a:rPr>
              <a:t> </a:t>
            </a:r>
          </a:p>
        </p:txBody>
      </p:sp>
      <p:sp>
        <p:nvSpPr>
          <p:cNvPr id="7174" name="Rectangle 8"/>
          <p:cNvSpPr>
            <a:spLocks noGrp="1" noChangeArrowheads="1"/>
          </p:cNvSpPr>
          <p:nvPr>
            <p:ph type="title"/>
          </p:nvPr>
        </p:nvSpPr>
        <p:spPr bwMode="auto">
          <a:xfrm>
            <a:off x="1371600" y="0"/>
            <a:ext cx="731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5" name="Text Box 10"/>
          <p:cNvSpPr txBox="1">
            <a:spLocks noChangeArrowheads="1"/>
          </p:cNvSpPr>
          <p:nvPr userDrawn="1"/>
        </p:nvSpPr>
        <p:spPr bwMode="auto">
          <a:xfrm>
            <a:off x="-190500" y="6248400"/>
            <a:ext cx="18288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50000"/>
              </a:spcBef>
              <a:spcAft>
                <a:spcPct val="0"/>
              </a:spcAft>
              <a:defRPr/>
            </a:pPr>
            <a:r>
              <a:rPr lang="en-US" sz="800" b="0" smtClean="0">
                <a:solidFill>
                  <a:srgbClr val="FFFFFF"/>
                </a:solidFill>
              </a:rPr>
              <a:t>    Simplify, Perfect, Innovate             </a:t>
            </a:r>
          </a:p>
          <a:p>
            <a:pPr eaLnBrk="1" fontAlgn="base" hangingPunct="1">
              <a:spcBef>
                <a:spcPct val="50000"/>
              </a:spcBef>
              <a:spcAft>
                <a:spcPct val="0"/>
              </a:spcAft>
              <a:defRPr/>
            </a:pPr>
            <a:r>
              <a:rPr lang="en-US" sz="800" b="0" smtClean="0">
                <a:solidFill>
                  <a:srgbClr val="FFFFFF"/>
                </a:solidFill>
                <a:latin typeface="Palatino" pitchFamily="18" charset="0"/>
              </a:rPr>
              <a:t> </a:t>
            </a:r>
          </a:p>
        </p:txBody>
      </p:sp>
    </p:spTree>
    <p:extLst>
      <p:ext uri="{BB962C8B-B14F-4D97-AF65-F5344CB8AC3E}">
        <p14:creationId xmlns:p14="http://schemas.microsoft.com/office/powerpoint/2010/main" val="1122325980"/>
      </p:ext>
    </p:extLst>
  </p:cSld>
  <p:clrMap bg1="dk2" tx1="lt1" bg2="dk1" tx2="lt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p:timing>
    <p:tnLst>
      <p:par>
        <p:cTn id="1" dur="indefinite" restart="never" nodeType="tmRoot"/>
      </p:par>
    </p:tnLst>
  </p:timing>
  <p:txStyles>
    <p:titleStyle>
      <a:lvl1pPr algn="ctr" rtl="0" eaLnBrk="0" fontAlgn="base" hangingPunct="0">
        <a:lnSpc>
          <a:spcPct val="90000"/>
        </a:lnSpc>
        <a:spcBef>
          <a:spcPct val="0"/>
        </a:spcBef>
        <a:spcAft>
          <a:spcPct val="0"/>
        </a:spcAft>
        <a:defRPr sz="2800">
          <a:solidFill>
            <a:schemeClr val="hlink"/>
          </a:solidFill>
          <a:latin typeface="+mj-lt"/>
          <a:ea typeface="+mj-ea"/>
          <a:cs typeface="+mj-cs"/>
        </a:defRPr>
      </a:lvl1pPr>
      <a:lvl2pPr algn="ctr" rtl="0" eaLnBrk="0" fontAlgn="base" hangingPunct="0">
        <a:lnSpc>
          <a:spcPct val="90000"/>
        </a:lnSpc>
        <a:spcBef>
          <a:spcPct val="0"/>
        </a:spcBef>
        <a:spcAft>
          <a:spcPct val="0"/>
        </a:spcAft>
        <a:defRPr sz="2800">
          <a:solidFill>
            <a:schemeClr val="hlink"/>
          </a:solidFill>
          <a:latin typeface="Arial" charset="0"/>
          <a:cs typeface="Arial" charset="0"/>
        </a:defRPr>
      </a:lvl2pPr>
      <a:lvl3pPr algn="ctr" rtl="0" eaLnBrk="0" fontAlgn="base" hangingPunct="0">
        <a:lnSpc>
          <a:spcPct val="90000"/>
        </a:lnSpc>
        <a:spcBef>
          <a:spcPct val="0"/>
        </a:spcBef>
        <a:spcAft>
          <a:spcPct val="0"/>
        </a:spcAft>
        <a:defRPr sz="2800">
          <a:solidFill>
            <a:schemeClr val="hlink"/>
          </a:solidFill>
          <a:latin typeface="Arial" charset="0"/>
          <a:cs typeface="Arial" charset="0"/>
        </a:defRPr>
      </a:lvl3pPr>
      <a:lvl4pPr algn="ctr" rtl="0" eaLnBrk="0" fontAlgn="base" hangingPunct="0">
        <a:lnSpc>
          <a:spcPct val="90000"/>
        </a:lnSpc>
        <a:spcBef>
          <a:spcPct val="0"/>
        </a:spcBef>
        <a:spcAft>
          <a:spcPct val="0"/>
        </a:spcAft>
        <a:defRPr sz="2800">
          <a:solidFill>
            <a:schemeClr val="hlink"/>
          </a:solidFill>
          <a:latin typeface="Arial" charset="0"/>
          <a:cs typeface="Arial" charset="0"/>
        </a:defRPr>
      </a:lvl4pPr>
      <a:lvl5pPr algn="ctr" rtl="0" eaLnBrk="0" fontAlgn="base" hangingPunct="0">
        <a:lnSpc>
          <a:spcPct val="90000"/>
        </a:lnSpc>
        <a:spcBef>
          <a:spcPct val="0"/>
        </a:spcBef>
        <a:spcAft>
          <a:spcPct val="0"/>
        </a:spcAft>
        <a:defRPr sz="2800">
          <a:solidFill>
            <a:schemeClr val="hlink"/>
          </a:solidFill>
          <a:latin typeface="Arial" charset="0"/>
          <a:cs typeface="Arial" charset="0"/>
        </a:defRPr>
      </a:lvl5pPr>
      <a:lvl6pPr marL="457200" algn="ctr" rtl="0" fontAlgn="base">
        <a:lnSpc>
          <a:spcPct val="90000"/>
        </a:lnSpc>
        <a:spcBef>
          <a:spcPct val="0"/>
        </a:spcBef>
        <a:spcAft>
          <a:spcPct val="0"/>
        </a:spcAft>
        <a:defRPr sz="2800">
          <a:solidFill>
            <a:schemeClr val="hlink"/>
          </a:solidFill>
          <a:latin typeface="Arial" charset="0"/>
          <a:cs typeface="Arial" charset="0"/>
        </a:defRPr>
      </a:lvl6pPr>
      <a:lvl7pPr marL="914400" algn="ctr" rtl="0" fontAlgn="base">
        <a:lnSpc>
          <a:spcPct val="90000"/>
        </a:lnSpc>
        <a:spcBef>
          <a:spcPct val="0"/>
        </a:spcBef>
        <a:spcAft>
          <a:spcPct val="0"/>
        </a:spcAft>
        <a:defRPr sz="2800">
          <a:solidFill>
            <a:schemeClr val="hlink"/>
          </a:solidFill>
          <a:latin typeface="Arial" charset="0"/>
          <a:cs typeface="Arial" charset="0"/>
        </a:defRPr>
      </a:lvl7pPr>
      <a:lvl8pPr marL="1371600" algn="ctr" rtl="0" fontAlgn="base">
        <a:lnSpc>
          <a:spcPct val="90000"/>
        </a:lnSpc>
        <a:spcBef>
          <a:spcPct val="0"/>
        </a:spcBef>
        <a:spcAft>
          <a:spcPct val="0"/>
        </a:spcAft>
        <a:defRPr sz="2800">
          <a:solidFill>
            <a:schemeClr val="hlink"/>
          </a:solidFill>
          <a:latin typeface="Arial" charset="0"/>
          <a:cs typeface="Arial" charset="0"/>
        </a:defRPr>
      </a:lvl8pPr>
      <a:lvl9pPr marL="1828800" algn="ctr" rtl="0" fontAlgn="base">
        <a:lnSpc>
          <a:spcPct val="90000"/>
        </a:lnSpc>
        <a:spcBef>
          <a:spcPct val="0"/>
        </a:spcBef>
        <a:spcAft>
          <a:spcPct val="0"/>
        </a:spcAft>
        <a:defRPr sz="2800">
          <a:solidFill>
            <a:schemeClr val="hlink"/>
          </a:solidFill>
          <a:latin typeface="Arial" charset="0"/>
          <a:cs typeface="Arial" charset="0"/>
        </a:defRPr>
      </a:lvl9pPr>
    </p:titleStyle>
    <p:bodyStyle>
      <a:lvl1pPr marL="228600" indent="-228600" algn="l" rtl="0" eaLnBrk="0" fontAlgn="base" hangingPunct="0">
        <a:spcBef>
          <a:spcPct val="0"/>
        </a:spcBef>
        <a:spcAft>
          <a:spcPct val="0"/>
        </a:spcAft>
        <a:buClr>
          <a:schemeClr val="bg1"/>
        </a:buClr>
        <a:buFont typeface="Wingdings" pitchFamily="2" charset="2"/>
        <a:buChar char="§"/>
        <a:defRPr sz="2800">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SzPct val="125000"/>
        <a:buChar char="•"/>
        <a:defRPr sz="2400">
          <a:solidFill>
            <a:schemeClr val="bg1"/>
          </a:solidFill>
          <a:latin typeface="+mn-lt"/>
          <a:cs typeface="+mn-cs"/>
        </a:defRPr>
      </a:lvl2pPr>
      <a:lvl3pPr marL="1143000" indent="-228600" algn="l" rtl="0" eaLnBrk="0" fontAlgn="base" hangingPunct="0">
        <a:spcBef>
          <a:spcPct val="20000"/>
        </a:spcBef>
        <a:spcAft>
          <a:spcPct val="0"/>
        </a:spcAft>
        <a:buClr>
          <a:schemeClr val="bg1"/>
        </a:buClr>
        <a:buFont typeface="Arial" charset="0"/>
        <a:buChar char="–"/>
        <a:defRPr sz="2000">
          <a:solidFill>
            <a:schemeClr val="bg1"/>
          </a:solidFill>
          <a:latin typeface="+mn-lt"/>
          <a:cs typeface="+mn-cs"/>
        </a:defRPr>
      </a:lvl3pPr>
      <a:lvl4pPr marL="1600200" indent="-228600" algn="l" rtl="0" eaLnBrk="0" fontAlgn="base" hangingPunct="0">
        <a:spcBef>
          <a:spcPct val="20000"/>
        </a:spcBef>
        <a:spcAft>
          <a:spcPct val="0"/>
        </a:spcAft>
        <a:buClr>
          <a:schemeClr val="bg1"/>
        </a:buClr>
        <a:buChar char="–"/>
        <a:defRPr sz="2000">
          <a:solidFill>
            <a:schemeClr val="bg1"/>
          </a:solidFill>
          <a:latin typeface="+mn-lt"/>
          <a:cs typeface="+mn-cs"/>
        </a:defRPr>
      </a:lvl4pPr>
      <a:lvl5pPr marL="2057400" indent="-228600" algn="l" rtl="0" eaLnBrk="0" fontAlgn="base" hangingPunct="0">
        <a:spcBef>
          <a:spcPct val="20000"/>
        </a:spcBef>
        <a:spcAft>
          <a:spcPct val="0"/>
        </a:spcAft>
        <a:buClr>
          <a:schemeClr val="bg1"/>
        </a:buClr>
        <a:buFont typeface="Arial" charset="0"/>
        <a:buChar char="–"/>
        <a:defRPr sz="1400">
          <a:solidFill>
            <a:schemeClr val="bg1"/>
          </a:solidFill>
          <a:latin typeface="+mn-lt"/>
          <a:cs typeface="+mn-cs"/>
        </a:defRPr>
      </a:lvl5pPr>
      <a:lvl6pPr marL="25146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6pPr>
      <a:lvl7pPr marL="29718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7pPr>
      <a:lvl8pPr marL="34290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8pPr>
      <a:lvl9pPr marL="38862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421762" name="Rectangle 2"/>
          <p:cNvSpPr>
            <a:spLocks noChangeArrowheads="1"/>
          </p:cNvSpPr>
          <p:nvPr/>
        </p:nvSpPr>
        <p:spPr bwMode="black">
          <a:xfrm>
            <a:off x="1447800" y="6689725"/>
            <a:ext cx="5940425" cy="244475"/>
          </a:xfrm>
          <a:prstGeom prst="rect">
            <a:avLst/>
          </a:prstGeom>
          <a:noFill/>
          <a:ln w="9525">
            <a:noFill/>
            <a:miter lim="800000"/>
            <a:headEnd/>
            <a:tailEnd/>
          </a:ln>
          <a:effectLst/>
        </p:spPr>
        <p:txBody>
          <a:bodyPr>
            <a:spAutoFit/>
          </a:bodyPr>
          <a:lstStyle/>
          <a:p>
            <a:pPr eaLnBrk="0" fontAlgn="base" hangingPunct="0">
              <a:spcBef>
                <a:spcPct val="0"/>
              </a:spcBef>
              <a:spcAft>
                <a:spcPct val="0"/>
              </a:spcAft>
              <a:defRPr/>
            </a:pPr>
            <a:endParaRPr lang="en-US" altLang="en-US" sz="1000">
              <a:solidFill>
                <a:srgbClr val="FFFFFF"/>
              </a:solidFill>
            </a:endParaRPr>
          </a:p>
        </p:txBody>
      </p:sp>
      <p:sp>
        <p:nvSpPr>
          <p:cNvPr id="2421763" name="Rectangle 3"/>
          <p:cNvSpPr>
            <a:spLocks noChangeArrowheads="1"/>
          </p:cNvSpPr>
          <p:nvPr userDrawn="1"/>
        </p:nvSpPr>
        <p:spPr bwMode="auto">
          <a:xfrm>
            <a:off x="5943600" y="6400800"/>
            <a:ext cx="990600" cy="381000"/>
          </a:xfrm>
          <a:prstGeom prst="rect">
            <a:avLst/>
          </a:prstGeom>
          <a:noFill/>
          <a:ln w="9525">
            <a:noFill/>
            <a:miter lim="800000"/>
            <a:headEnd/>
            <a:tailEnd/>
          </a:ln>
          <a:effectLst/>
        </p:spPr>
        <p:txBody>
          <a:bodyPr lIns="101572" tIns="50786" rIns="101572" bIns="50786"/>
          <a:lstStyle/>
          <a:p>
            <a:pPr defTabSz="1016000" eaLnBrk="0" fontAlgn="base" hangingPunct="0">
              <a:spcBef>
                <a:spcPct val="0"/>
              </a:spcBef>
              <a:spcAft>
                <a:spcPct val="0"/>
              </a:spcAft>
              <a:defRPr/>
            </a:pPr>
            <a:endParaRPr lang="en-US" altLang="en-US" sz="1200">
              <a:solidFill>
                <a:srgbClr val="FFFFFF"/>
              </a:solidFill>
              <a:cs typeface="Times New Roman" pitchFamily="18" charset="0"/>
            </a:endParaRPr>
          </a:p>
          <a:p>
            <a:pPr defTabSz="1016000" eaLnBrk="0" fontAlgn="base" hangingPunct="0">
              <a:spcBef>
                <a:spcPct val="0"/>
              </a:spcBef>
              <a:spcAft>
                <a:spcPct val="0"/>
              </a:spcAft>
              <a:defRPr/>
            </a:pPr>
            <a:r>
              <a:rPr lang="en-US" altLang="en-US" sz="1200">
                <a:solidFill>
                  <a:srgbClr val="000000"/>
                </a:solidFill>
                <a:cs typeface="Times New Roman" pitchFamily="18" charset="0"/>
              </a:rPr>
              <a:t>Page </a:t>
            </a:r>
            <a:fld id="{CFECC39D-9921-4869-98B7-9F4FE5349EC8}" type="slidenum">
              <a:rPr lang="en-US" altLang="en-US" sz="1200">
                <a:solidFill>
                  <a:srgbClr val="000000"/>
                </a:solidFill>
              </a:rPr>
              <a:pPr defTabSz="1016000" eaLnBrk="0" fontAlgn="base" hangingPunct="0">
                <a:spcBef>
                  <a:spcPct val="0"/>
                </a:spcBef>
                <a:spcAft>
                  <a:spcPct val="0"/>
                </a:spcAft>
                <a:defRPr/>
              </a:pPr>
              <a:t>‹#›</a:t>
            </a:fld>
            <a:endParaRPr lang="en-US" altLang="en-US" sz="1200">
              <a:solidFill>
                <a:srgbClr val="000000"/>
              </a:solidFill>
            </a:endParaRPr>
          </a:p>
        </p:txBody>
      </p:sp>
      <p:pic>
        <p:nvPicPr>
          <p:cNvPr id="27652" name="Picture 4" descr="AAlogoWhite"/>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6200" y="5638800"/>
            <a:ext cx="1066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1765" name="Text Box 5"/>
          <p:cNvSpPr txBox="1">
            <a:spLocks noChangeArrowheads="1"/>
          </p:cNvSpPr>
          <p:nvPr userDrawn="1"/>
        </p:nvSpPr>
        <p:spPr bwMode="auto">
          <a:xfrm>
            <a:off x="1295400" y="6629400"/>
            <a:ext cx="3505200" cy="228600"/>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900" dirty="0" smtClean="0">
                <a:solidFill>
                  <a:srgbClr val="003399"/>
                </a:solidFill>
              </a:rPr>
              <a:t>©2012 </a:t>
            </a:r>
            <a:r>
              <a:rPr lang="en-US" sz="900" dirty="0">
                <a:solidFill>
                  <a:srgbClr val="003399"/>
                </a:solidFill>
              </a:rPr>
              <a:t>Air Academy Associates, LLC.  Do Not  Reproduce.</a:t>
            </a:r>
            <a:r>
              <a:rPr lang="en-US" sz="900" dirty="0">
                <a:solidFill>
                  <a:srgbClr val="FFFFFF"/>
                </a:solidFill>
              </a:rPr>
              <a:t> </a:t>
            </a:r>
          </a:p>
        </p:txBody>
      </p:sp>
      <p:sp>
        <p:nvSpPr>
          <p:cNvPr id="2421766" name="Text Box 6"/>
          <p:cNvSpPr txBox="1">
            <a:spLocks noChangeArrowheads="1"/>
          </p:cNvSpPr>
          <p:nvPr userDrawn="1"/>
        </p:nvSpPr>
        <p:spPr bwMode="auto">
          <a:xfrm>
            <a:off x="-57150" y="6248400"/>
            <a:ext cx="1433513" cy="2143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800">
                <a:solidFill>
                  <a:srgbClr val="FFFFFF"/>
                </a:solidFill>
              </a:rPr>
              <a:t>Simplify, Perfect, Innovate</a:t>
            </a:r>
          </a:p>
        </p:txBody>
      </p:sp>
      <p:sp>
        <p:nvSpPr>
          <p:cNvPr id="27655" name="Rectangle 7"/>
          <p:cNvSpPr>
            <a:spLocks noGrp="1" noChangeArrowheads="1"/>
          </p:cNvSpPr>
          <p:nvPr>
            <p:ph type="title"/>
          </p:nvPr>
        </p:nvSpPr>
        <p:spPr bwMode="auto">
          <a:xfrm>
            <a:off x="1371600" y="23813"/>
            <a:ext cx="7543800"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6" name="Rectangle 8"/>
          <p:cNvSpPr>
            <a:spLocks noGrp="1" noChangeArrowheads="1"/>
          </p:cNvSpPr>
          <p:nvPr>
            <p:ph type="body" idx="1"/>
          </p:nvPr>
        </p:nvSpPr>
        <p:spPr bwMode="auto">
          <a:xfrm>
            <a:off x="1371600" y="1166813"/>
            <a:ext cx="7543800"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650988955"/>
      </p:ext>
    </p:extLst>
  </p:cSld>
  <p:clrMap bg1="dk2" tx1="lt1" bg2="dk1" tx2="lt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 id="2147484302" r:id="rId12"/>
  </p:sldLayoutIdLst>
  <p:timing>
    <p:tnLst>
      <p:par>
        <p:cTn id="1" dur="indefinite" restart="never" nodeType="tmRoot"/>
      </p:par>
    </p:tnLst>
  </p:timing>
  <p:txStyles>
    <p:titleStyle>
      <a:lvl1pPr algn="ctr" rtl="0" eaLnBrk="0" fontAlgn="base" hangingPunct="0">
        <a:lnSpc>
          <a:spcPct val="90000"/>
        </a:lnSpc>
        <a:spcBef>
          <a:spcPct val="0"/>
        </a:spcBef>
        <a:spcAft>
          <a:spcPct val="0"/>
        </a:spcAft>
        <a:defRPr sz="2800">
          <a:solidFill>
            <a:schemeClr val="hlink"/>
          </a:solidFill>
          <a:latin typeface="+mj-lt"/>
          <a:ea typeface="+mj-ea"/>
          <a:cs typeface="+mj-cs"/>
        </a:defRPr>
      </a:lvl1pPr>
      <a:lvl2pPr algn="ctr" rtl="0" eaLnBrk="0" fontAlgn="base" hangingPunct="0">
        <a:lnSpc>
          <a:spcPct val="90000"/>
        </a:lnSpc>
        <a:spcBef>
          <a:spcPct val="0"/>
        </a:spcBef>
        <a:spcAft>
          <a:spcPct val="0"/>
        </a:spcAft>
        <a:defRPr sz="2800">
          <a:solidFill>
            <a:schemeClr val="hlink"/>
          </a:solidFill>
          <a:latin typeface="Arial" charset="0"/>
          <a:cs typeface="Arial" charset="0"/>
        </a:defRPr>
      </a:lvl2pPr>
      <a:lvl3pPr algn="ctr" rtl="0" eaLnBrk="0" fontAlgn="base" hangingPunct="0">
        <a:lnSpc>
          <a:spcPct val="90000"/>
        </a:lnSpc>
        <a:spcBef>
          <a:spcPct val="0"/>
        </a:spcBef>
        <a:spcAft>
          <a:spcPct val="0"/>
        </a:spcAft>
        <a:defRPr sz="2800">
          <a:solidFill>
            <a:schemeClr val="hlink"/>
          </a:solidFill>
          <a:latin typeface="Arial" charset="0"/>
          <a:cs typeface="Arial" charset="0"/>
        </a:defRPr>
      </a:lvl3pPr>
      <a:lvl4pPr algn="ctr" rtl="0" eaLnBrk="0" fontAlgn="base" hangingPunct="0">
        <a:lnSpc>
          <a:spcPct val="90000"/>
        </a:lnSpc>
        <a:spcBef>
          <a:spcPct val="0"/>
        </a:spcBef>
        <a:spcAft>
          <a:spcPct val="0"/>
        </a:spcAft>
        <a:defRPr sz="2800">
          <a:solidFill>
            <a:schemeClr val="hlink"/>
          </a:solidFill>
          <a:latin typeface="Arial" charset="0"/>
          <a:cs typeface="Arial" charset="0"/>
        </a:defRPr>
      </a:lvl4pPr>
      <a:lvl5pPr algn="ctr" rtl="0" eaLnBrk="0" fontAlgn="base" hangingPunct="0">
        <a:lnSpc>
          <a:spcPct val="90000"/>
        </a:lnSpc>
        <a:spcBef>
          <a:spcPct val="0"/>
        </a:spcBef>
        <a:spcAft>
          <a:spcPct val="0"/>
        </a:spcAft>
        <a:defRPr sz="2800">
          <a:solidFill>
            <a:schemeClr val="hlink"/>
          </a:solidFill>
          <a:latin typeface="Arial" charset="0"/>
          <a:cs typeface="Arial" charset="0"/>
        </a:defRPr>
      </a:lvl5pPr>
      <a:lvl6pPr marL="457200" algn="ctr" rtl="0" fontAlgn="base">
        <a:lnSpc>
          <a:spcPct val="90000"/>
        </a:lnSpc>
        <a:spcBef>
          <a:spcPct val="0"/>
        </a:spcBef>
        <a:spcAft>
          <a:spcPct val="0"/>
        </a:spcAft>
        <a:defRPr sz="2800">
          <a:solidFill>
            <a:schemeClr val="hlink"/>
          </a:solidFill>
          <a:latin typeface="Arial" charset="0"/>
          <a:cs typeface="Arial" charset="0"/>
        </a:defRPr>
      </a:lvl6pPr>
      <a:lvl7pPr marL="914400" algn="ctr" rtl="0" fontAlgn="base">
        <a:lnSpc>
          <a:spcPct val="90000"/>
        </a:lnSpc>
        <a:spcBef>
          <a:spcPct val="0"/>
        </a:spcBef>
        <a:spcAft>
          <a:spcPct val="0"/>
        </a:spcAft>
        <a:defRPr sz="2800">
          <a:solidFill>
            <a:schemeClr val="hlink"/>
          </a:solidFill>
          <a:latin typeface="Arial" charset="0"/>
          <a:cs typeface="Arial" charset="0"/>
        </a:defRPr>
      </a:lvl7pPr>
      <a:lvl8pPr marL="1371600" algn="ctr" rtl="0" fontAlgn="base">
        <a:lnSpc>
          <a:spcPct val="90000"/>
        </a:lnSpc>
        <a:spcBef>
          <a:spcPct val="0"/>
        </a:spcBef>
        <a:spcAft>
          <a:spcPct val="0"/>
        </a:spcAft>
        <a:defRPr sz="2800">
          <a:solidFill>
            <a:schemeClr val="hlink"/>
          </a:solidFill>
          <a:latin typeface="Arial" charset="0"/>
          <a:cs typeface="Arial" charset="0"/>
        </a:defRPr>
      </a:lvl8pPr>
      <a:lvl9pPr marL="1828800" algn="ctr" rtl="0" fontAlgn="base">
        <a:lnSpc>
          <a:spcPct val="90000"/>
        </a:lnSpc>
        <a:spcBef>
          <a:spcPct val="0"/>
        </a:spcBef>
        <a:spcAft>
          <a:spcPct val="0"/>
        </a:spcAft>
        <a:defRPr sz="2800">
          <a:solidFill>
            <a:schemeClr val="hlink"/>
          </a:solidFill>
          <a:latin typeface="Arial" charset="0"/>
          <a:cs typeface="Arial" charset="0"/>
        </a:defRPr>
      </a:lvl9pPr>
    </p:titleStyle>
    <p:bodyStyle>
      <a:lvl1pPr marL="228600" indent="-228600" algn="l" rtl="0" eaLnBrk="0" fontAlgn="base" hangingPunct="0">
        <a:spcBef>
          <a:spcPct val="0"/>
        </a:spcBef>
        <a:spcAft>
          <a:spcPct val="0"/>
        </a:spcAft>
        <a:buClr>
          <a:schemeClr val="bg1"/>
        </a:buClr>
        <a:buFont typeface="Wingdings" pitchFamily="2" charset="2"/>
        <a:buChar char="§"/>
        <a:defRPr sz="2400" b="1">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Char char="•"/>
        <a:defRPr sz="2000">
          <a:solidFill>
            <a:schemeClr val="bg1"/>
          </a:solidFill>
          <a:latin typeface="+mn-lt"/>
          <a:cs typeface="+mn-cs"/>
        </a:defRPr>
      </a:lvl2pPr>
      <a:lvl3pPr marL="1143000" indent="-228600" algn="l" rtl="0" eaLnBrk="0" fontAlgn="base" hangingPunct="0">
        <a:spcBef>
          <a:spcPct val="20000"/>
        </a:spcBef>
        <a:spcAft>
          <a:spcPct val="0"/>
        </a:spcAft>
        <a:buClr>
          <a:schemeClr val="bg1"/>
        </a:buClr>
        <a:buChar char="•"/>
        <a:defRPr sz="2400">
          <a:solidFill>
            <a:schemeClr val="bg1"/>
          </a:solidFill>
          <a:latin typeface="+mn-lt"/>
          <a:cs typeface="+mn-cs"/>
        </a:defRPr>
      </a:lvl3pPr>
      <a:lvl4pPr marL="1600200" indent="-228600" algn="l" rtl="0" eaLnBrk="0" fontAlgn="base" hangingPunct="0">
        <a:spcBef>
          <a:spcPct val="20000"/>
        </a:spcBef>
        <a:spcAft>
          <a:spcPct val="0"/>
        </a:spcAft>
        <a:buClr>
          <a:schemeClr val="bg1"/>
        </a:buClr>
        <a:buChar char="•"/>
        <a:defRPr sz="1600">
          <a:solidFill>
            <a:schemeClr val="bg1"/>
          </a:solidFill>
          <a:latin typeface="+mn-lt"/>
          <a:cs typeface="+mn-cs"/>
        </a:defRPr>
      </a:lvl4pPr>
      <a:lvl5pPr marL="2057400" indent="-228600" algn="l" rtl="0" eaLnBrk="0" fontAlgn="base" hangingPunct="0">
        <a:spcBef>
          <a:spcPct val="20000"/>
        </a:spcBef>
        <a:spcAft>
          <a:spcPct val="0"/>
        </a:spcAft>
        <a:buClr>
          <a:schemeClr val="bg1"/>
        </a:buClr>
        <a:buChar char="•"/>
        <a:defRPr sz="1400">
          <a:solidFill>
            <a:schemeClr val="bg1"/>
          </a:solidFill>
          <a:latin typeface="+mn-lt"/>
          <a:cs typeface="+mn-cs"/>
        </a:defRPr>
      </a:lvl5pPr>
      <a:lvl6pPr marL="2514600" indent="-228600" algn="l" rtl="0" fontAlgn="base">
        <a:spcBef>
          <a:spcPct val="20000"/>
        </a:spcBef>
        <a:spcAft>
          <a:spcPct val="0"/>
        </a:spcAft>
        <a:buClr>
          <a:schemeClr val="bg1"/>
        </a:buClr>
        <a:buChar char="•"/>
        <a:defRPr sz="1400">
          <a:solidFill>
            <a:schemeClr val="bg1"/>
          </a:solidFill>
          <a:latin typeface="+mn-lt"/>
          <a:cs typeface="+mn-cs"/>
        </a:defRPr>
      </a:lvl6pPr>
      <a:lvl7pPr marL="2971800" indent="-228600" algn="l" rtl="0" fontAlgn="base">
        <a:spcBef>
          <a:spcPct val="20000"/>
        </a:spcBef>
        <a:spcAft>
          <a:spcPct val="0"/>
        </a:spcAft>
        <a:buClr>
          <a:schemeClr val="bg1"/>
        </a:buClr>
        <a:buChar char="•"/>
        <a:defRPr sz="1400">
          <a:solidFill>
            <a:schemeClr val="bg1"/>
          </a:solidFill>
          <a:latin typeface="+mn-lt"/>
          <a:cs typeface="+mn-cs"/>
        </a:defRPr>
      </a:lvl7pPr>
      <a:lvl8pPr marL="3429000" indent="-228600" algn="l" rtl="0" fontAlgn="base">
        <a:spcBef>
          <a:spcPct val="20000"/>
        </a:spcBef>
        <a:spcAft>
          <a:spcPct val="0"/>
        </a:spcAft>
        <a:buClr>
          <a:schemeClr val="bg1"/>
        </a:buClr>
        <a:buChar char="•"/>
        <a:defRPr sz="1400">
          <a:solidFill>
            <a:schemeClr val="bg1"/>
          </a:solidFill>
          <a:latin typeface="+mn-lt"/>
          <a:cs typeface="+mn-cs"/>
        </a:defRPr>
      </a:lvl8pPr>
      <a:lvl9pPr marL="3886200" indent="-228600" algn="l" rtl="0" fontAlgn="base">
        <a:spcBef>
          <a:spcPct val="20000"/>
        </a:spcBef>
        <a:spcAft>
          <a:spcPct val="0"/>
        </a:spcAft>
        <a:buClr>
          <a:schemeClr val="bg1"/>
        </a:buClr>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5"/>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6"/>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7"/>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984388057"/>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5"/>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6"/>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7"/>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1569553759"/>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p:nvGrpSpPr>
        <p:grpSpPr>
          <a:xfrm>
            <a:off x="-114856" y="0"/>
            <a:ext cx="9271556" cy="6858000"/>
            <a:chOff x="-114856" y="0"/>
            <a:chExt cx="9271556" cy="6858000"/>
          </a:xfrm>
        </p:grpSpPr>
        <p:sp>
          <p:nvSpPr>
            <p:cNvPr id="14" name="Rectangle 13"/>
            <p:cNvSpPr/>
            <p:nvPr userDrawn="1">
              <p:custDataLst>
                <p:tags r:id="rId4"/>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5"/>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6"/>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377233283"/>
      </p:ext>
    </p:extLst>
  </p:cSld>
  <p:clrMap bg1="lt1" tx1="dk1" bg2="lt2" tx2="dk2" accent1="accent1" accent2="accent2" accent3="accent3" accent4="accent4" accent5="accent5" accent6="accent6" hlink="hlink" folHlink="folHlink"/>
  <p:sldLayoutIdLst>
    <p:sldLayoutId id="2147484355" r:id="rId1"/>
    <p:sldLayoutId id="2147484356" r:id="rId2"/>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7"/>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8"/>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9"/>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2901122045"/>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5"/>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6"/>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7"/>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3043017267"/>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5"/>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6"/>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7"/>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3625597278"/>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5"/>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6"/>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7"/>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1651524286"/>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black">
          <a:xfrm>
            <a:off x="1447800" y="6689725"/>
            <a:ext cx="5940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endParaRPr lang="en-US" altLang="en-US" sz="1000">
              <a:solidFill>
                <a:srgbClr val="FFFFFF"/>
              </a:solidFill>
              <a:latin typeface="Arial" charset="0"/>
            </a:endParaRPr>
          </a:p>
        </p:txBody>
      </p:sp>
      <p:sp>
        <p:nvSpPr>
          <p:cNvPr id="1027" name="Rectangle 3"/>
          <p:cNvSpPr>
            <a:spLocks noChangeArrowheads="1"/>
          </p:cNvSpPr>
          <p:nvPr/>
        </p:nvSpPr>
        <p:spPr bwMode="auto">
          <a:xfrm>
            <a:off x="5943600" y="6400800"/>
            <a:ext cx="990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72" tIns="50786" rIns="101572" bIns="50786"/>
          <a:lstStyle/>
          <a:p>
            <a:pPr defTabSz="1016000" eaLnBrk="0" fontAlgn="base" hangingPunct="0">
              <a:spcBef>
                <a:spcPct val="0"/>
              </a:spcBef>
              <a:spcAft>
                <a:spcPct val="0"/>
              </a:spcAft>
            </a:pPr>
            <a:endParaRPr lang="en-US" altLang="en-US" sz="1200" dirty="0">
              <a:solidFill>
                <a:srgbClr val="FFFFFF"/>
              </a:solidFill>
              <a:cs typeface="Times New Roman" pitchFamily="18" charset="0"/>
            </a:endParaRPr>
          </a:p>
          <a:p>
            <a:pPr defTabSz="1016000" eaLnBrk="0" fontAlgn="base" hangingPunct="0">
              <a:spcBef>
                <a:spcPct val="0"/>
              </a:spcBef>
              <a:spcAft>
                <a:spcPct val="0"/>
              </a:spcAft>
            </a:pPr>
            <a:r>
              <a:rPr lang="en-US" altLang="en-US" sz="1200" dirty="0">
                <a:solidFill>
                  <a:srgbClr val="000000"/>
                </a:solidFill>
                <a:cs typeface="Times New Roman" pitchFamily="18" charset="0"/>
              </a:rPr>
              <a:t>Page </a:t>
            </a:r>
            <a:fld id="{28A73DC7-7C16-4EFB-8C68-3D7DD185638A}" type="slidenum">
              <a:rPr lang="en-US" altLang="en-US" sz="1200">
                <a:solidFill>
                  <a:srgbClr val="000000"/>
                </a:solidFill>
              </a:rPr>
              <a:pPr defTabSz="1016000" eaLnBrk="0" fontAlgn="base" hangingPunct="0">
                <a:spcBef>
                  <a:spcPct val="0"/>
                </a:spcBef>
                <a:spcAft>
                  <a:spcPct val="0"/>
                </a:spcAft>
              </a:pPr>
              <a:t>‹#›</a:t>
            </a:fld>
            <a:endParaRPr lang="en-US" altLang="en-US" sz="1200" dirty="0">
              <a:solidFill>
                <a:srgbClr val="000000"/>
              </a:solidFill>
            </a:endParaRPr>
          </a:p>
        </p:txBody>
      </p:sp>
      <p:pic>
        <p:nvPicPr>
          <p:cNvPr id="1028" name="Picture 4" descr="AAlogoWhit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200" y="5638800"/>
            <a:ext cx="1066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5"/>
          <p:cNvSpPr txBox="1">
            <a:spLocks noChangeArrowheads="1"/>
          </p:cNvSpPr>
          <p:nvPr/>
        </p:nvSpPr>
        <p:spPr bwMode="auto">
          <a:xfrm>
            <a:off x="1295400" y="6629400"/>
            <a:ext cx="3505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3366"/>
                </a:solidFill>
                <a:latin typeface="Arial" charset="0"/>
                <a:cs typeface="Arial" charset="0"/>
              </a:defRPr>
            </a:lvl1pPr>
            <a:lvl2pPr marL="742950" indent="-285750" eaLnBrk="0" hangingPunct="0">
              <a:defRPr>
                <a:solidFill>
                  <a:srgbClr val="003366"/>
                </a:solidFill>
                <a:latin typeface="Arial" charset="0"/>
                <a:cs typeface="Arial" charset="0"/>
              </a:defRPr>
            </a:lvl2pPr>
            <a:lvl3pPr marL="1143000" indent="-228600" eaLnBrk="0" hangingPunct="0">
              <a:defRPr>
                <a:solidFill>
                  <a:srgbClr val="003366"/>
                </a:solidFill>
                <a:latin typeface="Arial" charset="0"/>
                <a:cs typeface="Arial" charset="0"/>
              </a:defRPr>
            </a:lvl3pPr>
            <a:lvl4pPr marL="1600200" indent="-228600" eaLnBrk="0" hangingPunct="0">
              <a:defRPr>
                <a:solidFill>
                  <a:srgbClr val="003366"/>
                </a:solidFill>
                <a:latin typeface="Arial" charset="0"/>
                <a:cs typeface="Arial" charset="0"/>
              </a:defRPr>
            </a:lvl4pPr>
            <a:lvl5pPr marL="2057400" indent="-228600" eaLnBrk="0" hangingPunct="0">
              <a:defRPr>
                <a:solidFill>
                  <a:srgbClr val="003366"/>
                </a:solidFill>
                <a:latin typeface="Arial" charset="0"/>
                <a:cs typeface="Arial" charset="0"/>
              </a:defRPr>
            </a:lvl5pPr>
            <a:lvl6pPr marL="2514600" indent="-228600" algn="ctr" eaLnBrk="0" fontAlgn="base" hangingPunct="0">
              <a:spcBef>
                <a:spcPct val="0"/>
              </a:spcBef>
              <a:spcAft>
                <a:spcPct val="0"/>
              </a:spcAft>
              <a:defRPr>
                <a:solidFill>
                  <a:srgbClr val="003366"/>
                </a:solidFill>
                <a:latin typeface="Arial" charset="0"/>
                <a:cs typeface="Arial" charset="0"/>
              </a:defRPr>
            </a:lvl6pPr>
            <a:lvl7pPr marL="2971800" indent="-228600" algn="ctr" eaLnBrk="0" fontAlgn="base" hangingPunct="0">
              <a:spcBef>
                <a:spcPct val="0"/>
              </a:spcBef>
              <a:spcAft>
                <a:spcPct val="0"/>
              </a:spcAft>
              <a:defRPr>
                <a:solidFill>
                  <a:srgbClr val="003366"/>
                </a:solidFill>
                <a:latin typeface="Arial" charset="0"/>
                <a:cs typeface="Arial" charset="0"/>
              </a:defRPr>
            </a:lvl7pPr>
            <a:lvl8pPr marL="3429000" indent="-228600" algn="ctr" eaLnBrk="0" fontAlgn="base" hangingPunct="0">
              <a:spcBef>
                <a:spcPct val="0"/>
              </a:spcBef>
              <a:spcAft>
                <a:spcPct val="0"/>
              </a:spcAft>
              <a:defRPr>
                <a:solidFill>
                  <a:srgbClr val="003366"/>
                </a:solidFill>
                <a:latin typeface="Arial" charset="0"/>
                <a:cs typeface="Arial" charset="0"/>
              </a:defRPr>
            </a:lvl8pPr>
            <a:lvl9pPr marL="3886200" indent="-228600" algn="ctr" eaLnBrk="0" fontAlgn="base" hangingPunct="0">
              <a:spcBef>
                <a:spcPct val="0"/>
              </a:spcBef>
              <a:spcAft>
                <a:spcPct val="0"/>
              </a:spcAft>
              <a:defRPr>
                <a:solidFill>
                  <a:srgbClr val="003366"/>
                </a:solidFill>
                <a:latin typeface="Arial" charset="0"/>
                <a:cs typeface="Arial" charset="0"/>
              </a:defRPr>
            </a:lvl9pPr>
          </a:lstStyle>
          <a:p>
            <a:pPr eaLnBrk="1" fontAlgn="base" hangingPunct="1">
              <a:spcBef>
                <a:spcPct val="50000"/>
              </a:spcBef>
              <a:spcAft>
                <a:spcPct val="0"/>
              </a:spcAft>
              <a:defRPr/>
            </a:pPr>
            <a:r>
              <a:rPr lang="en-US" sz="900" dirty="0" smtClean="0">
                <a:solidFill>
                  <a:srgbClr val="003399"/>
                </a:solidFill>
              </a:rPr>
              <a:t>© 2013 Air Academy Associates, LLC.  Do Not  Reproduce.</a:t>
            </a:r>
            <a:r>
              <a:rPr lang="en-US" sz="900" dirty="0" smtClean="0">
                <a:solidFill>
                  <a:srgbClr val="FFFFFF"/>
                </a:solidFill>
              </a:rPr>
              <a:t> </a:t>
            </a:r>
          </a:p>
        </p:txBody>
      </p:sp>
      <p:sp>
        <p:nvSpPr>
          <p:cNvPr id="1030" name="Text Box 6"/>
          <p:cNvSpPr txBox="1">
            <a:spLocks noChangeArrowheads="1"/>
          </p:cNvSpPr>
          <p:nvPr/>
        </p:nvSpPr>
        <p:spPr bwMode="auto">
          <a:xfrm>
            <a:off x="0" y="6248400"/>
            <a:ext cx="1371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3366"/>
                </a:solidFill>
                <a:latin typeface="Arial" charset="0"/>
                <a:cs typeface="Arial" charset="0"/>
              </a:defRPr>
            </a:lvl1pPr>
            <a:lvl2pPr marL="742950" indent="-285750" eaLnBrk="0" hangingPunct="0">
              <a:defRPr>
                <a:solidFill>
                  <a:srgbClr val="003366"/>
                </a:solidFill>
                <a:latin typeface="Arial" charset="0"/>
                <a:cs typeface="Arial" charset="0"/>
              </a:defRPr>
            </a:lvl2pPr>
            <a:lvl3pPr marL="1143000" indent="-228600" eaLnBrk="0" hangingPunct="0">
              <a:defRPr>
                <a:solidFill>
                  <a:srgbClr val="003366"/>
                </a:solidFill>
                <a:latin typeface="Arial" charset="0"/>
                <a:cs typeface="Arial" charset="0"/>
              </a:defRPr>
            </a:lvl3pPr>
            <a:lvl4pPr marL="1600200" indent="-228600" eaLnBrk="0" hangingPunct="0">
              <a:defRPr>
                <a:solidFill>
                  <a:srgbClr val="003366"/>
                </a:solidFill>
                <a:latin typeface="Arial" charset="0"/>
                <a:cs typeface="Arial" charset="0"/>
              </a:defRPr>
            </a:lvl4pPr>
            <a:lvl5pPr marL="2057400" indent="-228600" eaLnBrk="0" hangingPunct="0">
              <a:defRPr>
                <a:solidFill>
                  <a:srgbClr val="003366"/>
                </a:solidFill>
                <a:latin typeface="Arial" charset="0"/>
                <a:cs typeface="Arial" charset="0"/>
              </a:defRPr>
            </a:lvl5pPr>
            <a:lvl6pPr marL="2514600" indent="-228600" algn="ctr" eaLnBrk="0" fontAlgn="base" hangingPunct="0">
              <a:spcBef>
                <a:spcPct val="0"/>
              </a:spcBef>
              <a:spcAft>
                <a:spcPct val="0"/>
              </a:spcAft>
              <a:defRPr>
                <a:solidFill>
                  <a:srgbClr val="003366"/>
                </a:solidFill>
                <a:latin typeface="Arial" charset="0"/>
                <a:cs typeface="Arial" charset="0"/>
              </a:defRPr>
            </a:lvl6pPr>
            <a:lvl7pPr marL="2971800" indent="-228600" algn="ctr" eaLnBrk="0" fontAlgn="base" hangingPunct="0">
              <a:spcBef>
                <a:spcPct val="0"/>
              </a:spcBef>
              <a:spcAft>
                <a:spcPct val="0"/>
              </a:spcAft>
              <a:defRPr>
                <a:solidFill>
                  <a:srgbClr val="003366"/>
                </a:solidFill>
                <a:latin typeface="Arial" charset="0"/>
                <a:cs typeface="Arial" charset="0"/>
              </a:defRPr>
            </a:lvl7pPr>
            <a:lvl8pPr marL="3429000" indent="-228600" algn="ctr" eaLnBrk="0" fontAlgn="base" hangingPunct="0">
              <a:spcBef>
                <a:spcPct val="0"/>
              </a:spcBef>
              <a:spcAft>
                <a:spcPct val="0"/>
              </a:spcAft>
              <a:defRPr>
                <a:solidFill>
                  <a:srgbClr val="003366"/>
                </a:solidFill>
                <a:latin typeface="Arial" charset="0"/>
                <a:cs typeface="Arial" charset="0"/>
              </a:defRPr>
            </a:lvl8pPr>
            <a:lvl9pPr marL="3886200" indent="-228600" algn="ctr" eaLnBrk="0" fontAlgn="base" hangingPunct="0">
              <a:spcBef>
                <a:spcPct val="0"/>
              </a:spcBef>
              <a:spcAft>
                <a:spcPct val="0"/>
              </a:spcAft>
              <a:defRPr>
                <a:solidFill>
                  <a:srgbClr val="003366"/>
                </a:solidFill>
                <a:latin typeface="Arial" charset="0"/>
                <a:cs typeface="Arial" charset="0"/>
              </a:defRPr>
            </a:lvl9pPr>
          </a:lstStyle>
          <a:p>
            <a:pPr eaLnBrk="1" fontAlgn="base" hangingPunct="1">
              <a:spcBef>
                <a:spcPct val="50000"/>
              </a:spcBef>
              <a:spcAft>
                <a:spcPct val="0"/>
              </a:spcAft>
              <a:defRPr/>
            </a:pPr>
            <a:r>
              <a:rPr lang="en-US" sz="700" smtClean="0">
                <a:solidFill>
                  <a:srgbClr val="FFFFFF"/>
                </a:solidFill>
                <a:latin typeface="Palatino" pitchFamily="18" charset="0"/>
              </a:rPr>
              <a:t>Simplify, Perfect, Innovate</a:t>
            </a:r>
          </a:p>
        </p:txBody>
      </p:sp>
      <p:sp>
        <p:nvSpPr>
          <p:cNvPr id="1031" name="Text Box 7"/>
          <p:cNvSpPr txBox="1">
            <a:spLocks noChangeArrowheads="1"/>
          </p:cNvSpPr>
          <p:nvPr/>
        </p:nvSpPr>
        <p:spPr bwMode="auto">
          <a:xfrm>
            <a:off x="1295400" y="762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3366"/>
                </a:solidFill>
                <a:latin typeface="Arial" charset="0"/>
                <a:cs typeface="Arial" charset="0"/>
              </a:defRPr>
            </a:lvl1pPr>
            <a:lvl2pPr marL="742950" indent="-285750" eaLnBrk="0" hangingPunct="0">
              <a:defRPr>
                <a:solidFill>
                  <a:srgbClr val="003366"/>
                </a:solidFill>
                <a:latin typeface="Arial" charset="0"/>
                <a:cs typeface="Arial" charset="0"/>
              </a:defRPr>
            </a:lvl2pPr>
            <a:lvl3pPr marL="1143000" indent="-228600" eaLnBrk="0" hangingPunct="0">
              <a:defRPr>
                <a:solidFill>
                  <a:srgbClr val="003366"/>
                </a:solidFill>
                <a:latin typeface="Arial" charset="0"/>
                <a:cs typeface="Arial" charset="0"/>
              </a:defRPr>
            </a:lvl3pPr>
            <a:lvl4pPr marL="1600200" indent="-228600" eaLnBrk="0" hangingPunct="0">
              <a:defRPr>
                <a:solidFill>
                  <a:srgbClr val="003366"/>
                </a:solidFill>
                <a:latin typeface="Arial" charset="0"/>
                <a:cs typeface="Arial" charset="0"/>
              </a:defRPr>
            </a:lvl4pPr>
            <a:lvl5pPr marL="2057400" indent="-228600" eaLnBrk="0" hangingPunct="0">
              <a:defRPr>
                <a:solidFill>
                  <a:srgbClr val="003366"/>
                </a:solidFill>
                <a:latin typeface="Arial" charset="0"/>
                <a:cs typeface="Arial" charset="0"/>
              </a:defRPr>
            </a:lvl5pPr>
            <a:lvl6pPr marL="2514600" indent="-228600" algn="ctr" eaLnBrk="0" fontAlgn="base" hangingPunct="0">
              <a:spcBef>
                <a:spcPct val="0"/>
              </a:spcBef>
              <a:spcAft>
                <a:spcPct val="0"/>
              </a:spcAft>
              <a:defRPr>
                <a:solidFill>
                  <a:srgbClr val="003366"/>
                </a:solidFill>
                <a:latin typeface="Arial" charset="0"/>
                <a:cs typeface="Arial" charset="0"/>
              </a:defRPr>
            </a:lvl6pPr>
            <a:lvl7pPr marL="2971800" indent="-228600" algn="ctr" eaLnBrk="0" fontAlgn="base" hangingPunct="0">
              <a:spcBef>
                <a:spcPct val="0"/>
              </a:spcBef>
              <a:spcAft>
                <a:spcPct val="0"/>
              </a:spcAft>
              <a:defRPr>
                <a:solidFill>
                  <a:srgbClr val="003366"/>
                </a:solidFill>
                <a:latin typeface="Arial" charset="0"/>
                <a:cs typeface="Arial" charset="0"/>
              </a:defRPr>
            </a:lvl7pPr>
            <a:lvl8pPr marL="3429000" indent="-228600" algn="ctr" eaLnBrk="0" fontAlgn="base" hangingPunct="0">
              <a:spcBef>
                <a:spcPct val="0"/>
              </a:spcBef>
              <a:spcAft>
                <a:spcPct val="0"/>
              </a:spcAft>
              <a:defRPr>
                <a:solidFill>
                  <a:srgbClr val="003366"/>
                </a:solidFill>
                <a:latin typeface="Arial" charset="0"/>
                <a:cs typeface="Arial" charset="0"/>
              </a:defRPr>
            </a:lvl8pPr>
            <a:lvl9pPr marL="3886200" indent="-228600" algn="ctr" eaLnBrk="0" fontAlgn="base" hangingPunct="0">
              <a:spcBef>
                <a:spcPct val="0"/>
              </a:spcBef>
              <a:spcAft>
                <a:spcPct val="0"/>
              </a:spcAft>
              <a:defRPr>
                <a:solidFill>
                  <a:srgbClr val="003366"/>
                </a:solidFill>
                <a:latin typeface="Arial" charset="0"/>
                <a:cs typeface="Arial" charset="0"/>
              </a:defRPr>
            </a:lvl9pPr>
          </a:lstStyle>
          <a:p>
            <a:pPr algn="ctr" eaLnBrk="1" fontAlgn="base" hangingPunct="1">
              <a:spcBef>
                <a:spcPct val="50000"/>
              </a:spcBef>
              <a:spcAft>
                <a:spcPct val="0"/>
              </a:spcAft>
              <a:defRPr/>
            </a:pPr>
            <a:endParaRPr lang="en-US" sz="2800" b="1" smtClean="0">
              <a:solidFill>
                <a:srgbClr val="003399"/>
              </a:solidFill>
            </a:endParaRPr>
          </a:p>
        </p:txBody>
      </p:sp>
      <p:sp>
        <p:nvSpPr>
          <p:cNvPr id="1032" name="Text Box 8"/>
          <p:cNvSpPr txBox="1">
            <a:spLocks noChangeArrowheads="1"/>
          </p:cNvSpPr>
          <p:nvPr/>
        </p:nvSpPr>
        <p:spPr bwMode="auto">
          <a:xfrm>
            <a:off x="1295400" y="13716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rgbClr val="003366"/>
                </a:solidFill>
                <a:latin typeface="Arial" charset="0"/>
                <a:cs typeface="Arial" charset="0"/>
              </a:defRPr>
            </a:lvl1pPr>
            <a:lvl2pPr marL="742950" indent="-285750" eaLnBrk="0" hangingPunct="0">
              <a:defRPr>
                <a:solidFill>
                  <a:srgbClr val="003366"/>
                </a:solidFill>
                <a:latin typeface="Arial" charset="0"/>
                <a:cs typeface="Arial" charset="0"/>
              </a:defRPr>
            </a:lvl2pPr>
            <a:lvl3pPr marL="1143000" indent="-228600" eaLnBrk="0" hangingPunct="0">
              <a:defRPr>
                <a:solidFill>
                  <a:srgbClr val="003366"/>
                </a:solidFill>
                <a:latin typeface="Arial" charset="0"/>
                <a:cs typeface="Arial" charset="0"/>
              </a:defRPr>
            </a:lvl3pPr>
            <a:lvl4pPr marL="1600200" indent="-228600" eaLnBrk="0" hangingPunct="0">
              <a:defRPr>
                <a:solidFill>
                  <a:srgbClr val="003366"/>
                </a:solidFill>
                <a:latin typeface="Arial" charset="0"/>
                <a:cs typeface="Arial" charset="0"/>
              </a:defRPr>
            </a:lvl4pPr>
            <a:lvl5pPr marL="2057400" indent="-228600" eaLnBrk="0" hangingPunct="0">
              <a:defRPr>
                <a:solidFill>
                  <a:srgbClr val="003366"/>
                </a:solidFill>
                <a:latin typeface="Arial" charset="0"/>
                <a:cs typeface="Arial" charset="0"/>
              </a:defRPr>
            </a:lvl5pPr>
            <a:lvl6pPr marL="2514600" indent="-228600" algn="ctr" eaLnBrk="0" fontAlgn="base" hangingPunct="0">
              <a:spcBef>
                <a:spcPct val="0"/>
              </a:spcBef>
              <a:spcAft>
                <a:spcPct val="0"/>
              </a:spcAft>
              <a:defRPr>
                <a:solidFill>
                  <a:srgbClr val="003366"/>
                </a:solidFill>
                <a:latin typeface="Arial" charset="0"/>
                <a:cs typeface="Arial" charset="0"/>
              </a:defRPr>
            </a:lvl6pPr>
            <a:lvl7pPr marL="2971800" indent="-228600" algn="ctr" eaLnBrk="0" fontAlgn="base" hangingPunct="0">
              <a:spcBef>
                <a:spcPct val="0"/>
              </a:spcBef>
              <a:spcAft>
                <a:spcPct val="0"/>
              </a:spcAft>
              <a:defRPr>
                <a:solidFill>
                  <a:srgbClr val="003366"/>
                </a:solidFill>
                <a:latin typeface="Arial" charset="0"/>
                <a:cs typeface="Arial" charset="0"/>
              </a:defRPr>
            </a:lvl7pPr>
            <a:lvl8pPr marL="3429000" indent="-228600" algn="ctr" eaLnBrk="0" fontAlgn="base" hangingPunct="0">
              <a:spcBef>
                <a:spcPct val="0"/>
              </a:spcBef>
              <a:spcAft>
                <a:spcPct val="0"/>
              </a:spcAft>
              <a:defRPr>
                <a:solidFill>
                  <a:srgbClr val="003366"/>
                </a:solidFill>
                <a:latin typeface="Arial" charset="0"/>
                <a:cs typeface="Arial" charset="0"/>
              </a:defRPr>
            </a:lvl8pPr>
            <a:lvl9pPr marL="3886200" indent="-228600" algn="ctr" eaLnBrk="0" fontAlgn="base" hangingPunct="0">
              <a:spcBef>
                <a:spcPct val="0"/>
              </a:spcBef>
              <a:spcAft>
                <a:spcPct val="0"/>
              </a:spcAft>
              <a:defRPr>
                <a:solidFill>
                  <a:srgbClr val="003366"/>
                </a:solidFill>
                <a:latin typeface="Arial" charset="0"/>
                <a:cs typeface="Arial" charset="0"/>
              </a:defRPr>
            </a:lvl9pPr>
          </a:lstStyle>
          <a:p>
            <a:pPr algn="ctr" eaLnBrk="1" fontAlgn="base" hangingPunct="1">
              <a:spcBef>
                <a:spcPct val="50000"/>
              </a:spcBef>
              <a:spcAft>
                <a:spcPct val="0"/>
              </a:spcAft>
              <a:defRPr/>
            </a:pPr>
            <a:endParaRPr lang="en-US" sz="2400" b="1" smtClean="0">
              <a:solidFill>
                <a:srgbClr val="000000"/>
              </a:solidFill>
            </a:endParaRPr>
          </a:p>
        </p:txBody>
      </p:sp>
    </p:spTree>
    <p:extLst>
      <p:ext uri="{BB962C8B-B14F-4D97-AF65-F5344CB8AC3E}">
        <p14:creationId xmlns:p14="http://schemas.microsoft.com/office/powerpoint/2010/main" val="2393292328"/>
      </p:ext>
    </p:extLst>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3600">
          <a:solidFill>
            <a:schemeClr val="hlink"/>
          </a:solidFill>
          <a:latin typeface="+mj-lt"/>
          <a:ea typeface="+mj-ea"/>
          <a:cs typeface="+mj-cs"/>
        </a:defRPr>
      </a:lvl1pPr>
      <a:lvl2pPr algn="l" rtl="0" eaLnBrk="0" fontAlgn="base" hangingPunct="0">
        <a:lnSpc>
          <a:spcPct val="90000"/>
        </a:lnSpc>
        <a:spcBef>
          <a:spcPct val="0"/>
        </a:spcBef>
        <a:spcAft>
          <a:spcPct val="0"/>
        </a:spcAft>
        <a:defRPr sz="3600">
          <a:solidFill>
            <a:schemeClr val="hlink"/>
          </a:solidFill>
          <a:latin typeface="Palatino" pitchFamily="18" charset="0"/>
          <a:cs typeface="Arial" charset="0"/>
        </a:defRPr>
      </a:lvl2pPr>
      <a:lvl3pPr algn="l" rtl="0" eaLnBrk="0" fontAlgn="base" hangingPunct="0">
        <a:lnSpc>
          <a:spcPct val="90000"/>
        </a:lnSpc>
        <a:spcBef>
          <a:spcPct val="0"/>
        </a:spcBef>
        <a:spcAft>
          <a:spcPct val="0"/>
        </a:spcAft>
        <a:defRPr sz="3600">
          <a:solidFill>
            <a:schemeClr val="hlink"/>
          </a:solidFill>
          <a:latin typeface="Palatino" pitchFamily="18" charset="0"/>
          <a:cs typeface="Arial" charset="0"/>
        </a:defRPr>
      </a:lvl3pPr>
      <a:lvl4pPr algn="l" rtl="0" eaLnBrk="0" fontAlgn="base" hangingPunct="0">
        <a:lnSpc>
          <a:spcPct val="90000"/>
        </a:lnSpc>
        <a:spcBef>
          <a:spcPct val="0"/>
        </a:spcBef>
        <a:spcAft>
          <a:spcPct val="0"/>
        </a:spcAft>
        <a:defRPr sz="3600">
          <a:solidFill>
            <a:schemeClr val="hlink"/>
          </a:solidFill>
          <a:latin typeface="Palatino" pitchFamily="18" charset="0"/>
          <a:cs typeface="Arial" charset="0"/>
        </a:defRPr>
      </a:lvl4pPr>
      <a:lvl5pPr algn="l" rtl="0" eaLnBrk="0" fontAlgn="base" hangingPunct="0">
        <a:lnSpc>
          <a:spcPct val="90000"/>
        </a:lnSpc>
        <a:spcBef>
          <a:spcPct val="0"/>
        </a:spcBef>
        <a:spcAft>
          <a:spcPct val="0"/>
        </a:spcAft>
        <a:defRPr sz="3600">
          <a:solidFill>
            <a:schemeClr val="hlink"/>
          </a:solidFill>
          <a:latin typeface="Palatino" pitchFamily="18" charset="0"/>
          <a:cs typeface="Arial" charset="0"/>
        </a:defRPr>
      </a:lvl5pPr>
      <a:lvl6pPr marL="457200" algn="l" rtl="0" fontAlgn="base">
        <a:lnSpc>
          <a:spcPct val="90000"/>
        </a:lnSpc>
        <a:spcBef>
          <a:spcPct val="0"/>
        </a:spcBef>
        <a:spcAft>
          <a:spcPct val="0"/>
        </a:spcAft>
        <a:defRPr sz="3600">
          <a:solidFill>
            <a:schemeClr val="hlink"/>
          </a:solidFill>
          <a:latin typeface="Palatino" pitchFamily="18" charset="0"/>
          <a:cs typeface="Arial" charset="0"/>
        </a:defRPr>
      </a:lvl6pPr>
      <a:lvl7pPr marL="914400" algn="l" rtl="0" fontAlgn="base">
        <a:lnSpc>
          <a:spcPct val="90000"/>
        </a:lnSpc>
        <a:spcBef>
          <a:spcPct val="0"/>
        </a:spcBef>
        <a:spcAft>
          <a:spcPct val="0"/>
        </a:spcAft>
        <a:defRPr sz="3600">
          <a:solidFill>
            <a:schemeClr val="hlink"/>
          </a:solidFill>
          <a:latin typeface="Palatino" pitchFamily="18" charset="0"/>
          <a:cs typeface="Arial" charset="0"/>
        </a:defRPr>
      </a:lvl7pPr>
      <a:lvl8pPr marL="1371600" algn="l" rtl="0" fontAlgn="base">
        <a:lnSpc>
          <a:spcPct val="90000"/>
        </a:lnSpc>
        <a:spcBef>
          <a:spcPct val="0"/>
        </a:spcBef>
        <a:spcAft>
          <a:spcPct val="0"/>
        </a:spcAft>
        <a:defRPr sz="3600">
          <a:solidFill>
            <a:schemeClr val="hlink"/>
          </a:solidFill>
          <a:latin typeface="Palatino" pitchFamily="18" charset="0"/>
          <a:cs typeface="Arial" charset="0"/>
        </a:defRPr>
      </a:lvl8pPr>
      <a:lvl9pPr marL="1828800" algn="l" rtl="0" fontAlgn="base">
        <a:lnSpc>
          <a:spcPct val="90000"/>
        </a:lnSpc>
        <a:spcBef>
          <a:spcPct val="0"/>
        </a:spcBef>
        <a:spcAft>
          <a:spcPct val="0"/>
        </a:spcAft>
        <a:defRPr sz="3600">
          <a:solidFill>
            <a:schemeClr val="hlink"/>
          </a:solidFill>
          <a:latin typeface="Palatino" pitchFamily="18" charset="0"/>
          <a:cs typeface="Arial" charset="0"/>
        </a:defRPr>
      </a:lvl9pPr>
    </p:titleStyle>
    <p:bodyStyle>
      <a:lvl1pPr marL="228600" indent="-228600" algn="l" rtl="0" eaLnBrk="0" fontAlgn="base" hangingPunct="0">
        <a:spcBef>
          <a:spcPct val="0"/>
        </a:spcBef>
        <a:spcAft>
          <a:spcPct val="0"/>
        </a:spcAft>
        <a:buClr>
          <a:schemeClr val="bg1"/>
        </a:buClr>
        <a:buFont typeface="Wingdings" pitchFamily="2" charset="2"/>
        <a:buChar char="§"/>
        <a:defRPr sz="2800">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SzPct val="125000"/>
        <a:buChar char="•"/>
        <a:defRPr sz="2400">
          <a:solidFill>
            <a:schemeClr val="bg1"/>
          </a:solidFill>
          <a:latin typeface="+mn-lt"/>
          <a:cs typeface="+mn-cs"/>
        </a:defRPr>
      </a:lvl2pPr>
      <a:lvl3pPr marL="1143000" indent="-228600" algn="l" rtl="0" eaLnBrk="0" fontAlgn="base" hangingPunct="0">
        <a:spcBef>
          <a:spcPct val="20000"/>
        </a:spcBef>
        <a:spcAft>
          <a:spcPct val="0"/>
        </a:spcAft>
        <a:buClr>
          <a:schemeClr val="bg1"/>
        </a:buClr>
        <a:buFont typeface="Arial" charset="0"/>
        <a:buChar char="–"/>
        <a:defRPr sz="2000">
          <a:solidFill>
            <a:schemeClr val="bg1"/>
          </a:solidFill>
          <a:latin typeface="+mn-lt"/>
          <a:cs typeface="+mn-cs"/>
        </a:defRPr>
      </a:lvl3pPr>
      <a:lvl4pPr marL="1600200" indent="-228600" algn="l" rtl="0" eaLnBrk="0" fontAlgn="base" hangingPunct="0">
        <a:spcBef>
          <a:spcPct val="20000"/>
        </a:spcBef>
        <a:spcAft>
          <a:spcPct val="0"/>
        </a:spcAft>
        <a:buClr>
          <a:schemeClr val="bg1"/>
        </a:buClr>
        <a:buChar char="–"/>
        <a:defRPr>
          <a:solidFill>
            <a:schemeClr val="bg1"/>
          </a:solidFill>
          <a:latin typeface="+mn-lt"/>
          <a:cs typeface="+mn-cs"/>
        </a:defRPr>
      </a:lvl4pPr>
      <a:lvl5pPr marL="2057400" indent="-228600" algn="l" rtl="0" eaLnBrk="0" fontAlgn="base" hangingPunct="0">
        <a:spcBef>
          <a:spcPct val="20000"/>
        </a:spcBef>
        <a:spcAft>
          <a:spcPct val="0"/>
        </a:spcAft>
        <a:buClr>
          <a:schemeClr val="bg1"/>
        </a:buClr>
        <a:buFont typeface="Arial" charset="0"/>
        <a:buChar char="–"/>
        <a:defRPr sz="1400">
          <a:solidFill>
            <a:schemeClr val="bg1"/>
          </a:solidFill>
          <a:latin typeface="+mn-lt"/>
          <a:cs typeface="+mn-cs"/>
        </a:defRPr>
      </a:lvl5pPr>
      <a:lvl6pPr marL="25146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6pPr>
      <a:lvl7pPr marL="29718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7pPr>
      <a:lvl8pPr marL="34290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8pPr>
      <a:lvl9pPr marL="38862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5"/>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6"/>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7"/>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3424814307"/>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7"/>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8"/>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9"/>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1641341177"/>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4"/>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5"/>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6"/>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441184791"/>
      </p:ext>
    </p:extLst>
  </p:cSld>
  <p:clrMap bg1="lt1" tx1="dk1" bg2="lt2" tx2="dk2" accent1="accent1" accent2="accent2" accent3="accent3" accent4="accent4" accent5="accent5" accent6="accent6" hlink="hlink" folHlink="folHlink"/>
  <p:sldLayoutIdLst>
    <p:sldLayoutId id="2147484425" r:id="rId1"/>
    <p:sldLayoutId id="2147484426" r:id="rId2"/>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4"/>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5"/>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6"/>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3059995814"/>
      </p:ext>
    </p:extLst>
  </p:cSld>
  <p:clrMap bg1="lt1" tx1="dk1" bg2="lt2" tx2="dk2" accent1="accent1" accent2="accent2" accent3="accent3" accent4="accent4" accent5="accent5" accent6="accent6" hlink="hlink" folHlink="folHlink"/>
  <p:sldLayoutIdLst>
    <p:sldLayoutId id="2147484428" r:id="rId1"/>
    <p:sldLayoutId id="2147484429" r:id="rId2"/>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4"/>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5"/>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6"/>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3909589932"/>
      </p:ext>
    </p:extLst>
  </p:cSld>
  <p:clrMap bg1="lt1" tx1="dk1" bg2="lt2" tx2="dk2" accent1="accent1" accent2="accent2" accent3="accent3" accent4="accent4" accent5="accent5" accent6="accent6" hlink="hlink" folHlink="folHlink"/>
  <p:sldLayoutIdLst>
    <p:sldLayoutId id="2147484431" r:id="rId1"/>
    <p:sldLayoutId id="2147484432" r:id="rId2"/>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5"/>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6"/>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7"/>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4048994420"/>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5"/>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6"/>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7"/>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1696260759"/>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5"/>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6"/>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7"/>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4179662482"/>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5"/>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6"/>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7"/>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3600211589"/>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7"/>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8"/>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9"/>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2027921224"/>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4"/>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5"/>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6"/>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2138571279"/>
      </p:ext>
    </p:extLst>
  </p:cSld>
  <p:clrMap bg1="lt1" tx1="dk1" bg2="lt2" tx2="dk2" accent1="accent1" accent2="accent2" accent3="accent3" accent4="accent4" accent5="accent5" accent6="accent6" hlink="hlink" folHlink="folHlink"/>
  <p:sldLayoutIdLst>
    <p:sldLayoutId id="2147483952" r:id="rId1"/>
    <p:sldLayoutId id="2147483953" r:id="rId2"/>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6"/>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7"/>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8"/>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3730798529"/>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2717220049"/>
      </p:ext>
    </p:extLst>
  </p:cSld>
  <p:clrMap bg1="lt1" tx1="dk1" bg2="lt2" tx2="dk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5"/>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6"/>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7"/>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1815471746"/>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5"/>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6"/>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7"/>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4104567305"/>
      </p:ext>
    </p:extLst>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3048939676"/>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5"/>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6"/>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7"/>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592127612"/>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5"/>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6"/>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7"/>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3556546663"/>
      </p:ext>
    </p:extLst>
  </p:cSld>
  <p:clrMap bg1="lt1" tx1="dk1" bg2="lt2" tx2="dk2" accent1="accent1" accent2="accent2" accent3="accent3" accent4="accent4" accent5="accent5" accent6="accent6" hlink="hlink" folHlink="folHlink"/>
  <p:sldLayoutIdLst>
    <p:sldLayoutId id="2147484565" r:id="rId1"/>
    <p:sldLayoutId id="2147484566" r:id="rId2"/>
    <p:sldLayoutId id="2147484567"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5"/>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6"/>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7"/>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283505259"/>
      </p:ext>
    </p:extLst>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5"/>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6"/>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7"/>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905144875"/>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3065702798"/>
      </p:ext>
    </p:extLst>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black">
          <a:xfrm>
            <a:off x="1447800" y="6689725"/>
            <a:ext cx="5940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fontAlgn="base">
              <a:spcBef>
                <a:spcPct val="0"/>
              </a:spcBef>
              <a:spcAft>
                <a:spcPct val="0"/>
              </a:spcAft>
              <a:defRPr/>
            </a:pPr>
            <a:endParaRPr lang="en-US" altLang="en-US" sz="1000" b="0" smtClean="0">
              <a:solidFill>
                <a:srgbClr val="FFFFFF"/>
              </a:solidFill>
            </a:endParaRPr>
          </a:p>
        </p:txBody>
      </p:sp>
      <p:sp>
        <p:nvSpPr>
          <p:cNvPr id="50179" name="Rectangle 3"/>
          <p:cNvSpPr>
            <a:spLocks noChangeArrowheads="1"/>
          </p:cNvSpPr>
          <p:nvPr/>
        </p:nvSpPr>
        <p:spPr bwMode="auto">
          <a:xfrm>
            <a:off x="5943600" y="6400800"/>
            <a:ext cx="990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72" tIns="50786" rIns="101572" bIns="50786"/>
          <a:lstStyle>
            <a:lvl1pPr defTabSz="1016000" eaLnBrk="0" hangingPunct="0">
              <a:defRPr sz="2800" b="1">
                <a:solidFill>
                  <a:schemeClr val="tx1"/>
                </a:solidFill>
                <a:latin typeface="Arial" pitchFamily="34" charset="0"/>
                <a:cs typeface="Arial" pitchFamily="34" charset="0"/>
              </a:defRPr>
            </a:lvl1pPr>
            <a:lvl2pPr marL="742950" indent="-285750" defTabSz="1016000" eaLnBrk="0" hangingPunct="0">
              <a:defRPr sz="2800" b="1">
                <a:solidFill>
                  <a:schemeClr val="tx1"/>
                </a:solidFill>
                <a:latin typeface="Arial" pitchFamily="34" charset="0"/>
                <a:cs typeface="Arial" pitchFamily="34" charset="0"/>
              </a:defRPr>
            </a:lvl2pPr>
            <a:lvl3pPr marL="1143000" indent="-228600" defTabSz="1016000" eaLnBrk="0" hangingPunct="0">
              <a:defRPr sz="2800" b="1">
                <a:solidFill>
                  <a:schemeClr val="tx1"/>
                </a:solidFill>
                <a:latin typeface="Arial" pitchFamily="34" charset="0"/>
                <a:cs typeface="Arial" pitchFamily="34" charset="0"/>
              </a:defRPr>
            </a:lvl3pPr>
            <a:lvl4pPr marL="1600200" indent="-228600" defTabSz="1016000" eaLnBrk="0" hangingPunct="0">
              <a:defRPr sz="2800" b="1">
                <a:solidFill>
                  <a:schemeClr val="tx1"/>
                </a:solidFill>
                <a:latin typeface="Arial" pitchFamily="34" charset="0"/>
                <a:cs typeface="Arial" pitchFamily="34" charset="0"/>
              </a:defRPr>
            </a:lvl4pPr>
            <a:lvl5pPr marL="2057400" indent="-228600" defTabSz="1016000" eaLnBrk="0" hangingPunct="0">
              <a:defRPr sz="2800" b="1">
                <a:solidFill>
                  <a:schemeClr val="tx1"/>
                </a:solidFill>
                <a:latin typeface="Arial" pitchFamily="34" charset="0"/>
                <a:cs typeface="Arial" pitchFamily="34" charset="0"/>
              </a:defRPr>
            </a:lvl5pPr>
            <a:lvl6pPr marL="2514600" indent="-228600" defTabSz="10160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defTabSz="10160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defTabSz="10160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defTabSz="1016000" eaLnBrk="0" fontAlgn="base" hangingPunct="0">
              <a:spcBef>
                <a:spcPct val="0"/>
              </a:spcBef>
              <a:spcAft>
                <a:spcPct val="0"/>
              </a:spcAft>
              <a:defRPr sz="2800" b="1">
                <a:solidFill>
                  <a:schemeClr val="tx1"/>
                </a:solidFill>
                <a:latin typeface="Arial" pitchFamily="34" charset="0"/>
                <a:cs typeface="Arial" pitchFamily="34" charset="0"/>
              </a:defRPr>
            </a:lvl9pPr>
          </a:lstStyle>
          <a:p>
            <a:pPr fontAlgn="base">
              <a:spcBef>
                <a:spcPct val="0"/>
              </a:spcBef>
              <a:spcAft>
                <a:spcPct val="0"/>
              </a:spcAft>
              <a:defRPr/>
            </a:pPr>
            <a:endParaRPr lang="en-US" altLang="en-US" sz="1200" b="0" smtClean="0">
              <a:solidFill>
                <a:srgbClr val="FFFFFF"/>
              </a:solidFill>
              <a:latin typeface="Helvetica" pitchFamily="34" charset="0"/>
              <a:cs typeface="Times New Roman" pitchFamily="18" charset="0"/>
            </a:endParaRPr>
          </a:p>
          <a:p>
            <a:pPr fontAlgn="base">
              <a:spcBef>
                <a:spcPct val="0"/>
              </a:spcBef>
              <a:spcAft>
                <a:spcPct val="0"/>
              </a:spcAft>
              <a:defRPr/>
            </a:pPr>
            <a:r>
              <a:rPr lang="en-US" altLang="en-US" sz="1200" b="0" smtClean="0">
                <a:solidFill>
                  <a:srgbClr val="000000"/>
                </a:solidFill>
                <a:latin typeface="Helvetica" pitchFamily="34" charset="0"/>
                <a:cs typeface="Times New Roman" pitchFamily="18" charset="0"/>
              </a:rPr>
              <a:t>Page </a:t>
            </a:r>
            <a:fld id="{5FBAD1E3-5FD2-4AD3-84B5-E355C4E2F4BF}" type="slidenum">
              <a:rPr lang="en-US" altLang="en-US" sz="1200" b="0" smtClean="0">
                <a:solidFill>
                  <a:srgbClr val="000000"/>
                </a:solidFill>
                <a:latin typeface="Helvetica" pitchFamily="34" charset="0"/>
              </a:rPr>
              <a:pPr fontAlgn="base">
                <a:spcBef>
                  <a:spcPct val="0"/>
                </a:spcBef>
                <a:spcAft>
                  <a:spcPct val="0"/>
                </a:spcAft>
                <a:defRPr/>
              </a:pPr>
              <a:t>‹#›</a:t>
            </a:fld>
            <a:endParaRPr lang="en-US" altLang="en-US" sz="1200" b="0" smtClean="0">
              <a:solidFill>
                <a:srgbClr val="000000"/>
              </a:solidFill>
              <a:latin typeface="Helvetica" pitchFamily="34" charset="0"/>
            </a:endParaRPr>
          </a:p>
        </p:txBody>
      </p:sp>
      <p:pic>
        <p:nvPicPr>
          <p:cNvPr id="50180" name="Picture 4" descr="AAlogoWhit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200" y="5638800"/>
            <a:ext cx="1066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p:cNvSpPr txBox="1">
            <a:spLocks noChangeArrowheads="1"/>
          </p:cNvSpPr>
          <p:nvPr/>
        </p:nvSpPr>
        <p:spPr bwMode="auto">
          <a:xfrm>
            <a:off x="1295400" y="6629400"/>
            <a:ext cx="3505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50000"/>
              </a:spcBef>
              <a:spcAft>
                <a:spcPct val="0"/>
              </a:spcAft>
              <a:defRPr/>
            </a:pPr>
            <a:r>
              <a:rPr lang="en-US" sz="900" b="0" dirty="0" smtClean="0">
                <a:solidFill>
                  <a:srgbClr val="003399"/>
                </a:solidFill>
              </a:rPr>
              <a:t>©2015 Air Academy Associates, LLC.  Do Not  Reproduce.</a:t>
            </a:r>
            <a:r>
              <a:rPr lang="en-US" sz="900" b="0" dirty="0" smtClean="0">
                <a:solidFill>
                  <a:srgbClr val="FFFFFF"/>
                </a:solidFill>
              </a:rPr>
              <a:t> </a:t>
            </a:r>
          </a:p>
        </p:txBody>
      </p:sp>
      <p:sp>
        <p:nvSpPr>
          <p:cNvPr id="18438" name="Text Box 7"/>
          <p:cNvSpPr txBox="1">
            <a:spLocks noChangeArrowheads="1"/>
          </p:cNvSpPr>
          <p:nvPr/>
        </p:nvSpPr>
        <p:spPr bwMode="auto">
          <a:xfrm>
            <a:off x="1295400" y="762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1" fontAlgn="base" hangingPunct="1">
              <a:spcBef>
                <a:spcPct val="50000"/>
              </a:spcBef>
              <a:spcAft>
                <a:spcPct val="0"/>
              </a:spcAft>
              <a:defRPr/>
            </a:pPr>
            <a:endParaRPr lang="en-US" smtClean="0">
              <a:solidFill>
                <a:srgbClr val="003399"/>
              </a:solidFill>
            </a:endParaRPr>
          </a:p>
        </p:txBody>
      </p:sp>
      <p:sp>
        <p:nvSpPr>
          <p:cNvPr id="18439" name="Text Box 8"/>
          <p:cNvSpPr txBox="1">
            <a:spLocks noChangeArrowheads="1"/>
          </p:cNvSpPr>
          <p:nvPr/>
        </p:nvSpPr>
        <p:spPr bwMode="auto">
          <a:xfrm>
            <a:off x="1295400" y="13716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1" fontAlgn="base" hangingPunct="1">
              <a:spcBef>
                <a:spcPct val="50000"/>
              </a:spcBef>
              <a:spcAft>
                <a:spcPct val="0"/>
              </a:spcAft>
              <a:defRPr/>
            </a:pPr>
            <a:endParaRPr lang="en-US" sz="2400" smtClean="0">
              <a:solidFill>
                <a:srgbClr val="000000"/>
              </a:solidFill>
            </a:endParaRPr>
          </a:p>
        </p:txBody>
      </p:sp>
      <p:sp>
        <p:nvSpPr>
          <p:cNvPr id="18440" name="Text Box 9"/>
          <p:cNvSpPr txBox="1">
            <a:spLocks noChangeArrowheads="1"/>
          </p:cNvSpPr>
          <p:nvPr/>
        </p:nvSpPr>
        <p:spPr bwMode="auto">
          <a:xfrm>
            <a:off x="-190500" y="6248400"/>
            <a:ext cx="18288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50000"/>
              </a:spcBef>
              <a:spcAft>
                <a:spcPct val="0"/>
              </a:spcAft>
              <a:defRPr/>
            </a:pPr>
            <a:r>
              <a:rPr lang="en-US" sz="800" b="0" smtClean="0">
                <a:solidFill>
                  <a:srgbClr val="FFFFFF"/>
                </a:solidFill>
              </a:rPr>
              <a:t>    Simplify, Perfect, Innovate             </a:t>
            </a:r>
          </a:p>
          <a:p>
            <a:pPr eaLnBrk="1" fontAlgn="base" hangingPunct="1">
              <a:spcBef>
                <a:spcPct val="50000"/>
              </a:spcBef>
              <a:spcAft>
                <a:spcPct val="0"/>
              </a:spcAft>
              <a:defRPr/>
            </a:pPr>
            <a:r>
              <a:rPr lang="en-US" sz="800" b="0" smtClean="0">
                <a:solidFill>
                  <a:srgbClr val="FFFFFF"/>
                </a:solidFill>
                <a:latin typeface="Palatino" pitchFamily="18" charset="0"/>
              </a:rPr>
              <a:t> </a:t>
            </a:r>
          </a:p>
        </p:txBody>
      </p:sp>
    </p:spTree>
    <p:extLst>
      <p:ext uri="{BB962C8B-B14F-4D97-AF65-F5344CB8AC3E}">
        <p14:creationId xmlns:p14="http://schemas.microsoft.com/office/powerpoint/2010/main" val="500526208"/>
      </p:ext>
    </p:extLst>
  </p:cSld>
  <p:clrMap bg1="dk2" tx1="lt1" bg2="dk1" tx2="lt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3600">
          <a:solidFill>
            <a:schemeClr val="hlink"/>
          </a:solidFill>
          <a:latin typeface="+mj-lt"/>
          <a:ea typeface="+mj-ea"/>
          <a:cs typeface="+mj-cs"/>
        </a:defRPr>
      </a:lvl1pPr>
      <a:lvl2pPr algn="l" rtl="0" eaLnBrk="0" fontAlgn="base" hangingPunct="0">
        <a:lnSpc>
          <a:spcPct val="90000"/>
        </a:lnSpc>
        <a:spcBef>
          <a:spcPct val="0"/>
        </a:spcBef>
        <a:spcAft>
          <a:spcPct val="0"/>
        </a:spcAft>
        <a:defRPr sz="3600">
          <a:solidFill>
            <a:schemeClr val="hlink"/>
          </a:solidFill>
          <a:latin typeface="Palatino" pitchFamily="18" charset="0"/>
          <a:cs typeface="Arial" charset="0"/>
        </a:defRPr>
      </a:lvl2pPr>
      <a:lvl3pPr algn="l" rtl="0" eaLnBrk="0" fontAlgn="base" hangingPunct="0">
        <a:lnSpc>
          <a:spcPct val="90000"/>
        </a:lnSpc>
        <a:spcBef>
          <a:spcPct val="0"/>
        </a:spcBef>
        <a:spcAft>
          <a:spcPct val="0"/>
        </a:spcAft>
        <a:defRPr sz="3600">
          <a:solidFill>
            <a:schemeClr val="hlink"/>
          </a:solidFill>
          <a:latin typeface="Palatino" pitchFamily="18" charset="0"/>
          <a:cs typeface="Arial" charset="0"/>
        </a:defRPr>
      </a:lvl3pPr>
      <a:lvl4pPr algn="l" rtl="0" eaLnBrk="0" fontAlgn="base" hangingPunct="0">
        <a:lnSpc>
          <a:spcPct val="90000"/>
        </a:lnSpc>
        <a:spcBef>
          <a:spcPct val="0"/>
        </a:spcBef>
        <a:spcAft>
          <a:spcPct val="0"/>
        </a:spcAft>
        <a:defRPr sz="3600">
          <a:solidFill>
            <a:schemeClr val="hlink"/>
          </a:solidFill>
          <a:latin typeface="Palatino" pitchFamily="18" charset="0"/>
          <a:cs typeface="Arial" charset="0"/>
        </a:defRPr>
      </a:lvl4pPr>
      <a:lvl5pPr algn="l" rtl="0" eaLnBrk="0" fontAlgn="base" hangingPunct="0">
        <a:lnSpc>
          <a:spcPct val="90000"/>
        </a:lnSpc>
        <a:spcBef>
          <a:spcPct val="0"/>
        </a:spcBef>
        <a:spcAft>
          <a:spcPct val="0"/>
        </a:spcAft>
        <a:defRPr sz="3600">
          <a:solidFill>
            <a:schemeClr val="hlink"/>
          </a:solidFill>
          <a:latin typeface="Palatino" pitchFamily="18" charset="0"/>
          <a:cs typeface="Arial" charset="0"/>
        </a:defRPr>
      </a:lvl5pPr>
      <a:lvl6pPr marL="457200" algn="l" rtl="0" fontAlgn="base">
        <a:lnSpc>
          <a:spcPct val="90000"/>
        </a:lnSpc>
        <a:spcBef>
          <a:spcPct val="0"/>
        </a:spcBef>
        <a:spcAft>
          <a:spcPct val="0"/>
        </a:spcAft>
        <a:defRPr sz="3600">
          <a:solidFill>
            <a:schemeClr val="hlink"/>
          </a:solidFill>
          <a:latin typeface="Palatino" pitchFamily="18" charset="0"/>
          <a:cs typeface="Arial" charset="0"/>
        </a:defRPr>
      </a:lvl6pPr>
      <a:lvl7pPr marL="914400" algn="l" rtl="0" fontAlgn="base">
        <a:lnSpc>
          <a:spcPct val="90000"/>
        </a:lnSpc>
        <a:spcBef>
          <a:spcPct val="0"/>
        </a:spcBef>
        <a:spcAft>
          <a:spcPct val="0"/>
        </a:spcAft>
        <a:defRPr sz="3600">
          <a:solidFill>
            <a:schemeClr val="hlink"/>
          </a:solidFill>
          <a:latin typeface="Palatino" pitchFamily="18" charset="0"/>
          <a:cs typeface="Arial" charset="0"/>
        </a:defRPr>
      </a:lvl7pPr>
      <a:lvl8pPr marL="1371600" algn="l" rtl="0" fontAlgn="base">
        <a:lnSpc>
          <a:spcPct val="90000"/>
        </a:lnSpc>
        <a:spcBef>
          <a:spcPct val="0"/>
        </a:spcBef>
        <a:spcAft>
          <a:spcPct val="0"/>
        </a:spcAft>
        <a:defRPr sz="3600">
          <a:solidFill>
            <a:schemeClr val="hlink"/>
          </a:solidFill>
          <a:latin typeface="Palatino" pitchFamily="18" charset="0"/>
          <a:cs typeface="Arial" charset="0"/>
        </a:defRPr>
      </a:lvl8pPr>
      <a:lvl9pPr marL="1828800" algn="l" rtl="0" fontAlgn="base">
        <a:lnSpc>
          <a:spcPct val="90000"/>
        </a:lnSpc>
        <a:spcBef>
          <a:spcPct val="0"/>
        </a:spcBef>
        <a:spcAft>
          <a:spcPct val="0"/>
        </a:spcAft>
        <a:defRPr sz="3600">
          <a:solidFill>
            <a:schemeClr val="hlink"/>
          </a:solidFill>
          <a:latin typeface="Palatino" pitchFamily="18" charset="0"/>
          <a:cs typeface="Arial" charset="0"/>
        </a:defRPr>
      </a:lvl9pPr>
    </p:titleStyle>
    <p:bodyStyle>
      <a:lvl1pPr marL="228600" indent="-228600" algn="l" rtl="0" eaLnBrk="0" fontAlgn="base" hangingPunct="0">
        <a:spcBef>
          <a:spcPct val="0"/>
        </a:spcBef>
        <a:spcAft>
          <a:spcPct val="0"/>
        </a:spcAft>
        <a:buClr>
          <a:schemeClr val="bg1"/>
        </a:buClr>
        <a:buFont typeface="Wingdings" pitchFamily="2" charset="2"/>
        <a:buChar char="§"/>
        <a:defRPr sz="2800">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SzPct val="125000"/>
        <a:buChar char="•"/>
        <a:defRPr sz="2400">
          <a:solidFill>
            <a:schemeClr val="bg1"/>
          </a:solidFill>
          <a:latin typeface="+mn-lt"/>
          <a:cs typeface="+mn-cs"/>
        </a:defRPr>
      </a:lvl2pPr>
      <a:lvl3pPr marL="1143000" indent="-228600" algn="l" rtl="0" eaLnBrk="0" fontAlgn="base" hangingPunct="0">
        <a:spcBef>
          <a:spcPct val="20000"/>
        </a:spcBef>
        <a:spcAft>
          <a:spcPct val="0"/>
        </a:spcAft>
        <a:buClr>
          <a:schemeClr val="bg1"/>
        </a:buClr>
        <a:buFont typeface="Arial" pitchFamily="34" charset="0"/>
        <a:buChar char="–"/>
        <a:defRPr sz="2000">
          <a:solidFill>
            <a:schemeClr val="bg1"/>
          </a:solidFill>
          <a:latin typeface="+mn-lt"/>
          <a:cs typeface="+mn-cs"/>
        </a:defRPr>
      </a:lvl3pPr>
      <a:lvl4pPr marL="1600200" indent="-228600" algn="l" rtl="0" eaLnBrk="0" fontAlgn="base" hangingPunct="0">
        <a:spcBef>
          <a:spcPct val="20000"/>
        </a:spcBef>
        <a:spcAft>
          <a:spcPct val="0"/>
        </a:spcAft>
        <a:buClr>
          <a:schemeClr val="bg1"/>
        </a:buClr>
        <a:buChar char="–"/>
        <a:defRPr sz="2000">
          <a:solidFill>
            <a:schemeClr val="bg1"/>
          </a:solidFill>
          <a:latin typeface="+mn-lt"/>
          <a:cs typeface="+mn-cs"/>
        </a:defRPr>
      </a:lvl4pPr>
      <a:lvl5pPr marL="2057400" indent="-228600" algn="l" rtl="0" eaLnBrk="0" fontAlgn="base" hangingPunct="0">
        <a:spcBef>
          <a:spcPct val="20000"/>
        </a:spcBef>
        <a:spcAft>
          <a:spcPct val="0"/>
        </a:spcAft>
        <a:buClr>
          <a:schemeClr val="bg1"/>
        </a:buClr>
        <a:buFont typeface="Arial" pitchFamily="34" charset="0"/>
        <a:buChar char="–"/>
        <a:defRPr sz="1400">
          <a:solidFill>
            <a:schemeClr val="bg1"/>
          </a:solidFill>
          <a:latin typeface="+mn-lt"/>
          <a:cs typeface="+mn-cs"/>
        </a:defRPr>
      </a:lvl5pPr>
      <a:lvl6pPr marL="25146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6pPr>
      <a:lvl7pPr marL="29718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7pPr>
      <a:lvl8pPr marL="34290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8pPr>
      <a:lvl9pPr marL="38862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4077357436"/>
      </p:ext>
    </p:extLst>
  </p:cSld>
  <p:clrMap bg1="lt1" tx1="dk1" bg2="lt2" tx2="dk2" accent1="accent1" accent2="accent2" accent3="accent3" accent4="accent4" accent5="accent5" accent6="accent6" hlink="hlink" folHlink="folHlink"/>
  <p:sldLayoutIdLst>
    <p:sldLayoutId id="2147484581" r:id="rId1"/>
    <p:sldLayoutId id="2147484582" r:id="rId2"/>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42" name="Rectangle 2"/>
          <p:cNvSpPr>
            <a:spLocks noChangeArrowheads="1"/>
          </p:cNvSpPr>
          <p:nvPr/>
        </p:nvSpPr>
        <p:spPr bwMode="black">
          <a:xfrm>
            <a:off x="1447800" y="6689725"/>
            <a:ext cx="5940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endParaRPr lang="en-US" altLang="en-US" sz="1000" smtClean="0">
              <a:solidFill>
                <a:srgbClr val="FFFFFF"/>
              </a:solidFill>
            </a:endParaRPr>
          </a:p>
        </p:txBody>
      </p:sp>
      <p:sp>
        <p:nvSpPr>
          <p:cNvPr id="10243" name="Rectangle 3"/>
          <p:cNvSpPr>
            <a:spLocks noChangeArrowheads="1"/>
          </p:cNvSpPr>
          <p:nvPr userDrawn="1"/>
        </p:nvSpPr>
        <p:spPr bwMode="auto">
          <a:xfrm>
            <a:off x="5943600" y="6400800"/>
            <a:ext cx="990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72" tIns="50786" rIns="101572" bIns="50786"/>
          <a:lstStyle/>
          <a:p>
            <a:pPr defTabSz="1016000" eaLnBrk="0" fontAlgn="base" hangingPunct="0">
              <a:spcBef>
                <a:spcPct val="0"/>
              </a:spcBef>
              <a:spcAft>
                <a:spcPct val="0"/>
              </a:spcAft>
            </a:pPr>
            <a:endParaRPr lang="en-US" altLang="en-US" sz="1200" smtClean="0">
              <a:solidFill>
                <a:srgbClr val="FFFFFF"/>
              </a:solidFill>
              <a:cs typeface="Times New Roman" pitchFamily="18" charset="0"/>
            </a:endParaRPr>
          </a:p>
          <a:p>
            <a:pPr defTabSz="1016000" eaLnBrk="0" fontAlgn="base" hangingPunct="0">
              <a:spcBef>
                <a:spcPct val="0"/>
              </a:spcBef>
              <a:spcAft>
                <a:spcPct val="0"/>
              </a:spcAft>
            </a:pPr>
            <a:r>
              <a:rPr lang="en-US" altLang="en-US" sz="1200" smtClean="0">
                <a:solidFill>
                  <a:srgbClr val="000000"/>
                </a:solidFill>
                <a:cs typeface="Times New Roman" pitchFamily="18" charset="0"/>
              </a:rPr>
              <a:t>Page </a:t>
            </a:r>
            <a:fld id="{917E803D-808A-4460-ABD8-A4FF9FD0DAD1}" type="slidenum">
              <a:rPr lang="en-US" altLang="en-US" sz="1200" smtClean="0">
                <a:solidFill>
                  <a:srgbClr val="000000"/>
                </a:solidFill>
              </a:rPr>
              <a:pPr defTabSz="1016000" eaLnBrk="0" fontAlgn="base" hangingPunct="0">
                <a:spcBef>
                  <a:spcPct val="0"/>
                </a:spcBef>
                <a:spcAft>
                  <a:spcPct val="0"/>
                </a:spcAft>
              </a:pPr>
              <a:t>‹#›</a:t>
            </a:fld>
            <a:endParaRPr lang="en-US" altLang="en-US" sz="1200" smtClean="0">
              <a:solidFill>
                <a:srgbClr val="000000"/>
              </a:solidFill>
            </a:endParaRPr>
          </a:p>
        </p:txBody>
      </p:sp>
      <p:pic>
        <p:nvPicPr>
          <p:cNvPr id="10244" name="Picture 4" descr="AAlogoWhite"/>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6200" y="5638800"/>
            <a:ext cx="1066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5"/>
          <p:cNvSpPr txBox="1">
            <a:spLocks noChangeArrowheads="1"/>
          </p:cNvSpPr>
          <p:nvPr userDrawn="1"/>
        </p:nvSpPr>
        <p:spPr bwMode="auto">
          <a:xfrm>
            <a:off x="1295400" y="6629400"/>
            <a:ext cx="3505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50000"/>
              </a:spcBef>
              <a:spcAft>
                <a:spcPct val="0"/>
              </a:spcAft>
              <a:defRPr/>
            </a:pPr>
            <a:r>
              <a:rPr lang="en-US" sz="900" b="0" dirty="0" smtClean="0">
                <a:solidFill>
                  <a:srgbClr val="003399"/>
                </a:solidFill>
              </a:rPr>
              <a:t>©2015 Air Academy Associates, LLC.  Do Not  Reproduce.</a:t>
            </a:r>
            <a:r>
              <a:rPr lang="en-US" sz="900" b="0" dirty="0" smtClean="0">
                <a:solidFill>
                  <a:srgbClr val="FFFFFF"/>
                </a:solidFill>
              </a:rPr>
              <a:t> </a:t>
            </a:r>
          </a:p>
        </p:txBody>
      </p:sp>
      <p:sp>
        <p:nvSpPr>
          <p:cNvPr id="10246" name="Text Box 6"/>
          <p:cNvSpPr txBox="1">
            <a:spLocks noChangeArrowheads="1"/>
          </p:cNvSpPr>
          <p:nvPr userDrawn="1"/>
        </p:nvSpPr>
        <p:spPr bwMode="auto">
          <a:xfrm>
            <a:off x="-57150" y="6248400"/>
            <a:ext cx="14335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50000"/>
              </a:spcBef>
              <a:spcAft>
                <a:spcPct val="0"/>
              </a:spcAft>
              <a:defRPr/>
            </a:pPr>
            <a:r>
              <a:rPr lang="en-US" sz="800" b="0" smtClean="0">
                <a:solidFill>
                  <a:srgbClr val="FFFFFF"/>
                </a:solidFill>
              </a:rPr>
              <a:t>Simplify, Perfect, Innovate</a:t>
            </a:r>
          </a:p>
        </p:txBody>
      </p:sp>
      <p:sp>
        <p:nvSpPr>
          <p:cNvPr id="10247" name="Rectangle 7"/>
          <p:cNvSpPr>
            <a:spLocks noGrp="1" noChangeArrowheads="1"/>
          </p:cNvSpPr>
          <p:nvPr>
            <p:ph type="title"/>
          </p:nvPr>
        </p:nvSpPr>
        <p:spPr bwMode="auto">
          <a:xfrm>
            <a:off x="1371600" y="23813"/>
            <a:ext cx="7543800"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8" name="Rectangle 8"/>
          <p:cNvSpPr>
            <a:spLocks noGrp="1" noChangeArrowheads="1"/>
          </p:cNvSpPr>
          <p:nvPr>
            <p:ph type="body" idx="1"/>
          </p:nvPr>
        </p:nvSpPr>
        <p:spPr bwMode="auto">
          <a:xfrm>
            <a:off x="1371600" y="1166813"/>
            <a:ext cx="7543800"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524152110"/>
      </p:ext>
    </p:extLst>
  </p:cSld>
  <p:clrMap bg1="dk2" tx1="lt1" bg2="dk1" tx2="lt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Lst>
  <p:timing>
    <p:tnLst>
      <p:par>
        <p:cTn id="1" dur="indefinite" restart="never" nodeType="tmRoot"/>
      </p:par>
    </p:tnLst>
  </p:timing>
  <p:txStyles>
    <p:titleStyle>
      <a:lvl1pPr algn="ctr" rtl="0" eaLnBrk="0" fontAlgn="base" hangingPunct="0">
        <a:lnSpc>
          <a:spcPct val="90000"/>
        </a:lnSpc>
        <a:spcBef>
          <a:spcPct val="0"/>
        </a:spcBef>
        <a:spcAft>
          <a:spcPct val="0"/>
        </a:spcAft>
        <a:defRPr sz="2800">
          <a:solidFill>
            <a:schemeClr val="hlink"/>
          </a:solidFill>
          <a:latin typeface="+mj-lt"/>
          <a:ea typeface="+mj-ea"/>
          <a:cs typeface="+mj-cs"/>
        </a:defRPr>
      </a:lvl1pPr>
      <a:lvl2pPr algn="ctr" rtl="0" eaLnBrk="0" fontAlgn="base" hangingPunct="0">
        <a:lnSpc>
          <a:spcPct val="90000"/>
        </a:lnSpc>
        <a:spcBef>
          <a:spcPct val="0"/>
        </a:spcBef>
        <a:spcAft>
          <a:spcPct val="0"/>
        </a:spcAft>
        <a:defRPr sz="2800">
          <a:solidFill>
            <a:schemeClr val="hlink"/>
          </a:solidFill>
          <a:latin typeface="Arial" charset="0"/>
          <a:cs typeface="Arial" charset="0"/>
        </a:defRPr>
      </a:lvl2pPr>
      <a:lvl3pPr algn="ctr" rtl="0" eaLnBrk="0" fontAlgn="base" hangingPunct="0">
        <a:lnSpc>
          <a:spcPct val="90000"/>
        </a:lnSpc>
        <a:spcBef>
          <a:spcPct val="0"/>
        </a:spcBef>
        <a:spcAft>
          <a:spcPct val="0"/>
        </a:spcAft>
        <a:defRPr sz="2800">
          <a:solidFill>
            <a:schemeClr val="hlink"/>
          </a:solidFill>
          <a:latin typeface="Arial" charset="0"/>
          <a:cs typeface="Arial" charset="0"/>
        </a:defRPr>
      </a:lvl3pPr>
      <a:lvl4pPr algn="ctr" rtl="0" eaLnBrk="0" fontAlgn="base" hangingPunct="0">
        <a:lnSpc>
          <a:spcPct val="90000"/>
        </a:lnSpc>
        <a:spcBef>
          <a:spcPct val="0"/>
        </a:spcBef>
        <a:spcAft>
          <a:spcPct val="0"/>
        </a:spcAft>
        <a:defRPr sz="2800">
          <a:solidFill>
            <a:schemeClr val="hlink"/>
          </a:solidFill>
          <a:latin typeface="Arial" charset="0"/>
          <a:cs typeface="Arial" charset="0"/>
        </a:defRPr>
      </a:lvl4pPr>
      <a:lvl5pPr algn="ctr" rtl="0" eaLnBrk="0" fontAlgn="base" hangingPunct="0">
        <a:lnSpc>
          <a:spcPct val="90000"/>
        </a:lnSpc>
        <a:spcBef>
          <a:spcPct val="0"/>
        </a:spcBef>
        <a:spcAft>
          <a:spcPct val="0"/>
        </a:spcAft>
        <a:defRPr sz="2800">
          <a:solidFill>
            <a:schemeClr val="hlink"/>
          </a:solidFill>
          <a:latin typeface="Arial" charset="0"/>
          <a:cs typeface="Arial" charset="0"/>
        </a:defRPr>
      </a:lvl5pPr>
      <a:lvl6pPr marL="457200" algn="ctr" rtl="0" fontAlgn="base">
        <a:lnSpc>
          <a:spcPct val="90000"/>
        </a:lnSpc>
        <a:spcBef>
          <a:spcPct val="0"/>
        </a:spcBef>
        <a:spcAft>
          <a:spcPct val="0"/>
        </a:spcAft>
        <a:defRPr sz="2800">
          <a:solidFill>
            <a:schemeClr val="hlink"/>
          </a:solidFill>
          <a:latin typeface="Arial" charset="0"/>
          <a:cs typeface="Arial" charset="0"/>
        </a:defRPr>
      </a:lvl6pPr>
      <a:lvl7pPr marL="914400" algn="ctr" rtl="0" fontAlgn="base">
        <a:lnSpc>
          <a:spcPct val="90000"/>
        </a:lnSpc>
        <a:spcBef>
          <a:spcPct val="0"/>
        </a:spcBef>
        <a:spcAft>
          <a:spcPct val="0"/>
        </a:spcAft>
        <a:defRPr sz="2800">
          <a:solidFill>
            <a:schemeClr val="hlink"/>
          </a:solidFill>
          <a:latin typeface="Arial" charset="0"/>
          <a:cs typeface="Arial" charset="0"/>
        </a:defRPr>
      </a:lvl7pPr>
      <a:lvl8pPr marL="1371600" algn="ctr" rtl="0" fontAlgn="base">
        <a:lnSpc>
          <a:spcPct val="90000"/>
        </a:lnSpc>
        <a:spcBef>
          <a:spcPct val="0"/>
        </a:spcBef>
        <a:spcAft>
          <a:spcPct val="0"/>
        </a:spcAft>
        <a:defRPr sz="2800">
          <a:solidFill>
            <a:schemeClr val="hlink"/>
          </a:solidFill>
          <a:latin typeface="Arial" charset="0"/>
          <a:cs typeface="Arial" charset="0"/>
        </a:defRPr>
      </a:lvl8pPr>
      <a:lvl9pPr marL="1828800" algn="ctr" rtl="0" fontAlgn="base">
        <a:lnSpc>
          <a:spcPct val="90000"/>
        </a:lnSpc>
        <a:spcBef>
          <a:spcPct val="0"/>
        </a:spcBef>
        <a:spcAft>
          <a:spcPct val="0"/>
        </a:spcAft>
        <a:defRPr sz="2800">
          <a:solidFill>
            <a:schemeClr val="hlink"/>
          </a:solidFill>
          <a:latin typeface="Arial" charset="0"/>
          <a:cs typeface="Arial" charset="0"/>
        </a:defRPr>
      </a:lvl9pPr>
    </p:titleStyle>
    <p:bodyStyle>
      <a:lvl1pPr marL="228600" indent="-228600" algn="l" rtl="0" eaLnBrk="0" fontAlgn="base" hangingPunct="0">
        <a:spcBef>
          <a:spcPct val="0"/>
        </a:spcBef>
        <a:spcAft>
          <a:spcPct val="0"/>
        </a:spcAft>
        <a:buClr>
          <a:schemeClr val="bg1"/>
        </a:buClr>
        <a:buFont typeface="Wingdings" pitchFamily="2" charset="2"/>
        <a:buChar char="§"/>
        <a:defRPr sz="2400" b="1">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Char char="•"/>
        <a:defRPr sz="2000">
          <a:solidFill>
            <a:schemeClr val="bg1"/>
          </a:solidFill>
          <a:latin typeface="+mn-lt"/>
          <a:cs typeface="+mn-cs"/>
        </a:defRPr>
      </a:lvl2pPr>
      <a:lvl3pPr marL="1143000" indent="-228600" algn="l" rtl="0" eaLnBrk="0" fontAlgn="base" hangingPunct="0">
        <a:spcBef>
          <a:spcPct val="20000"/>
        </a:spcBef>
        <a:spcAft>
          <a:spcPct val="0"/>
        </a:spcAft>
        <a:buClr>
          <a:schemeClr val="bg1"/>
        </a:buClr>
        <a:buChar char="•"/>
        <a:defRPr sz="2400">
          <a:solidFill>
            <a:schemeClr val="bg1"/>
          </a:solidFill>
          <a:latin typeface="+mn-lt"/>
          <a:cs typeface="+mn-cs"/>
        </a:defRPr>
      </a:lvl3pPr>
      <a:lvl4pPr marL="1600200" indent="-228600" algn="l" rtl="0" eaLnBrk="0" fontAlgn="base" hangingPunct="0">
        <a:spcBef>
          <a:spcPct val="20000"/>
        </a:spcBef>
        <a:spcAft>
          <a:spcPct val="0"/>
        </a:spcAft>
        <a:buClr>
          <a:schemeClr val="bg1"/>
        </a:buClr>
        <a:buChar char="•"/>
        <a:defRPr sz="1600">
          <a:solidFill>
            <a:schemeClr val="bg1"/>
          </a:solidFill>
          <a:latin typeface="+mn-lt"/>
          <a:cs typeface="+mn-cs"/>
        </a:defRPr>
      </a:lvl4pPr>
      <a:lvl5pPr marL="2057400" indent="-228600" algn="l" rtl="0" eaLnBrk="0" fontAlgn="base" hangingPunct="0">
        <a:spcBef>
          <a:spcPct val="20000"/>
        </a:spcBef>
        <a:spcAft>
          <a:spcPct val="0"/>
        </a:spcAft>
        <a:buClr>
          <a:schemeClr val="bg1"/>
        </a:buClr>
        <a:buChar char="•"/>
        <a:defRPr sz="1400">
          <a:solidFill>
            <a:schemeClr val="bg1"/>
          </a:solidFill>
          <a:latin typeface="+mn-lt"/>
          <a:cs typeface="+mn-cs"/>
        </a:defRPr>
      </a:lvl5pPr>
      <a:lvl6pPr marL="2514600" indent="-228600" algn="l" rtl="0" fontAlgn="base">
        <a:spcBef>
          <a:spcPct val="20000"/>
        </a:spcBef>
        <a:spcAft>
          <a:spcPct val="0"/>
        </a:spcAft>
        <a:buClr>
          <a:schemeClr val="bg1"/>
        </a:buClr>
        <a:buChar char="•"/>
        <a:defRPr sz="1400">
          <a:solidFill>
            <a:schemeClr val="bg1"/>
          </a:solidFill>
          <a:latin typeface="+mn-lt"/>
          <a:cs typeface="+mn-cs"/>
        </a:defRPr>
      </a:lvl6pPr>
      <a:lvl7pPr marL="2971800" indent="-228600" algn="l" rtl="0" fontAlgn="base">
        <a:spcBef>
          <a:spcPct val="20000"/>
        </a:spcBef>
        <a:spcAft>
          <a:spcPct val="0"/>
        </a:spcAft>
        <a:buClr>
          <a:schemeClr val="bg1"/>
        </a:buClr>
        <a:buChar char="•"/>
        <a:defRPr sz="1400">
          <a:solidFill>
            <a:schemeClr val="bg1"/>
          </a:solidFill>
          <a:latin typeface="+mn-lt"/>
          <a:cs typeface="+mn-cs"/>
        </a:defRPr>
      </a:lvl7pPr>
      <a:lvl8pPr marL="3429000" indent="-228600" algn="l" rtl="0" fontAlgn="base">
        <a:spcBef>
          <a:spcPct val="20000"/>
        </a:spcBef>
        <a:spcAft>
          <a:spcPct val="0"/>
        </a:spcAft>
        <a:buClr>
          <a:schemeClr val="bg1"/>
        </a:buClr>
        <a:buChar char="•"/>
        <a:defRPr sz="1400">
          <a:solidFill>
            <a:schemeClr val="bg1"/>
          </a:solidFill>
          <a:latin typeface="+mn-lt"/>
          <a:cs typeface="+mn-cs"/>
        </a:defRPr>
      </a:lvl8pPr>
      <a:lvl9pPr marL="3886200" indent="-228600" algn="l" rtl="0" fontAlgn="base">
        <a:spcBef>
          <a:spcPct val="20000"/>
        </a:spcBef>
        <a:spcAft>
          <a:spcPct val="0"/>
        </a:spcAft>
        <a:buClr>
          <a:schemeClr val="bg1"/>
        </a:buClr>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black">
          <a:xfrm>
            <a:off x="1447800" y="6689725"/>
            <a:ext cx="59404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altLang="en-US" sz="1000">
              <a:solidFill>
                <a:srgbClr val="FFFFFF"/>
              </a:solidFill>
            </a:endParaRPr>
          </a:p>
        </p:txBody>
      </p:sp>
      <p:sp>
        <p:nvSpPr>
          <p:cNvPr id="48131" name="Rectangle 3"/>
          <p:cNvSpPr>
            <a:spLocks noChangeArrowheads="1"/>
          </p:cNvSpPr>
          <p:nvPr userDrawn="1"/>
        </p:nvSpPr>
        <p:spPr bwMode="auto">
          <a:xfrm>
            <a:off x="5943600" y="6400800"/>
            <a:ext cx="990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72" tIns="50786" rIns="101572" bIns="50786"/>
          <a:lstStyle/>
          <a:p>
            <a:pPr defTabSz="1016000" eaLnBrk="0" fontAlgn="base" hangingPunct="0">
              <a:spcBef>
                <a:spcPct val="0"/>
              </a:spcBef>
              <a:spcAft>
                <a:spcPct val="0"/>
              </a:spcAft>
            </a:pPr>
            <a:endParaRPr lang="en-US" altLang="en-US" sz="1200">
              <a:solidFill>
                <a:srgbClr val="FFFFFF"/>
              </a:solidFill>
              <a:cs typeface="Times New Roman" pitchFamily="18" charset="0"/>
            </a:endParaRPr>
          </a:p>
          <a:p>
            <a:pPr defTabSz="1016000" eaLnBrk="0" fontAlgn="base" hangingPunct="0">
              <a:spcBef>
                <a:spcPct val="0"/>
              </a:spcBef>
              <a:spcAft>
                <a:spcPct val="0"/>
              </a:spcAft>
            </a:pPr>
            <a:r>
              <a:rPr lang="en-US" altLang="en-US" sz="1200">
                <a:solidFill>
                  <a:srgbClr val="000000"/>
                </a:solidFill>
                <a:cs typeface="Times New Roman" pitchFamily="18" charset="0"/>
              </a:rPr>
              <a:t>Page </a:t>
            </a:r>
            <a:fld id="{FDB6856D-5DB5-44FD-BA40-539CC5576707}" type="slidenum">
              <a:rPr lang="en-US" altLang="en-US" sz="1200">
                <a:solidFill>
                  <a:srgbClr val="000000"/>
                </a:solidFill>
              </a:rPr>
              <a:pPr defTabSz="1016000" eaLnBrk="0" fontAlgn="base" hangingPunct="0">
                <a:spcBef>
                  <a:spcPct val="0"/>
                </a:spcBef>
                <a:spcAft>
                  <a:spcPct val="0"/>
                </a:spcAft>
              </a:pPr>
              <a:t>‹#›</a:t>
            </a:fld>
            <a:endParaRPr lang="en-US" altLang="en-US" sz="1200">
              <a:solidFill>
                <a:srgbClr val="000000"/>
              </a:solidFill>
            </a:endParaRPr>
          </a:p>
        </p:txBody>
      </p:sp>
      <p:pic>
        <p:nvPicPr>
          <p:cNvPr id="48132" name="Picture 4" descr="AAlogoWhite"/>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6200" y="5638800"/>
            <a:ext cx="1066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5"/>
          <p:cNvSpPr txBox="1">
            <a:spLocks noChangeArrowheads="1"/>
          </p:cNvSpPr>
          <p:nvPr userDrawn="1"/>
        </p:nvSpPr>
        <p:spPr bwMode="auto">
          <a:xfrm>
            <a:off x="1295400" y="6629400"/>
            <a:ext cx="3505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b="1" baseline="-25000">
                <a:solidFill>
                  <a:schemeClr val="tx1"/>
                </a:solidFill>
                <a:latin typeface="Arial" charset="0"/>
                <a:cs typeface="Arial" charset="0"/>
              </a:defRPr>
            </a:lvl1pPr>
            <a:lvl2pPr marL="742950" indent="-285750" eaLnBrk="0" hangingPunct="0">
              <a:defRPr sz="1400" b="1" baseline="-25000">
                <a:solidFill>
                  <a:schemeClr val="tx1"/>
                </a:solidFill>
                <a:latin typeface="Arial" charset="0"/>
                <a:cs typeface="Arial" charset="0"/>
              </a:defRPr>
            </a:lvl2pPr>
            <a:lvl3pPr marL="1143000" indent="-228600" eaLnBrk="0" hangingPunct="0">
              <a:defRPr sz="1400" b="1" baseline="-25000">
                <a:solidFill>
                  <a:schemeClr val="tx1"/>
                </a:solidFill>
                <a:latin typeface="Arial" charset="0"/>
                <a:cs typeface="Arial" charset="0"/>
              </a:defRPr>
            </a:lvl3pPr>
            <a:lvl4pPr marL="1600200" indent="-228600" eaLnBrk="0" hangingPunct="0">
              <a:defRPr sz="1400" b="1" baseline="-25000">
                <a:solidFill>
                  <a:schemeClr val="tx1"/>
                </a:solidFill>
                <a:latin typeface="Arial" charset="0"/>
                <a:cs typeface="Arial" charset="0"/>
              </a:defRPr>
            </a:lvl4pPr>
            <a:lvl5pPr marL="2057400" indent="-228600" eaLnBrk="0" hangingPunct="0">
              <a:defRPr sz="1400" b="1" baseline="-25000">
                <a:solidFill>
                  <a:schemeClr val="tx1"/>
                </a:solidFill>
                <a:latin typeface="Arial" charset="0"/>
                <a:cs typeface="Arial" charset="0"/>
              </a:defRPr>
            </a:lvl5pPr>
            <a:lvl6pPr marL="2514600" indent="-228600" eaLnBrk="0" fontAlgn="base" hangingPunct="0">
              <a:spcBef>
                <a:spcPct val="0"/>
              </a:spcBef>
              <a:spcAft>
                <a:spcPct val="0"/>
              </a:spcAft>
              <a:defRPr sz="1400" b="1" baseline="-25000">
                <a:solidFill>
                  <a:schemeClr val="tx1"/>
                </a:solidFill>
                <a:latin typeface="Arial" charset="0"/>
                <a:cs typeface="Arial" charset="0"/>
              </a:defRPr>
            </a:lvl6pPr>
            <a:lvl7pPr marL="2971800" indent="-228600" eaLnBrk="0" fontAlgn="base" hangingPunct="0">
              <a:spcBef>
                <a:spcPct val="0"/>
              </a:spcBef>
              <a:spcAft>
                <a:spcPct val="0"/>
              </a:spcAft>
              <a:defRPr sz="1400" b="1" baseline="-25000">
                <a:solidFill>
                  <a:schemeClr val="tx1"/>
                </a:solidFill>
                <a:latin typeface="Arial" charset="0"/>
                <a:cs typeface="Arial" charset="0"/>
              </a:defRPr>
            </a:lvl7pPr>
            <a:lvl8pPr marL="3429000" indent="-228600" eaLnBrk="0" fontAlgn="base" hangingPunct="0">
              <a:spcBef>
                <a:spcPct val="0"/>
              </a:spcBef>
              <a:spcAft>
                <a:spcPct val="0"/>
              </a:spcAft>
              <a:defRPr sz="1400" b="1" baseline="-25000">
                <a:solidFill>
                  <a:schemeClr val="tx1"/>
                </a:solidFill>
                <a:latin typeface="Arial" charset="0"/>
                <a:cs typeface="Arial" charset="0"/>
              </a:defRPr>
            </a:lvl8pPr>
            <a:lvl9pPr marL="3886200" indent="-228600" eaLnBrk="0" fontAlgn="base" hangingPunct="0">
              <a:spcBef>
                <a:spcPct val="0"/>
              </a:spcBef>
              <a:spcAft>
                <a:spcPct val="0"/>
              </a:spcAft>
              <a:defRPr sz="1400" b="1" baseline="-25000">
                <a:solidFill>
                  <a:schemeClr val="tx1"/>
                </a:solidFill>
                <a:latin typeface="Arial" charset="0"/>
                <a:cs typeface="Arial" charset="0"/>
              </a:defRPr>
            </a:lvl9pPr>
          </a:lstStyle>
          <a:p>
            <a:pPr eaLnBrk="1" fontAlgn="base" hangingPunct="1">
              <a:spcBef>
                <a:spcPct val="50000"/>
              </a:spcBef>
              <a:spcAft>
                <a:spcPct val="0"/>
              </a:spcAft>
              <a:defRPr/>
            </a:pPr>
            <a:r>
              <a:rPr lang="en-US" sz="900" b="0" baseline="0" dirty="0" smtClean="0">
                <a:solidFill>
                  <a:srgbClr val="003399"/>
                </a:solidFill>
              </a:rPr>
              <a:t>©2015 Air Academy Associates, LLC.  Do Not  Reproduce.</a:t>
            </a:r>
            <a:r>
              <a:rPr lang="en-US" sz="900" b="0" baseline="0" dirty="0" smtClean="0">
                <a:solidFill>
                  <a:srgbClr val="FFFFFF"/>
                </a:solidFill>
              </a:rPr>
              <a:t> </a:t>
            </a:r>
          </a:p>
        </p:txBody>
      </p:sp>
      <p:sp>
        <p:nvSpPr>
          <p:cNvPr id="8198" name="Text Box 6"/>
          <p:cNvSpPr txBox="1">
            <a:spLocks noChangeArrowheads="1"/>
          </p:cNvSpPr>
          <p:nvPr userDrawn="1"/>
        </p:nvSpPr>
        <p:spPr bwMode="auto">
          <a:xfrm>
            <a:off x="-76200" y="6248400"/>
            <a:ext cx="16192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b="1" baseline="-25000">
                <a:solidFill>
                  <a:schemeClr val="tx1"/>
                </a:solidFill>
                <a:latin typeface="Arial" charset="0"/>
                <a:cs typeface="Arial" charset="0"/>
              </a:defRPr>
            </a:lvl1pPr>
            <a:lvl2pPr marL="742950" indent="-285750" eaLnBrk="0" hangingPunct="0">
              <a:defRPr sz="1400" b="1" baseline="-25000">
                <a:solidFill>
                  <a:schemeClr val="tx1"/>
                </a:solidFill>
                <a:latin typeface="Arial" charset="0"/>
                <a:cs typeface="Arial" charset="0"/>
              </a:defRPr>
            </a:lvl2pPr>
            <a:lvl3pPr marL="1143000" indent="-228600" eaLnBrk="0" hangingPunct="0">
              <a:defRPr sz="1400" b="1" baseline="-25000">
                <a:solidFill>
                  <a:schemeClr val="tx1"/>
                </a:solidFill>
                <a:latin typeface="Arial" charset="0"/>
                <a:cs typeface="Arial" charset="0"/>
              </a:defRPr>
            </a:lvl3pPr>
            <a:lvl4pPr marL="1600200" indent="-228600" eaLnBrk="0" hangingPunct="0">
              <a:defRPr sz="1400" b="1" baseline="-25000">
                <a:solidFill>
                  <a:schemeClr val="tx1"/>
                </a:solidFill>
                <a:latin typeface="Arial" charset="0"/>
                <a:cs typeface="Arial" charset="0"/>
              </a:defRPr>
            </a:lvl4pPr>
            <a:lvl5pPr marL="2057400" indent="-228600" eaLnBrk="0" hangingPunct="0">
              <a:defRPr sz="1400" b="1" baseline="-25000">
                <a:solidFill>
                  <a:schemeClr val="tx1"/>
                </a:solidFill>
                <a:latin typeface="Arial" charset="0"/>
                <a:cs typeface="Arial" charset="0"/>
              </a:defRPr>
            </a:lvl5pPr>
            <a:lvl6pPr marL="2514600" indent="-228600" eaLnBrk="0" fontAlgn="base" hangingPunct="0">
              <a:spcBef>
                <a:spcPct val="0"/>
              </a:spcBef>
              <a:spcAft>
                <a:spcPct val="0"/>
              </a:spcAft>
              <a:defRPr sz="1400" b="1" baseline="-25000">
                <a:solidFill>
                  <a:schemeClr val="tx1"/>
                </a:solidFill>
                <a:latin typeface="Arial" charset="0"/>
                <a:cs typeface="Arial" charset="0"/>
              </a:defRPr>
            </a:lvl6pPr>
            <a:lvl7pPr marL="2971800" indent="-228600" eaLnBrk="0" fontAlgn="base" hangingPunct="0">
              <a:spcBef>
                <a:spcPct val="0"/>
              </a:spcBef>
              <a:spcAft>
                <a:spcPct val="0"/>
              </a:spcAft>
              <a:defRPr sz="1400" b="1" baseline="-25000">
                <a:solidFill>
                  <a:schemeClr val="tx1"/>
                </a:solidFill>
                <a:latin typeface="Arial" charset="0"/>
                <a:cs typeface="Arial" charset="0"/>
              </a:defRPr>
            </a:lvl7pPr>
            <a:lvl8pPr marL="3429000" indent="-228600" eaLnBrk="0" fontAlgn="base" hangingPunct="0">
              <a:spcBef>
                <a:spcPct val="0"/>
              </a:spcBef>
              <a:spcAft>
                <a:spcPct val="0"/>
              </a:spcAft>
              <a:defRPr sz="1400" b="1" baseline="-25000">
                <a:solidFill>
                  <a:schemeClr val="tx1"/>
                </a:solidFill>
                <a:latin typeface="Arial" charset="0"/>
                <a:cs typeface="Arial" charset="0"/>
              </a:defRPr>
            </a:lvl8pPr>
            <a:lvl9pPr marL="3886200" indent="-228600" eaLnBrk="0" fontAlgn="base" hangingPunct="0">
              <a:spcBef>
                <a:spcPct val="0"/>
              </a:spcBef>
              <a:spcAft>
                <a:spcPct val="0"/>
              </a:spcAft>
              <a:defRPr sz="1400" b="1" baseline="-25000">
                <a:solidFill>
                  <a:schemeClr val="tx1"/>
                </a:solidFill>
                <a:latin typeface="Arial" charset="0"/>
                <a:cs typeface="Arial" charset="0"/>
              </a:defRPr>
            </a:lvl9pPr>
          </a:lstStyle>
          <a:p>
            <a:pPr eaLnBrk="1" fontAlgn="base" hangingPunct="1">
              <a:spcBef>
                <a:spcPct val="50000"/>
              </a:spcBef>
              <a:spcAft>
                <a:spcPct val="0"/>
              </a:spcAft>
              <a:defRPr/>
            </a:pPr>
            <a:r>
              <a:rPr lang="en-US" sz="800" b="0" baseline="0" smtClean="0">
                <a:solidFill>
                  <a:srgbClr val="FFFFFF"/>
                </a:solidFill>
              </a:rPr>
              <a:t>Simplify, Perfect, Innovate</a:t>
            </a:r>
          </a:p>
        </p:txBody>
      </p:sp>
      <p:sp>
        <p:nvSpPr>
          <p:cNvPr id="48135" name="Rectangle 7"/>
          <p:cNvSpPr>
            <a:spLocks noGrp="1" noChangeArrowheads="1"/>
          </p:cNvSpPr>
          <p:nvPr>
            <p:ph type="title"/>
          </p:nvPr>
        </p:nvSpPr>
        <p:spPr bwMode="auto">
          <a:xfrm>
            <a:off x="1371600" y="23813"/>
            <a:ext cx="7543800"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8136" name="Rectangle 8"/>
          <p:cNvSpPr>
            <a:spLocks noGrp="1" noChangeArrowheads="1"/>
          </p:cNvSpPr>
          <p:nvPr>
            <p:ph type="body" idx="1"/>
          </p:nvPr>
        </p:nvSpPr>
        <p:spPr bwMode="auto">
          <a:xfrm>
            <a:off x="1371600" y="1166813"/>
            <a:ext cx="7543800" cy="538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843007293"/>
      </p:ext>
    </p:extLst>
  </p:cSld>
  <p:clrMap bg1="dk2" tx1="lt1" bg2="dk1" tx2="lt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iming>
    <p:tnLst>
      <p:par>
        <p:cTn id="1" dur="indefinite" restart="never" nodeType="tmRoot"/>
      </p:par>
    </p:tnLst>
  </p:timing>
  <p:txStyles>
    <p:titleStyle>
      <a:lvl1pPr algn="ctr" rtl="0" eaLnBrk="0" fontAlgn="base" hangingPunct="0">
        <a:lnSpc>
          <a:spcPct val="90000"/>
        </a:lnSpc>
        <a:spcBef>
          <a:spcPct val="0"/>
        </a:spcBef>
        <a:spcAft>
          <a:spcPct val="0"/>
        </a:spcAft>
        <a:defRPr sz="2800">
          <a:solidFill>
            <a:schemeClr val="hlink"/>
          </a:solidFill>
          <a:latin typeface="+mj-lt"/>
          <a:ea typeface="+mj-ea"/>
          <a:cs typeface="+mj-cs"/>
        </a:defRPr>
      </a:lvl1pPr>
      <a:lvl2pPr algn="ctr" rtl="0" eaLnBrk="0" fontAlgn="base" hangingPunct="0">
        <a:lnSpc>
          <a:spcPct val="90000"/>
        </a:lnSpc>
        <a:spcBef>
          <a:spcPct val="0"/>
        </a:spcBef>
        <a:spcAft>
          <a:spcPct val="0"/>
        </a:spcAft>
        <a:defRPr sz="2800">
          <a:solidFill>
            <a:schemeClr val="hlink"/>
          </a:solidFill>
          <a:latin typeface="Arial" charset="0"/>
          <a:cs typeface="Arial" charset="0"/>
        </a:defRPr>
      </a:lvl2pPr>
      <a:lvl3pPr algn="ctr" rtl="0" eaLnBrk="0" fontAlgn="base" hangingPunct="0">
        <a:lnSpc>
          <a:spcPct val="90000"/>
        </a:lnSpc>
        <a:spcBef>
          <a:spcPct val="0"/>
        </a:spcBef>
        <a:spcAft>
          <a:spcPct val="0"/>
        </a:spcAft>
        <a:defRPr sz="2800">
          <a:solidFill>
            <a:schemeClr val="hlink"/>
          </a:solidFill>
          <a:latin typeface="Arial" charset="0"/>
          <a:cs typeface="Arial" charset="0"/>
        </a:defRPr>
      </a:lvl3pPr>
      <a:lvl4pPr algn="ctr" rtl="0" eaLnBrk="0" fontAlgn="base" hangingPunct="0">
        <a:lnSpc>
          <a:spcPct val="90000"/>
        </a:lnSpc>
        <a:spcBef>
          <a:spcPct val="0"/>
        </a:spcBef>
        <a:spcAft>
          <a:spcPct val="0"/>
        </a:spcAft>
        <a:defRPr sz="2800">
          <a:solidFill>
            <a:schemeClr val="hlink"/>
          </a:solidFill>
          <a:latin typeface="Arial" charset="0"/>
          <a:cs typeface="Arial" charset="0"/>
        </a:defRPr>
      </a:lvl4pPr>
      <a:lvl5pPr algn="ctr" rtl="0" eaLnBrk="0" fontAlgn="base" hangingPunct="0">
        <a:lnSpc>
          <a:spcPct val="90000"/>
        </a:lnSpc>
        <a:spcBef>
          <a:spcPct val="0"/>
        </a:spcBef>
        <a:spcAft>
          <a:spcPct val="0"/>
        </a:spcAft>
        <a:defRPr sz="2800">
          <a:solidFill>
            <a:schemeClr val="hlink"/>
          </a:solidFill>
          <a:latin typeface="Arial" charset="0"/>
          <a:cs typeface="Arial" charset="0"/>
        </a:defRPr>
      </a:lvl5pPr>
      <a:lvl6pPr marL="457200" algn="ctr" rtl="0" fontAlgn="base">
        <a:lnSpc>
          <a:spcPct val="90000"/>
        </a:lnSpc>
        <a:spcBef>
          <a:spcPct val="0"/>
        </a:spcBef>
        <a:spcAft>
          <a:spcPct val="0"/>
        </a:spcAft>
        <a:defRPr sz="2800">
          <a:solidFill>
            <a:schemeClr val="hlink"/>
          </a:solidFill>
          <a:latin typeface="Arial" charset="0"/>
          <a:cs typeface="Arial" charset="0"/>
        </a:defRPr>
      </a:lvl6pPr>
      <a:lvl7pPr marL="914400" algn="ctr" rtl="0" fontAlgn="base">
        <a:lnSpc>
          <a:spcPct val="90000"/>
        </a:lnSpc>
        <a:spcBef>
          <a:spcPct val="0"/>
        </a:spcBef>
        <a:spcAft>
          <a:spcPct val="0"/>
        </a:spcAft>
        <a:defRPr sz="2800">
          <a:solidFill>
            <a:schemeClr val="hlink"/>
          </a:solidFill>
          <a:latin typeface="Arial" charset="0"/>
          <a:cs typeface="Arial" charset="0"/>
        </a:defRPr>
      </a:lvl7pPr>
      <a:lvl8pPr marL="1371600" algn="ctr" rtl="0" fontAlgn="base">
        <a:lnSpc>
          <a:spcPct val="90000"/>
        </a:lnSpc>
        <a:spcBef>
          <a:spcPct val="0"/>
        </a:spcBef>
        <a:spcAft>
          <a:spcPct val="0"/>
        </a:spcAft>
        <a:defRPr sz="2800">
          <a:solidFill>
            <a:schemeClr val="hlink"/>
          </a:solidFill>
          <a:latin typeface="Arial" charset="0"/>
          <a:cs typeface="Arial" charset="0"/>
        </a:defRPr>
      </a:lvl8pPr>
      <a:lvl9pPr marL="1828800" algn="ctr" rtl="0" fontAlgn="base">
        <a:lnSpc>
          <a:spcPct val="90000"/>
        </a:lnSpc>
        <a:spcBef>
          <a:spcPct val="0"/>
        </a:spcBef>
        <a:spcAft>
          <a:spcPct val="0"/>
        </a:spcAft>
        <a:defRPr sz="2800">
          <a:solidFill>
            <a:schemeClr val="hlink"/>
          </a:solidFill>
          <a:latin typeface="Arial" charset="0"/>
          <a:cs typeface="Arial" charset="0"/>
        </a:defRPr>
      </a:lvl9pPr>
    </p:titleStyle>
    <p:bodyStyle>
      <a:lvl1pPr marL="228600" indent="-228600" algn="l" rtl="0" eaLnBrk="0" fontAlgn="base" hangingPunct="0">
        <a:spcBef>
          <a:spcPct val="0"/>
        </a:spcBef>
        <a:spcAft>
          <a:spcPct val="0"/>
        </a:spcAft>
        <a:buClr>
          <a:schemeClr val="bg1"/>
        </a:buClr>
        <a:buFont typeface="Wingdings" pitchFamily="2" charset="2"/>
        <a:buChar char="§"/>
        <a:defRPr sz="2000" b="1">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SzPct val="125000"/>
        <a:buChar char="•"/>
        <a:defRPr sz="2400">
          <a:solidFill>
            <a:schemeClr val="bg1"/>
          </a:solidFill>
          <a:latin typeface="+mn-lt"/>
          <a:cs typeface="+mn-cs"/>
        </a:defRPr>
      </a:lvl2pPr>
      <a:lvl3pPr marL="1143000" indent="-228600" algn="l" rtl="0" eaLnBrk="0" fontAlgn="base" hangingPunct="0">
        <a:spcBef>
          <a:spcPct val="20000"/>
        </a:spcBef>
        <a:spcAft>
          <a:spcPct val="0"/>
        </a:spcAft>
        <a:buClr>
          <a:schemeClr val="bg1"/>
        </a:buClr>
        <a:buFont typeface="Arial" charset="0"/>
        <a:buChar char="–"/>
        <a:defRPr sz="2000">
          <a:solidFill>
            <a:schemeClr val="bg1"/>
          </a:solidFill>
          <a:latin typeface="+mn-lt"/>
          <a:cs typeface="+mn-cs"/>
        </a:defRPr>
      </a:lvl3pPr>
      <a:lvl4pPr marL="1600200" indent="-228600" algn="l" rtl="0" eaLnBrk="0" fontAlgn="base" hangingPunct="0">
        <a:spcBef>
          <a:spcPct val="20000"/>
        </a:spcBef>
        <a:spcAft>
          <a:spcPct val="0"/>
        </a:spcAft>
        <a:buClr>
          <a:schemeClr val="bg1"/>
        </a:buClr>
        <a:buChar char="–"/>
        <a:defRPr>
          <a:solidFill>
            <a:schemeClr val="bg1"/>
          </a:solidFill>
          <a:latin typeface="+mn-lt"/>
          <a:cs typeface="+mn-cs"/>
        </a:defRPr>
      </a:lvl4pPr>
      <a:lvl5pPr marL="2057400" indent="-228600" algn="l" rtl="0" eaLnBrk="0" fontAlgn="base" hangingPunct="0">
        <a:spcBef>
          <a:spcPct val="20000"/>
        </a:spcBef>
        <a:spcAft>
          <a:spcPct val="0"/>
        </a:spcAft>
        <a:buClr>
          <a:schemeClr val="bg1"/>
        </a:buClr>
        <a:buFont typeface="Arial" charset="0"/>
        <a:buChar char="–"/>
        <a:defRPr sz="1400">
          <a:solidFill>
            <a:schemeClr val="bg1"/>
          </a:solidFill>
          <a:latin typeface="+mn-lt"/>
          <a:cs typeface="+mn-cs"/>
        </a:defRPr>
      </a:lvl5pPr>
      <a:lvl6pPr marL="25146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6pPr>
      <a:lvl7pPr marL="29718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7pPr>
      <a:lvl8pPr marL="34290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8pPr>
      <a:lvl9pPr marL="38862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black">
          <a:xfrm>
            <a:off x="1447800" y="6689725"/>
            <a:ext cx="59404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25000">
                <a:solidFill>
                  <a:schemeClr val="bg1"/>
                </a:solidFill>
                <a:latin typeface="Arial" charset="0"/>
                <a:cs typeface="Arial" charset="0"/>
              </a:defRPr>
            </a:lvl1pPr>
            <a:lvl2pPr marL="742950" indent="-285750" eaLnBrk="0" hangingPunct="0">
              <a:defRPr sz="2400" baseline="-25000">
                <a:solidFill>
                  <a:schemeClr val="bg1"/>
                </a:solidFill>
                <a:latin typeface="Arial" charset="0"/>
                <a:cs typeface="Arial" charset="0"/>
              </a:defRPr>
            </a:lvl2pPr>
            <a:lvl3pPr marL="1143000" indent="-228600" eaLnBrk="0" hangingPunct="0">
              <a:defRPr sz="2400" baseline="-25000">
                <a:solidFill>
                  <a:schemeClr val="bg1"/>
                </a:solidFill>
                <a:latin typeface="Arial" charset="0"/>
                <a:cs typeface="Arial" charset="0"/>
              </a:defRPr>
            </a:lvl3pPr>
            <a:lvl4pPr marL="1600200" indent="-228600" eaLnBrk="0" hangingPunct="0">
              <a:defRPr sz="2400" baseline="-25000">
                <a:solidFill>
                  <a:schemeClr val="bg1"/>
                </a:solidFill>
                <a:latin typeface="Arial" charset="0"/>
                <a:cs typeface="Arial" charset="0"/>
              </a:defRPr>
            </a:lvl4pPr>
            <a:lvl5pPr marL="2057400" indent="-228600" eaLnBrk="0" hangingPunct="0">
              <a:defRPr sz="2400" baseline="-25000">
                <a:solidFill>
                  <a:schemeClr val="bg1"/>
                </a:solidFill>
                <a:latin typeface="Arial" charset="0"/>
                <a:cs typeface="Arial" charset="0"/>
              </a:defRPr>
            </a:lvl5pPr>
            <a:lvl6pPr marL="2514600" indent="-228600" eaLnBrk="0" fontAlgn="base" hangingPunct="0">
              <a:spcBef>
                <a:spcPct val="0"/>
              </a:spcBef>
              <a:spcAft>
                <a:spcPct val="0"/>
              </a:spcAft>
              <a:defRPr sz="2400" baseline="-25000">
                <a:solidFill>
                  <a:schemeClr val="bg1"/>
                </a:solidFill>
                <a:latin typeface="Arial" charset="0"/>
                <a:cs typeface="Arial" charset="0"/>
              </a:defRPr>
            </a:lvl6pPr>
            <a:lvl7pPr marL="2971800" indent="-228600" eaLnBrk="0" fontAlgn="base" hangingPunct="0">
              <a:spcBef>
                <a:spcPct val="0"/>
              </a:spcBef>
              <a:spcAft>
                <a:spcPct val="0"/>
              </a:spcAft>
              <a:defRPr sz="2400" baseline="-25000">
                <a:solidFill>
                  <a:schemeClr val="bg1"/>
                </a:solidFill>
                <a:latin typeface="Arial" charset="0"/>
                <a:cs typeface="Arial" charset="0"/>
              </a:defRPr>
            </a:lvl7pPr>
            <a:lvl8pPr marL="3429000" indent="-228600" eaLnBrk="0" fontAlgn="base" hangingPunct="0">
              <a:spcBef>
                <a:spcPct val="0"/>
              </a:spcBef>
              <a:spcAft>
                <a:spcPct val="0"/>
              </a:spcAft>
              <a:defRPr sz="2400" baseline="-25000">
                <a:solidFill>
                  <a:schemeClr val="bg1"/>
                </a:solidFill>
                <a:latin typeface="Arial" charset="0"/>
                <a:cs typeface="Arial" charset="0"/>
              </a:defRPr>
            </a:lvl8pPr>
            <a:lvl9pPr marL="3886200" indent="-228600" eaLnBrk="0" fontAlgn="base" hangingPunct="0">
              <a:spcBef>
                <a:spcPct val="0"/>
              </a:spcBef>
              <a:spcAft>
                <a:spcPct val="0"/>
              </a:spcAft>
              <a:defRPr sz="2400" baseline="-25000">
                <a:solidFill>
                  <a:schemeClr val="bg1"/>
                </a:solidFill>
                <a:latin typeface="Arial" charset="0"/>
                <a:cs typeface="Arial" charset="0"/>
              </a:defRPr>
            </a:lvl9pPr>
          </a:lstStyle>
          <a:p>
            <a:pPr fontAlgn="base">
              <a:spcBef>
                <a:spcPct val="0"/>
              </a:spcBef>
              <a:spcAft>
                <a:spcPct val="0"/>
              </a:spcAft>
              <a:defRPr/>
            </a:pPr>
            <a:endParaRPr lang="en-US" altLang="en-US" sz="1000" baseline="0" smtClean="0">
              <a:solidFill>
                <a:srgbClr val="FFFFFF"/>
              </a:solidFill>
            </a:endParaRPr>
          </a:p>
        </p:txBody>
      </p:sp>
      <p:sp>
        <p:nvSpPr>
          <p:cNvPr id="24579" name="Rectangle 3"/>
          <p:cNvSpPr>
            <a:spLocks noChangeArrowheads="1"/>
          </p:cNvSpPr>
          <p:nvPr userDrawn="1"/>
        </p:nvSpPr>
        <p:spPr bwMode="auto">
          <a:xfrm>
            <a:off x="5943600" y="6400800"/>
            <a:ext cx="990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72" tIns="50786" rIns="101572" bIns="50786"/>
          <a:lstStyle>
            <a:lvl1pPr defTabSz="1016000" eaLnBrk="0" hangingPunct="0">
              <a:defRPr sz="2400" baseline="-25000">
                <a:solidFill>
                  <a:schemeClr val="bg1"/>
                </a:solidFill>
                <a:latin typeface="Arial" charset="0"/>
                <a:cs typeface="Arial" charset="0"/>
              </a:defRPr>
            </a:lvl1pPr>
            <a:lvl2pPr marL="742950" indent="-285750" defTabSz="1016000" eaLnBrk="0" hangingPunct="0">
              <a:defRPr sz="2400" baseline="-25000">
                <a:solidFill>
                  <a:schemeClr val="bg1"/>
                </a:solidFill>
                <a:latin typeface="Arial" charset="0"/>
                <a:cs typeface="Arial" charset="0"/>
              </a:defRPr>
            </a:lvl2pPr>
            <a:lvl3pPr marL="1143000" indent="-228600" defTabSz="1016000" eaLnBrk="0" hangingPunct="0">
              <a:defRPr sz="2400" baseline="-25000">
                <a:solidFill>
                  <a:schemeClr val="bg1"/>
                </a:solidFill>
                <a:latin typeface="Arial" charset="0"/>
                <a:cs typeface="Arial" charset="0"/>
              </a:defRPr>
            </a:lvl3pPr>
            <a:lvl4pPr marL="1600200" indent="-228600" defTabSz="1016000" eaLnBrk="0" hangingPunct="0">
              <a:defRPr sz="2400" baseline="-25000">
                <a:solidFill>
                  <a:schemeClr val="bg1"/>
                </a:solidFill>
                <a:latin typeface="Arial" charset="0"/>
                <a:cs typeface="Arial" charset="0"/>
              </a:defRPr>
            </a:lvl4pPr>
            <a:lvl5pPr marL="2057400" indent="-228600" defTabSz="1016000" eaLnBrk="0" hangingPunct="0">
              <a:defRPr sz="2400" baseline="-25000">
                <a:solidFill>
                  <a:schemeClr val="bg1"/>
                </a:solidFill>
                <a:latin typeface="Arial" charset="0"/>
                <a:cs typeface="Arial" charset="0"/>
              </a:defRPr>
            </a:lvl5pPr>
            <a:lvl6pPr marL="2514600" indent="-228600" defTabSz="1016000" eaLnBrk="0" fontAlgn="base" hangingPunct="0">
              <a:spcBef>
                <a:spcPct val="0"/>
              </a:spcBef>
              <a:spcAft>
                <a:spcPct val="0"/>
              </a:spcAft>
              <a:defRPr sz="2400" baseline="-25000">
                <a:solidFill>
                  <a:schemeClr val="bg1"/>
                </a:solidFill>
                <a:latin typeface="Arial" charset="0"/>
                <a:cs typeface="Arial" charset="0"/>
              </a:defRPr>
            </a:lvl6pPr>
            <a:lvl7pPr marL="2971800" indent="-228600" defTabSz="1016000" eaLnBrk="0" fontAlgn="base" hangingPunct="0">
              <a:spcBef>
                <a:spcPct val="0"/>
              </a:spcBef>
              <a:spcAft>
                <a:spcPct val="0"/>
              </a:spcAft>
              <a:defRPr sz="2400" baseline="-25000">
                <a:solidFill>
                  <a:schemeClr val="bg1"/>
                </a:solidFill>
                <a:latin typeface="Arial" charset="0"/>
                <a:cs typeface="Arial" charset="0"/>
              </a:defRPr>
            </a:lvl7pPr>
            <a:lvl8pPr marL="3429000" indent="-228600" defTabSz="1016000" eaLnBrk="0" fontAlgn="base" hangingPunct="0">
              <a:spcBef>
                <a:spcPct val="0"/>
              </a:spcBef>
              <a:spcAft>
                <a:spcPct val="0"/>
              </a:spcAft>
              <a:defRPr sz="2400" baseline="-25000">
                <a:solidFill>
                  <a:schemeClr val="bg1"/>
                </a:solidFill>
                <a:latin typeface="Arial" charset="0"/>
                <a:cs typeface="Arial" charset="0"/>
              </a:defRPr>
            </a:lvl8pPr>
            <a:lvl9pPr marL="3886200" indent="-228600" defTabSz="1016000" eaLnBrk="0" fontAlgn="base" hangingPunct="0">
              <a:spcBef>
                <a:spcPct val="0"/>
              </a:spcBef>
              <a:spcAft>
                <a:spcPct val="0"/>
              </a:spcAft>
              <a:defRPr sz="2400" baseline="-25000">
                <a:solidFill>
                  <a:schemeClr val="bg1"/>
                </a:solidFill>
                <a:latin typeface="Arial" charset="0"/>
                <a:cs typeface="Arial" charset="0"/>
              </a:defRPr>
            </a:lvl9pPr>
          </a:lstStyle>
          <a:p>
            <a:pPr fontAlgn="base">
              <a:spcBef>
                <a:spcPct val="0"/>
              </a:spcBef>
              <a:spcAft>
                <a:spcPct val="0"/>
              </a:spcAft>
              <a:defRPr/>
            </a:pPr>
            <a:endParaRPr lang="en-US" altLang="en-US" sz="1200" baseline="0" smtClean="0">
              <a:solidFill>
                <a:srgbClr val="FFFFFF"/>
              </a:solidFill>
              <a:cs typeface="Times New Roman" pitchFamily="18" charset="0"/>
            </a:endParaRPr>
          </a:p>
          <a:p>
            <a:pPr fontAlgn="base">
              <a:spcBef>
                <a:spcPct val="0"/>
              </a:spcBef>
              <a:spcAft>
                <a:spcPct val="0"/>
              </a:spcAft>
              <a:defRPr/>
            </a:pPr>
            <a:r>
              <a:rPr lang="en-US" altLang="en-US" sz="1200" baseline="0" smtClean="0">
                <a:solidFill>
                  <a:srgbClr val="000000"/>
                </a:solidFill>
                <a:cs typeface="Times New Roman" pitchFamily="18" charset="0"/>
              </a:rPr>
              <a:t>Page </a:t>
            </a:r>
            <a:fld id="{E81668C4-7AD9-4011-A8C6-EA955C59F0C9}" type="slidenum">
              <a:rPr lang="en-US" altLang="en-US" sz="1200" baseline="0" smtClean="0">
                <a:solidFill>
                  <a:srgbClr val="000000"/>
                </a:solidFill>
              </a:rPr>
              <a:pPr fontAlgn="base">
                <a:spcBef>
                  <a:spcPct val="0"/>
                </a:spcBef>
                <a:spcAft>
                  <a:spcPct val="0"/>
                </a:spcAft>
                <a:defRPr/>
              </a:pPr>
              <a:t>‹#›</a:t>
            </a:fld>
            <a:endParaRPr lang="en-US" altLang="en-US" sz="1200" baseline="0" smtClean="0">
              <a:solidFill>
                <a:srgbClr val="000000"/>
              </a:solidFill>
            </a:endParaRPr>
          </a:p>
        </p:txBody>
      </p:sp>
      <p:pic>
        <p:nvPicPr>
          <p:cNvPr id="24580" name="Picture 4" descr="AAlogoWhite"/>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6200" y="5638800"/>
            <a:ext cx="1066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5"/>
          <p:cNvSpPr txBox="1">
            <a:spLocks noChangeArrowheads="1"/>
          </p:cNvSpPr>
          <p:nvPr userDrawn="1"/>
        </p:nvSpPr>
        <p:spPr bwMode="auto">
          <a:xfrm>
            <a:off x="1295400" y="6629400"/>
            <a:ext cx="3505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b="1" baseline="-25000">
                <a:solidFill>
                  <a:schemeClr val="tx1"/>
                </a:solidFill>
                <a:latin typeface="Arial" charset="0"/>
                <a:cs typeface="Arial" charset="0"/>
              </a:defRPr>
            </a:lvl1pPr>
            <a:lvl2pPr marL="742950" indent="-285750" eaLnBrk="0" hangingPunct="0">
              <a:defRPr sz="1400" b="1" baseline="-25000">
                <a:solidFill>
                  <a:schemeClr val="tx1"/>
                </a:solidFill>
                <a:latin typeface="Arial" charset="0"/>
                <a:cs typeface="Arial" charset="0"/>
              </a:defRPr>
            </a:lvl2pPr>
            <a:lvl3pPr marL="1143000" indent="-228600" eaLnBrk="0" hangingPunct="0">
              <a:defRPr sz="1400" b="1" baseline="-25000">
                <a:solidFill>
                  <a:schemeClr val="tx1"/>
                </a:solidFill>
                <a:latin typeface="Arial" charset="0"/>
                <a:cs typeface="Arial" charset="0"/>
              </a:defRPr>
            </a:lvl3pPr>
            <a:lvl4pPr marL="1600200" indent="-228600" eaLnBrk="0" hangingPunct="0">
              <a:defRPr sz="1400" b="1" baseline="-25000">
                <a:solidFill>
                  <a:schemeClr val="tx1"/>
                </a:solidFill>
                <a:latin typeface="Arial" charset="0"/>
                <a:cs typeface="Arial" charset="0"/>
              </a:defRPr>
            </a:lvl4pPr>
            <a:lvl5pPr marL="2057400" indent="-228600" eaLnBrk="0" hangingPunct="0">
              <a:defRPr sz="1400" b="1" baseline="-25000">
                <a:solidFill>
                  <a:schemeClr val="tx1"/>
                </a:solidFill>
                <a:latin typeface="Arial" charset="0"/>
                <a:cs typeface="Arial" charset="0"/>
              </a:defRPr>
            </a:lvl5pPr>
            <a:lvl6pPr marL="2514600" indent="-228600" eaLnBrk="0" fontAlgn="base" hangingPunct="0">
              <a:spcBef>
                <a:spcPct val="0"/>
              </a:spcBef>
              <a:spcAft>
                <a:spcPct val="0"/>
              </a:spcAft>
              <a:defRPr sz="1400" b="1" baseline="-25000">
                <a:solidFill>
                  <a:schemeClr val="tx1"/>
                </a:solidFill>
                <a:latin typeface="Arial" charset="0"/>
                <a:cs typeface="Arial" charset="0"/>
              </a:defRPr>
            </a:lvl6pPr>
            <a:lvl7pPr marL="2971800" indent="-228600" eaLnBrk="0" fontAlgn="base" hangingPunct="0">
              <a:spcBef>
                <a:spcPct val="0"/>
              </a:spcBef>
              <a:spcAft>
                <a:spcPct val="0"/>
              </a:spcAft>
              <a:defRPr sz="1400" b="1" baseline="-25000">
                <a:solidFill>
                  <a:schemeClr val="tx1"/>
                </a:solidFill>
                <a:latin typeface="Arial" charset="0"/>
                <a:cs typeface="Arial" charset="0"/>
              </a:defRPr>
            </a:lvl7pPr>
            <a:lvl8pPr marL="3429000" indent="-228600" eaLnBrk="0" fontAlgn="base" hangingPunct="0">
              <a:spcBef>
                <a:spcPct val="0"/>
              </a:spcBef>
              <a:spcAft>
                <a:spcPct val="0"/>
              </a:spcAft>
              <a:defRPr sz="1400" b="1" baseline="-25000">
                <a:solidFill>
                  <a:schemeClr val="tx1"/>
                </a:solidFill>
                <a:latin typeface="Arial" charset="0"/>
                <a:cs typeface="Arial" charset="0"/>
              </a:defRPr>
            </a:lvl8pPr>
            <a:lvl9pPr marL="3886200" indent="-228600" eaLnBrk="0" fontAlgn="base" hangingPunct="0">
              <a:spcBef>
                <a:spcPct val="0"/>
              </a:spcBef>
              <a:spcAft>
                <a:spcPct val="0"/>
              </a:spcAft>
              <a:defRPr sz="1400" b="1" baseline="-25000">
                <a:solidFill>
                  <a:schemeClr val="tx1"/>
                </a:solidFill>
                <a:latin typeface="Arial" charset="0"/>
                <a:cs typeface="Arial" charset="0"/>
              </a:defRPr>
            </a:lvl9pPr>
          </a:lstStyle>
          <a:p>
            <a:pPr eaLnBrk="1" fontAlgn="base" hangingPunct="1">
              <a:spcBef>
                <a:spcPct val="50000"/>
              </a:spcBef>
              <a:spcAft>
                <a:spcPct val="0"/>
              </a:spcAft>
              <a:defRPr/>
            </a:pPr>
            <a:r>
              <a:rPr lang="en-US" sz="900" b="0" baseline="0" dirty="0" smtClean="0">
                <a:solidFill>
                  <a:srgbClr val="003399"/>
                </a:solidFill>
              </a:rPr>
              <a:t>©2015 Air Academy Associates, LLC.  Do Not  Reproduce.</a:t>
            </a:r>
            <a:r>
              <a:rPr lang="en-US" sz="900" b="0" baseline="0" dirty="0" smtClean="0">
                <a:solidFill>
                  <a:srgbClr val="FFFFFF"/>
                </a:solidFill>
              </a:rPr>
              <a:t> </a:t>
            </a:r>
          </a:p>
        </p:txBody>
      </p:sp>
      <p:sp>
        <p:nvSpPr>
          <p:cNvPr id="8198" name="Text Box 6"/>
          <p:cNvSpPr txBox="1">
            <a:spLocks noChangeArrowheads="1"/>
          </p:cNvSpPr>
          <p:nvPr userDrawn="1"/>
        </p:nvSpPr>
        <p:spPr bwMode="auto">
          <a:xfrm>
            <a:off x="-76200" y="6248400"/>
            <a:ext cx="16192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b="1" baseline="-25000">
                <a:solidFill>
                  <a:schemeClr val="tx1"/>
                </a:solidFill>
                <a:latin typeface="Arial" charset="0"/>
                <a:cs typeface="Arial" charset="0"/>
              </a:defRPr>
            </a:lvl1pPr>
            <a:lvl2pPr marL="742950" indent="-285750" eaLnBrk="0" hangingPunct="0">
              <a:defRPr sz="1400" b="1" baseline="-25000">
                <a:solidFill>
                  <a:schemeClr val="tx1"/>
                </a:solidFill>
                <a:latin typeface="Arial" charset="0"/>
                <a:cs typeface="Arial" charset="0"/>
              </a:defRPr>
            </a:lvl2pPr>
            <a:lvl3pPr marL="1143000" indent="-228600" eaLnBrk="0" hangingPunct="0">
              <a:defRPr sz="1400" b="1" baseline="-25000">
                <a:solidFill>
                  <a:schemeClr val="tx1"/>
                </a:solidFill>
                <a:latin typeface="Arial" charset="0"/>
                <a:cs typeface="Arial" charset="0"/>
              </a:defRPr>
            </a:lvl3pPr>
            <a:lvl4pPr marL="1600200" indent="-228600" eaLnBrk="0" hangingPunct="0">
              <a:defRPr sz="1400" b="1" baseline="-25000">
                <a:solidFill>
                  <a:schemeClr val="tx1"/>
                </a:solidFill>
                <a:latin typeface="Arial" charset="0"/>
                <a:cs typeface="Arial" charset="0"/>
              </a:defRPr>
            </a:lvl4pPr>
            <a:lvl5pPr marL="2057400" indent="-228600" eaLnBrk="0" hangingPunct="0">
              <a:defRPr sz="1400" b="1" baseline="-25000">
                <a:solidFill>
                  <a:schemeClr val="tx1"/>
                </a:solidFill>
                <a:latin typeface="Arial" charset="0"/>
                <a:cs typeface="Arial" charset="0"/>
              </a:defRPr>
            </a:lvl5pPr>
            <a:lvl6pPr marL="2514600" indent="-228600" eaLnBrk="0" fontAlgn="base" hangingPunct="0">
              <a:spcBef>
                <a:spcPct val="0"/>
              </a:spcBef>
              <a:spcAft>
                <a:spcPct val="0"/>
              </a:spcAft>
              <a:defRPr sz="1400" b="1" baseline="-25000">
                <a:solidFill>
                  <a:schemeClr val="tx1"/>
                </a:solidFill>
                <a:latin typeface="Arial" charset="0"/>
                <a:cs typeface="Arial" charset="0"/>
              </a:defRPr>
            </a:lvl6pPr>
            <a:lvl7pPr marL="2971800" indent="-228600" eaLnBrk="0" fontAlgn="base" hangingPunct="0">
              <a:spcBef>
                <a:spcPct val="0"/>
              </a:spcBef>
              <a:spcAft>
                <a:spcPct val="0"/>
              </a:spcAft>
              <a:defRPr sz="1400" b="1" baseline="-25000">
                <a:solidFill>
                  <a:schemeClr val="tx1"/>
                </a:solidFill>
                <a:latin typeface="Arial" charset="0"/>
                <a:cs typeface="Arial" charset="0"/>
              </a:defRPr>
            </a:lvl7pPr>
            <a:lvl8pPr marL="3429000" indent="-228600" eaLnBrk="0" fontAlgn="base" hangingPunct="0">
              <a:spcBef>
                <a:spcPct val="0"/>
              </a:spcBef>
              <a:spcAft>
                <a:spcPct val="0"/>
              </a:spcAft>
              <a:defRPr sz="1400" b="1" baseline="-25000">
                <a:solidFill>
                  <a:schemeClr val="tx1"/>
                </a:solidFill>
                <a:latin typeface="Arial" charset="0"/>
                <a:cs typeface="Arial" charset="0"/>
              </a:defRPr>
            </a:lvl8pPr>
            <a:lvl9pPr marL="3886200" indent="-228600" eaLnBrk="0" fontAlgn="base" hangingPunct="0">
              <a:spcBef>
                <a:spcPct val="0"/>
              </a:spcBef>
              <a:spcAft>
                <a:spcPct val="0"/>
              </a:spcAft>
              <a:defRPr sz="1400" b="1" baseline="-25000">
                <a:solidFill>
                  <a:schemeClr val="tx1"/>
                </a:solidFill>
                <a:latin typeface="Arial" charset="0"/>
                <a:cs typeface="Arial" charset="0"/>
              </a:defRPr>
            </a:lvl9pPr>
          </a:lstStyle>
          <a:p>
            <a:pPr eaLnBrk="1" fontAlgn="base" hangingPunct="1">
              <a:spcBef>
                <a:spcPct val="50000"/>
              </a:spcBef>
              <a:spcAft>
                <a:spcPct val="0"/>
              </a:spcAft>
              <a:defRPr/>
            </a:pPr>
            <a:r>
              <a:rPr lang="en-US" sz="800" b="0" baseline="0" smtClean="0">
                <a:solidFill>
                  <a:srgbClr val="FFFFFF"/>
                </a:solidFill>
              </a:rPr>
              <a:t>Simplify, Perfect, Innovate</a:t>
            </a:r>
          </a:p>
        </p:txBody>
      </p:sp>
      <p:sp>
        <p:nvSpPr>
          <p:cNvPr id="24583" name="Rectangle 7"/>
          <p:cNvSpPr>
            <a:spLocks noGrp="1" noChangeArrowheads="1"/>
          </p:cNvSpPr>
          <p:nvPr>
            <p:ph type="title"/>
          </p:nvPr>
        </p:nvSpPr>
        <p:spPr bwMode="auto">
          <a:xfrm>
            <a:off x="1371600" y="23813"/>
            <a:ext cx="7543800"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4584" name="Rectangle 8"/>
          <p:cNvSpPr>
            <a:spLocks noGrp="1" noChangeArrowheads="1"/>
          </p:cNvSpPr>
          <p:nvPr>
            <p:ph type="body" idx="1"/>
          </p:nvPr>
        </p:nvSpPr>
        <p:spPr bwMode="auto">
          <a:xfrm>
            <a:off x="1371600" y="1166813"/>
            <a:ext cx="7543800" cy="538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802800159"/>
      </p:ext>
    </p:extLst>
  </p:cSld>
  <p:clrMap bg1="dk2" tx1="lt1" bg2="dk1" tx2="lt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iming>
    <p:tnLst>
      <p:par>
        <p:cTn id="1" dur="indefinite" restart="never" nodeType="tmRoot"/>
      </p:par>
    </p:tnLst>
  </p:timing>
  <p:txStyles>
    <p:titleStyle>
      <a:lvl1pPr algn="ctr" rtl="0" eaLnBrk="0" fontAlgn="base" hangingPunct="0">
        <a:lnSpc>
          <a:spcPct val="90000"/>
        </a:lnSpc>
        <a:spcBef>
          <a:spcPct val="0"/>
        </a:spcBef>
        <a:spcAft>
          <a:spcPct val="0"/>
        </a:spcAft>
        <a:defRPr sz="2800">
          <a:solidFill>
            <a:schemeClr val="hlink"/>
          </a:solidFill>
          <a:latin typeface="+mj-lt"/>
          <a:ea typeface="+mj-ea"/>
          <a:cs typeface="+mj-cs"/>
        </a:defRPr>
      </a:lvl1pPr>
      <a:lvl2pPr algn="ctr" rtl="0" eaLnBrk="0" fontAlgn="base" hangingPunct="0">
        <a:lnSpc>
          <a:spcPct val="90000"/>
        </a:lnSpc>
        <a:spcBef>
          <a:spcPct val="0"/>
        </a:spcBef>
        <a:spcAft>
          <a:spcPct val="0"/>
        </a:spcAft>
        <a:defRPr sz="2800">
          <a:solidFill>
            <a:schemeClr val="hlink"/>
          </a:solidFill>
          <a:latin typeface="Arial" charset="0"/>
          <a:cs typeface="Arial" charset="0"/>
        </a:defRPr>
      </a:lvl2pPr>
      <a:lvl3pPr algn="ctr" rtl="0" eaLnBrk="0" fontAlgn="base" hangingPunct="0">
        <a:lnSpc>
          <a:spcPct val="90000"/>
        </a:lnSpc>
        <a:spcBef>
          <a:spcPct val="0"/>
        </a:spcBef>
        <a:spcAft>
          <a:spcPct val="0"/>
        </a:spcAft>
        <a:defRPr sz="2800">
          <a:solidFill>
            <a:schemeClr val="hlink"/>
          </a:solidFill>
          <a:latin typeface="Arial" charset="0"/>
          <a:cs typeface="Arial" charset="0"/>
        </a:defRPr>
      </a:lvl3pPr>
      <a:lvl4pPr algn="ctr" rtl="0" eaLnBrk="0" fontAlgn="base" hangingPunct="0">
        <a:lnSpc>
          <a:spcPct val="90000"/>
        </a:lnSpc>
        <a:spcBef>
          <a:spcPct val="0"/>
        </a:spcBef>
        <a:spcAft>
          <a:spcPct val="0"/>
        </a:spcAft>
        <a:defRPr sz="2800">
          <a:solidFill>
            <a:schemeClr val="hlink"/>
          </a:solidFill>
          <a:latin typeface="Arial" charset="0"/>
          <a:cs typeface="Arial" charset="0"/>
        </a:defRPr>
      </a:lvl4pPr>
      <a:lvl5pPr algn="ctr" rtl="0" eaLnBrk="0" fontAlgn="base" hangingPunct="0">
        <a:lnSpc>
          <a:spcPct val="90000"/>
        </a:lnSpc>
        <a:spcBef>
          <a:spcPct val="0"/>
        </a:spcBef>
        <a:spcAft>
          <a:spcPct val="0"/>
        </a:spcAft>
        <a:defRPr sz="2800">
          <a:solidFill>
            <a:schemeClr val="hlink"/>
          </a:solidFill>
          <a:latin typeface="Arial" charset="0"/>
          <a:cs typeface="Arial" charset="0"/>
        </a:defRPr>
      </a:lvl5pPr>
      <a:lvl6pPr marL="457200" algn="ctr" rtl="0" fontAlgn="base">
        <a:lnSpc>
          <a:spcPct val="90000"/>
        </a:lnSpc>
        <a:spcBef>
          <a:spcPct val="0"/>
        </a:spcBef>
        <a:spcAft>
          <a:spcPct val="0"/>
        </a:spcAft>
        <a:defRPr sz="2800">
          <a:solidFill>
            <a:schemeClr val="hlink"/>
          </a:solidFill>
          <a:latin typeface="Arial" charset="0"/>
          <a:cs typeface="Arial" charset="0"/>
        </a:defRPr>
      </a:lvl6pPr>
      <a:lvl7pPr marL="914400" algn="ctr" rtl="0" fontAlgn="base">
        <a:lnSpc>
          <a:spcPct val="90000"/>
        </a:lnSpc>
        <a:spcBef>
          <a:spcPct val="0"/>
        </a:spcBef>
        <a:spcAft>
          <a:spcPct val="0"/>
        </a:spcAft>
        <a:defRPr sz="2800">
          <a:solidFill>
            <a:schemeClr val="hlink"/>
          </a:solidFill>
          <a:latin typeface="Arial" charset="0"/>
          <a:cs typeface="Arial" charset="0"/>
        </a:defRPr>
      </a:lvl7pPr>
      <a:lvl8pPr marL="1371600" algn="ctr" rtl="0" fontAlgn="base">
        <a:lnSpc>
          <a:spcPct val="90000"/>
        </a:lnSpc>
        <a:spcBef>
          <a:spcPct val="0"/>
        </a:spcBef>
        <a:spcAft>
          <a:spcPct val="0"/>
        </a:spcAft>
        <a:defRPr sz="2800">
          <a:solidFill>
            <a:schemeClr val="hlink"/>
          </a:solidFill>
          <a:latin typeface="Arial" charset="0"/>
          <a:cs typeface="Arial" charset="0"/>
        </a:defRPr>
      </a:lvl8pPr>
      <a:lvl9pPr marL="1828800" algn="ctr" rtl="0" fontAlgn="base">
        <a:lnSpc>
          <a:spcPct val="90000"/>
        </a:lnSpc>
        <a:spcBef>
          <a:spcPct val="0"/>
        </a:spcBef>
        <a:spcAft>
          <a:spcPct val="0"/>
        </a:spcAft>
        <a:defRPr sz="2800">
          <a:solidFill>
            <a:schemeClr val="hlink"/>
          </a:solidFill>
          <a:latin typeface="Arial" charset="0"/>
          <a:cs typeface="Arial" charset="0"/>
        </a:defRPr>
      </a:lvl9pPr>
    </p:titleStyle>
    <p:bodyStyle>
      <a:lvl1pPr marL="228600" indent="-228600" algn="l" rtl="0" eaLnBrk="0" fontAlgn="base" hangingPunct="0">
        <a:spcBef>
          <a:spcPct val="0"/>
        </a:spcBef>
        <a:spcAft>
          <a:spcPct val="0"/>
        </a:spcAft>
        <a:buClr>
          <a:schemeClr val="bg1"/>
        </a:buClr>
        <a:buFont typeface="Wingdings" pitchFamily="2" charset="2"/>
        <a:buChar char="§"/>
        <a:defRPr sz="2000" b="1">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SzPct val="125000"/>
        <a:buChar char="•"/>
        <a:defRPr sz="2400">
          <a:solidFill>
            <a:schemeClr val="bg1"/>
          </a:solidFill>
          <a:latin typeface="+mn-lt"/>
          <a:cs typeface="+mn-cs"/>
        </a:defRPr>
      </a:lvl2pPr>
      <a:lvl3pPr marL="1143000" indent="-228600" algn="l" rtl="0" eaLnBrk="0" fontAlgn="base" hangingPunct="0">
        <a:spcBef>
          <a:spcPct val="20000"/>
        </a:spcBef>
        <a:spcAft>
          <a:spcPct val="0"/>
        </a:spcAft>
        <a:buClr>
          <a:schemeClr val="bg1"/>
        </a:buClr>
        <a:buFont typeface="Arial" charset="0"/>
        <a:buChar char="–"/>
        <a:defRPr sz="2000">
          <a:solidFill>
            <a:schemeClr val="bg1"/>
          </a:solidFill>
          <a:latin typeface="+mn-lt"/>
          <a:cs typeface="+mn-cs"/>
        </a:defRPr>
      </a:lvl3pPr>
      <a:lvl4pPr marL="1600200" indent="-228600" algn="l" rtl="0" eaLnBrk="0" fontAlgn="base" hangingPunct="0">
        <a:spcBef>
          <a:spcPct val="20000"/>
        </a:spcBef>
        <a:spcAft>
          <a:spcPct val="0"/>
        </a:spcAft>
        <a:buClr>
          <a:schemeClr val="bg1"/>
        </a:buClr>
        <a:buChar char="–"/>
        <a:defRPr>
          <a:solidFill>
            <a:schemeClr val="bg1"/>
          </a:solidFill>
          <a:latin typeface="+mn-lt"/>
          <a:cs typeface="+mn-cs"/>
        </a:defRPr>
      </a:lvl4pPr>
      <a:lvl5pPr marL="2057400" indent="-228600" algn="l" rtl="0" eaLnBrk="0" fontAlgn="base" hangingPunct="0">
        <a:spcBef>
          <a:spcPct val="20000"/>
        </a:spcBef>
        <a:spcAft>
          <a:spcPct val="0"/>
        </a:spcAft>
        <a:buClr>
          <a:schemeClr val="bg1"/>
        </a:buClr>
        <a:buFont typeface="Arial" charset="0"/>
        <a:buChar char="–"/>
        <a:defRPr sz="1400">
          <a:solidFill>
            <a:schemeClr val="bg1"/>
          </a:solidFill>
          <a:latin typeface="+mn-lt"/>
          <a:cs typeface="+mn-cs"/>
        </a:defRPr>
      </a:lvl5pPr>
      <a:lvl6pPr marL="25146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6pPr>
      <a:lvl7pPr marL="29718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7pPr>
      <a:lvl8pPr marL="34290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8pPr>
      <a:lvl9pPr marL="38862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black">
          <a:xfrm>
            <a:off x="1447800" y="6689725"/>
            <a:ext cx="59404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altLang="en-US" sz="1000">
              <a:solidFill>
                <a:srgbClr val="FFFFFF"/>
              </a:solidFill>
            </a:endParaRPr>
          </a:p>
        </p:txBody>
      </p:sp>
      <p:sp>
        <p:nvSpPr>
          <p:cNvPr id="48131" name="Rectangle 3"/>
          <p:cNvSpPr>
            <a:spLocks noChangeArrowheads="1"/>
          </p:cNvSpPr>
          <p:nvPr userDrawn="1"/>
        </p:nvSpPr>
        <p:spPr bwMode="auto">
          <a:xfrm>
            <a:off x="5943600" y="6400800"/>
            <a:ext cx="990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72" tIns="50786" rIns="101572" bIns="50786"/>
          <a:lstStyle/>
          <a:p>
            <a:pPr defTabSz="1016000" eaLnBrk="0" fontAlgn="base" hangingPunct="0">
              <a:spcBef>
                <a:spcPct val="0"/>
              </a:spcBef>
              <a:spcAft>
                <a:spcPct val="0"/>
              </a:spcAft>
            </a:pPr>
            <a:endParaRPr lang="en-US" altLang="en-US" sz="1200">
              <a:solidFill>
                <a:srgbClr val="FFFFFF"/>
              </a:solidFill>
              <a:cs typeface="Times New Roman" pitchFamily="18" charset="0"/>
            </a:endParaRPr>
          </a:p>
          <a:p>
            <a:pPr defTabSz="1016000" eaLnBrk="0" fontAlgn="base" hangingPunct="0">
              <a:spcBef>
                <a:spcPct val="0"/>
              </a:spcBef>
              <a:spcAft>
                <a:spcPct val="0"/>
              </a:spcAft>
            </a:pPr>
            <a:r>
              <a:rPr lang="en-US" altLang="en-US" sz="1200">
                <a:solidFill>
                  <a:srgbClr val="000000"/>
                </a:solidFill>
                <a:cs typeface="Times New Roman" pitchFamily="18" charset="0"/>
              </a:rPr>
              <a:t>Page </a:t>
            </a:r>
            <a:fld id="{FDB6856D-5DB5-44FD-BA40-539CC5576707}" type="slidenum">
              <a:rPr lang="en-US" altLang="en-US" sz="1200">
                <a:solidFill>
                  <a:srgbClr val="000000"/>
                </a:solidFill>
              </a:rPr>
              <a:pPr defTabSz="1016000" eaLnBrk="0" fontAlgn="base" hangingPunct="0">
                <a:spcBef>
                  <a:spcPct val="0"/>
                </a:spcBef>
                <a:spcAft>
                  <a:spcPct val="0"/>
                </a:spcAft>
              </a:pPr>
              <a:t>‹#›</a:t>
            </a:fld>
            <a:endParaRPr lang="en-US" altLang="en-US" sz="1200">
              <a:solidFill>
                <a:srgbClr val="000000"/>
              </a:solidFill>
            </a:endParaRPr>
          </a:p>
        </p:txBody>
      </p:sp>
      <p:pic>
        <p:nvPicPr>
          <p:cNvPr id="48132" name="Picture 4" descr="AAlogoWhite"/>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6200" y="5638800"/>
            <a:ext cx="1066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5"/>
          <p:cNvSpPr txBox="1">
            <a:spLocks noChangeArrowheads="1"/>
          </p:cNvSpPr>
          <p:nvPr userDrawn="1"/>
        </p:nvSpPr>
        <p:spPr bwMode="auto">
          <a:xfrm>
            <a:off x="1295400" y="6629400"/>
            <a:ext cx="3505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b="1" baseline="-25000">
                <a:solidFill>
                  <a:schemeClr val="tx1"/>
                </a:solidFill>
                <a:latin typeface="Arial" charset="0"/>
                <a:cs typeface="Arial" charset="0"/>
              </a:defRPr>
            </a:lvl1pPr>
            <a:lvl2pPr marL="742950" indent="-285750" eaLnBrk="0" hangingPunct="0">
              <a:defRPr sz="1400" b="1" baseline="-25000">
                <a:solidFill>
                  <a:schemeClr val="tx1"/>
                </a:solidFill>
                <a:latin typeface="Arial" charset="0"/>
                <a:cs typeface="Arial" charset="0"/>
              </a:defRPr>
            </a:lvl2pPr>
            <a:lvl3pPr marL="1143000" indent="-228600" eaLnBrk="0" hangingPunct="0">
              <a:defRPr sz="1400" b="1" baseline="-25000">
                <a:solidFill>
                  <a:schemeClr val="tx1"/>
                </a:solidFill>
                <a:latin typeface="Arial" charset="0"/>
                <a:cs typeface="Arial" charset="0"/>
              </a:defRPr>
            </a:lvl3pPr>
            <a:lvl4pPr marL="1600200" indent="-228600" eaLnBrk="0" hangingPunct="0">
              <a:defRPr sz="1400" b="1" baseline="-25000">
                <a:solidFill>
                  <a:schemeClr val="tx1"/>
                </a:solidFill>
                <a:latin typeface="Arial" charset="0"/>
                <a:cs typeface="Arial" charset="0"/>
              </a:defRPr>
            </a:lvl4pPr>
            <a:lvl5pPr marL="2057400" indent="-228600" eaLnBrk="0" hangingPunct="0">
              <a:defRPr sz="1400" b="1" baseline="-25000">
                <a:solidFill>
                  <a:schemeClr val="tx1"/>
                </a:solidFill>
                <a:latin typeface="Arial" charset="0"/>
                <a:cs typeface="Arial" charset="0"/>
              </a:defRPr>
            </a:lvl5pPr>
            <a:lvl6pPr marL="2514600" indent="-228600" eaLnBrk="0" fontAlgn="base" hangingPunct="0">
              <a:spcBef>
                <a:spcPct val="0"/>
              </a:spcBef>
              <a:spcAft>
                <a:spcPct val="0"/>
              </a:spcAft>
              <a:defRPr sz="1400" b="1" baseline="-25000">
                <a:solidFill>
                  <a:schemeClr val="tx1"/>
                </a:solidFill>
                <a:latin typeface="Arial" charset="0"/>
                <a:cs typeface="Arial" charset="0"/>
              </a:defRPr>
            </a:lvl6pPr>
            <a:lvl7pPr marL="2971800" indent="-228600" eaLnBrk="0" fontAlgn="base" hangingPunct="0">
              <a:spcBef>
                <a:spcPct val="0"/>
              </a:spcBef>
              <a:spcAft>
                <a:spcPct val="0"/>
              </a:spcAft>
              <a:defRPr sz="1400" b="1" baseline="-25000">
                <a:solidFill>
                  <a:schemeClr val="tx1"/>
                </a:solidFill>
                <a:latin typeface="Arial" charset="0"/>
                <a:cs typeface="Arial" charset="0"/>
              </a:defRPr>
            </a:lvl7pPr>
            <a:lvl8pPr marL="3429000" indent="-228600" eaLnBrk="0" fontAlgn="base" hangingPunct="0">
              <a:spcBef>
                <a:spcPct val="0"/>
              </a:spcBef>
              <a:spcAft>
                <a:spcPct val="0"/>
              </a:spcAft>
              <a:defRPr sz="1400" b="1" baseline="-25000">
                <a:solidFill>
                  <a:schemeClr val="tx1"/>
                </a:solidFill>
                <a:latin typeface="Arial" charset="0"/>
                <a:cs typeface="Arial" charset="0"/>
              </a:defRPr>
            </a:lvl8pPr>
            <a:lvl9pPr marL="3886200" indent="-228600" eaLnBrk="0" fontAlgn="base" hangingPunct="0">
              <a:spcBef>
                <a:spcPct val="0"/>
              </a:spcBef>
              <a:spcAft>
                <a:spcPct val="0"/>
              </a:spcAft>
              <a:defRPr sz="1400" b="1" baseline="-25000">
                <a:solidFill>
                  <a:schemeClr val="tx1"/>
                </a:solidFill>
                <a:latin typeface="Arial" charset="0"/>
                <a:cs typeface="Arial" charset="0"/>
              </a:defRPr>
            </a:lvl9pPr>
          </a:lstStyle>
          <a:p>
            <a:pPr eaLnBrk="1" fontAlgn="base" hangingPunct="1">
              <a:spcBef>
                <a:spcPct val="50000"/>
              </a:spcBef>
              <a:spcAft>
                <a:spcPct val="0"/>
              </a:spcAft>
              <a:defRPr/>
            </a:pPr>
            <a:r>
              <a:rPr lang="en-US" sz="900" b="0" baseline="0" dirty="0" smtClean="0">
                <a:solidFill>
                  <a:srgbClr val="003399"/>
                </a:solidFill>
              </a:rPr>
              <a:t>©2015 Air Academy Associates, LLC.  Do Not  Reproduce.</a:t>
            </a:r>
            <a:r>
              <a:rPr lang="en-US" sz="900" b="0" baseline="0" dirty="0" smtClean="0">
                <a:solidFill>
                  <a:srgbClr val="FFFFFF"/>
                </a:solidFill>
              </a:rPr>
              <a:t> </a:t>
            </a:r>
          </a:p>
        </p:txBody>
      </p:sp>
      <p:sp>
        <p:nvSpPr>
          <p:cNvPr id="8198" name="Text Box 6"/>
          <p:cNvSpPr txBox="1">
            <a:spLocks noChangeArrowheads="1"/>
          </p:cNvSpPr>
          <p:nvPr userDrawn="1"/>
        </p:nvSpPr>
        <p:spPr bwMode="auto">
          <a:xfrm>
            <a:off x="-76200" y="6248400"/>
            <a:ext cx="16192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b="1" baseline="-25000">
                <a:solidFill>
                  <a:schemeClr val="tx1"/>
                </a:solidFill>
                <a:latin typeface="Arial" charset="0"/>
                <a:cs typeface="Arial" charset="0"/>
              </a:defRPr>
            </a:lvl1pPr>
            <a:lvl2pPr marL="742950" indent="-285750" eaLnBrk="0" hangingPunct="0">
              <a:defRPr sz="1400" b="1" baseline="-25000">
                <a:solidFill>
                  <a:schemeClr val="tx1"/>
                </a:solidFill>
                <a:latin typeface="Arial" charset="0"/>
                <a:cs typeface="Arial" charset="0"/>
              </a:defRPr>
            </a:lvl2pPr>
            <a:lvl3pPr marL="1143000" indent="-228600" eaLnBrk="0" hangingPunct="0">
              <a:defRPr sz="1400" b="1" baseline="-25000">
                <a:solidFill>
                  <a:schemeClr val="tx1"/>
                </a:solidFill>
                <a:latin typeface="Arial" charset="0"/>
                <a:cs typeface="Arial" charset="0"/>
              </a:defRPr>
            </a:lvl3pPr>
            <a:lvl4pPr marL="1600200" indent="-228600" eaLnBrk="0" hangingPunct="0">
              <a:defRPr sz="1400" b="1" baseline="-25000">
                <a:solidFill>
                  <a:schemeClr val="tx1"/>
                </a:solidFill>
                <a:latin typeface="Arial" charset="0"/>
                <a:cs typeface="Arial" charset="0"/>
              </a:defRPr>
            </a:lvl4pPr>
            <a:lvl5pPr marL="2057400" indent="-228600" eaLnBrk="0" hangingPunct="0">
              <a:defRPr sz="1400" b="1" baseline="-25000">
                <a:solidFill>
                  <a:schemeClr val="tx1"/>
                </a:solidFill>
                <a:latin typeface="Arial" charset="0"/>
                <a:cs typeface="Arial" charset="0"/>
              </a:defRPr>
            </a:lvl5pPr>
            <a:lvl6pPr marL="2514600" indent="-228600" eaLnBrk="0" fontAlgn="base" hangingPunct="0">
              <a:spcBef>
                <a:spcPct val="0"/>
              </a:spcBef>
              <a:spcAft>
                <a:spcPct val="0"/>
              </a:spcAft>
              <a:defRPr sz="1400" b="1" baseline="-25000">
                <a:solidFill>
                  <a:schemeClr val="tx1"/>
                </a:solidFill>
                <a:latin typeface="Arial" charset="0"/>
                <a:cs typeface="Arial" charset="0"/>
              </a:defRPr>
            </a:lvl6pPr>
            <a:lvl7pPr marL="2971800" indent="-228600" eaLnBrk="0" fontAlgn="base" hangingPunct="0">
              <a:spcBef>
                <a:spcPct val="0"/>
              </a:spcBef>
              <a:spcAft>
                <a:spcPct val="0"/>
              </a:spcAft>
              <a:defRPr sz="1400" b="1" baseline="-25000">
                <a:solidFill>
                  <a:schemeClr val="tx1"/>
                </a:solidFill>
                <a:latin typeface="Arial" charset="0"/>
                <a:cs typeface="Arial" charset="0"/>
              </a:defRPr>
            </a:lvl7pPr>
            <a:lvl8pPr marL="3429000" indent="-228600" eaLnBrk="0" fontAlgn="base" hangingPunct="0">
              <a:spcBef>
                <a:spcPct val="0"/>
              </a:spcBef>
              <a:spcAft>
                <a:spcPct val="0"/>
              </a:spcAft>
              <a:defRPr sz="1400" b="1" baseline="-25000">
                <a:solidFill>
                  <a:schemeClr val="tx1"/>
                </a:solidFill>
                <a:latin typeface="Arial" charset="0"/>
                <a:cs typeface="Arial" charset="0"/>
              </a:defRPr>
            </a:lvl8pPr>
            <a:lvl9pPr marL="3886200" indent="-228600" eaLnBrk="0" fontAlgn="base" hangingPunct="0">
              <a:spcBef>
                <a:spcPct val="0"/>
              </a:spcBef>
              <a:spcAft>
                <a:spcPct val="0"/>
              </a:spcAft>
              <a:defRPr sz="1400" b="1" baseline="-25000">
                <a:solidFill>
                  <a:schemeClr val="tx1"/>
                </a:solidFill>
                <a:latin typeface="Arial" charset="0"/>
                <a:cs typeface="Arial" charset="0"/>
              </a:defRPr>
            </a:lvl9pPr>
          </a:lstStyle>
          <a:p>
            <a:pPr eaLnBrk="1" fontAlgn="base" hangingPunct="1">
              <a:spcBef>
                <a:spcPct val="50000"/>
              </a:spcBef>
              <a:spcAft>
                <a:spcPct val="0"/>
              </a:spcAft>
              <a:defRPr/>
            </a:pPr>
            <a:r>
              <a:rPr lang="en-US" sz="800" b="0" baseline="0" smtClean="0">
                <a:solidFill>
                  <a:srgbClr val="FFFFFF"/>
                </a:solidFill>
              </a:rPr>
              <a:t>Simplify, Perfect, Innovate</a:t>
            </a:r>
          </a:p>
        </p:txBody>
      </p:sp>
      <p:sp>
        <p:nvSpPr>
          <p:cNvPr id="48135" name="Rectangle 7"/>
          <p:cNvSpPr>
            <a:spLocks noGrp="1" noChangeArrowheads="1"/>
          </p:cNvSpPr>
          <p:nvPr>
            <p:ph type="title"/>
          </p:nvPr>
        </p:nvSpPr>
        <p:spPr bwMode="auto">
          <a:xfrm>
            <a:off x="1371600" y="23813"/>
            <a:ext cx="7543800"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8136" name="Rectangle 8"/>
          <p:cNvSpPr>
            <a:spLocks noGrp="1" noChangeArrowheads="1"/>
          </p:cNvSpPr>
          <p:nvPr>
            <p:ph type="body" idx="1"/>
          </p:nvPr>
        </p:nvSpPr>
        <p:spPr bwMode="auto">
          <a:xfrm>
            <a:off x="1371600" y="1166813"/>
            <a:ext cx="7543800" cy="538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843007293"/>
      </p:ext>
    </p:extLst>
  </p:cSld>
  <p:clrMap bg1="dk2" tx1="lt1" bg2="dk1" tx2="lt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Lst>
  <p:timing>
    <p:tnLst>
      <p:par>
        <p:cTn id="1" dur="indefinite" restart="never" nodeType="tmRoot"/>
      </p:par>
    </p:tnLst>
  </p:timing>
  <p:txStyles>
    <p:titleStyle>
      <a:lvl1pPr algn="ctr" rtl="0" eaLnBrk="0" fontAlgn="base" hangingPunct="0">
        <a:lnSpc>
          <a:spcPct val="90000"/>
        </a:lnSpc>
        <a:spcBef>
          <a:spcPct val="0"/>
        </a:spcBef>
        <a:spcAft>
          <a:spcPct val="0"/>
        </a:spcAft>
        <a:defRPr sz="2800">
          <a:solidFill>
            <a:schemeClr val="hlink"/>
          </a:solidFill>
          <a:latin typeface="+mj-lt"/>
          <a:ea typeface="+mj-ea"/>
          <a:cs typeface="+mj-cs"/>
        </a:defRPr>
      </a:lvl1pPr>
      <a:lvl2pPr algn="ctr" rtl="0" eaLnBrk="0" fontAlgn="base" hangingPunct="0">
        <a:lnSpc>
          <a:spcPct val="90000"/>
        </a:lnSpc>
        <a:spcBef>
          <a:spcPct val="0"/>
        </a:spcBef>
        <a:spcAft>
          <a:spcPct val="0"/>
        </a:spcAft>
        <a:defRPr sz="2800">
          <a:solidFill>
            <a:schemeClr val="hlink"/>
          </a:solidFill>
          <a:latin typeface="Arial" charset="0"/>
          <a:cs typeface="Arial" charset="0"/>
        </a:defRPr>
      </a:lvl2pPr>
      <a:lvl3pPr algn="ctr" rtl="0" eaLnBrk="0" fontAlgn="base" hangingPunct="0">
        <a:lnSpc>
          <a:spcPct val="90000"/>
        </a:lnSpc>
        <a:spcBef>
          <a:spcPct val="0"/>
        </a:spcBef>
        <a:spcAft>
          <a:spcPct val="0"/>
        </a:spcAft>
        <a:defRPr sz="2800">
          <a:solidFill>
            <a:schemeClr val="hlink"/>
          </a:solidFill>
          <a:latin typeface="Arial" charset="0"/>
          <a:cs typeface="Arial" charset="0"/>
        </a:defRPr>
      </a:lvl3pPr>
      <a:lvl4pPr algn="ctr" rtl="0" eaLnBrk="0" fontAlgn="base" hangingPunct="0">
        <a:lnSpc>
          <a:spcPct val="90000"/>
        </a:lnSpc>
        <a:spcBef>
          <a:spcPct val="0"/>
        </a:spcBef>
        <a:spcAft>
          <a:spcPct val="0"/>
        </a:spcAft>
        <a:defRPr sz="2800">
          <a:solidFill>
            <a:schemeClr val="hlink"/>
          </a:solidFill>
          <a:latin typeface="Arial" charset="0"/>
          <a:cs typeface="Arial" charset="0"/>
        </a:defRPr>
      </a:lvl4pPr>
      <a:lvl5pPr algn="ctr" rtl="0" eaLnBrk="0" fontAlgn="base" hangingPunct="0">
        <a:lnSpc>
          <a:spcPct val="90000"/>
        </a:lnSpc>
        <a:spcBef>
          <a:spcPct val="0"/>
        </a:spcBef>
        <a:spcAft>
          <a:spcPct val="0"/>
        </a:spcAft>
        <a:defRPr sz="2800">
          <a:solidFill>
            <a:schemeClr val="hlink"/>
          </a:solidFill>
          <a:latin typeface="Arial" charset="0"/>
          <a:cs typeface="Arial" charset="0"/>
        </a:defRPr>
      </a:lvl5pPr>
      <a:lvl6pPr marL="457200" algn="ctr" rtl="0" fontAlgn="base">
        <a:lnSpc>
          <a:spcPct val="90000"/>
        </a:lnSpc>
        <a:spcBef>
          <a:spcPct val="0"/>
        </a:spcBef>
        <a:spcAft>
          <a:spcPct val="0"/>
        </a:spcAft>
        <a:defRPr sz="2800">
          <a:solidFill>
            <a:schemeClr val="hlink"/>
          </a:solidFill>
          <a:latin typeface="Arial" charset="0"/>
          <a:cs typeface="Arial" charset="0"/>
        </a:defRPr>
      </a:lvl6pPr>
      <a:lvl7pPr marL="914400" algn="ctr" rtl="0" fontAlgn="base">
        <a:lnSpc>
          <a:spcPct val="90000"/>
        </a:lnSpc>
        <a:spcBef>
          <a:spcPct val="0"/>
        </a:spcBef>
        <a:spcAft>
          <a:spcPct val="0"/>
        </a:spcAft>
        <a:defRPr sz="2800">
          <a:solidFill>
            <a:schemeClr val="hlink"/>
          </a:solidFill>
          <a:latin typeface="Arial" charset="0"/>
          <a:cs typeface="Arial" charset="0"/>
        </a:defRPr>
      </a:lvl7pPr>
      <a:lvl8pPr marL="1371600" algn="ctr" rtl="0" fontAlgn="base">
        <a:lnSpc>
          <a:spcPct val="90000"/>
        </a:lnSpc>
        <a:spcBef>
          <a:spcPct val="0"/>
        </a:spcBef>
        <a:spcAft>
          <a:spcPct val="0"/>
        </a:spcAft>
        <a:defRPr sz="2800">
          <a:solidFill>
            <a:schemeClr val="hlink"/>
          </a:solidFill>
          <a:latin typeface="Arial" charset="0"/>
          <a:cs typeface="Arial" charset="0"/>
        </a:defRPr>
      </a:lvl8pPr>
      <a:lvl9pPr marL="1828800" algn="ctr" rtl="0" fontAlgn="base">
        <a:lnSpc>
          <a:spcPct val="90000"/>
        </a:lnSpc>
        <a:spcBef>
          <a:spcPct val="0"/>
        </a:spcBef>
        <a:spcAft>
          <a:spcPct val="0"/>
        </a:spcAft>
        <a:defRPr sz="2800">
          <a:solidFill>
            <a:schemeClr val="hlink"/>
          </a:solidFill>
          <a:latin typeface="Arial" charset="0"/>
          <a:cs typeface="Arial" charset="0"/>
        </a:defRPr>
      </a:lvl9pPr>
    </p:titleStyle>
    <p:bodyStyle>
      <a:lvl1pPr marL="228600" indent="-228600" algn="l" rtl="0" eaLnBrk="0" fontAlgn="base" hangingPunct="0">
        <a:spcBef>
          <a:spcPct val="0"/>
        </a:spcBef>
        <a:spcAft>
          <a:spcPct val="0"/>
        </a:spcAft>
        <a:buClr>
          <a:schemeClr val="bg1"/>
        </a:buClr>
        <a:buFont typeface="Wingdings" pitchFamily="2" charset="2"/>
        <a:buChar char="§"/>
        <a:defRPr sz="2000" b="1">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SzPct val="125000"/>
        <a:buChar char="•"/>
        <a:defRPr sz="2400">
          <a:solidFill>
            <a:schemeClr val="bg1"/>
          </a:solidFill>
          <a:latin typeface="+mn-lt"/>
          <a:cs typeface="+mn-cs"/>
        </a:defRPr>
      </a:lvl2pPr>
      <a:lvl3pPr marL="1143000" indent="-228600" algn="l" rtl="0" eaLnBrk="0" fontAlgn="base" hangingPunct="0">
        <a:spcBef>
          <a:spcPct val="20000"/>
        </a:spcBef>
        <a:spcAft>
          <a:spcPct val="0"/>
        </a:spcAft>
        <a:buClr>
          <a:schemeClr val="bg1"/>
        </a:buClr>
        <a:buFont typeface="Arial" charset="0"/>
        <a:buChar char="–"/>
        <a:defRPr sz="2000">
          <a:solidFill>
            <a:schemeClr val="bg1"/>
          </a:solidFill>
          <a:latin typeface="+mn-lt"/>
          <a:cs typeface="+mn-cs"/>
        </a:defRPr>
      </a:lvl3pPr>
      <a:lvl4pPr marL="1600200" indent="-228600" algn="l" rtl="0" eaLnBrk="0" fontAlgn="base" hangingPunct="0">
        <a:spcBef>
          <a:spcPct val="20000"/>
        </a:spcBef>
        <a:spcAft>
          <a:spcPct val="0"/>
        </a:spcAft>
        <a:buClr>
          <a:schemeClr val="bg1"/>
        </a:buClr>
        <a:buChar char="–"/>
        <a:defRPr>
          <a:solidFill>
            <a:schemeClr val="bg1"/>
          </a:solidFill>
          <a:latin typeface="+mn-lt"/>
          <a:cs typeface="+mn-cs"/>
        </a:defRPr>
      </a:lvl4pPr>
      <a:lvl5pPr marL="2057400" indent="-228600" algn="l" rtl="0" eaLnBrk="0" fontAlgn="base" hangingPunct="0">
        <a:spcBef>
          <a:spcPct val="20000"/>
        </a:spcBef>
        <a:spcAft>
          <a:spcPct val="0"/>
        </a:spcAft>
        <a:buClr>
          <a:schemeClr val="bg1"/>
        </a:buClr>
        <a:buFont typeface="Arial" charset="0"/>
        <a:buChar char="–"/>
        <a:defRPr sz="1400">
          <a:solidFill>
            <a:schemeClr val="bg1"/>
          </a:solidFill>
          <a:latin typeface="+mn-lt"/>
          <a:cs typeface="+mn-cs"/>
        </a:defRPr>
      </a:lvl5pPr>
      <a:lvl6pPr marL="25146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6pPr>
      <a:lvl7pPr marL="29718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7pPr>
      <a:lvl8pPr marL="34290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8pPr>
      <a:lvl9pPr marL="3886200" indent="-228600" algn="l" rtl="0" fontAlgn="base">
        <a:spcBef>
          <a:spcPct val="20000"/>
        </a:spcBef>
        <a:spcAft>
          <a:spcPct val="0"/>
        </a:spcAft>
        <a:buClr>
          <a:schemeClr val="bg1"/>
        </a:buClr>
        <a:buFont typeface="Arial" charset="0"/>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9" name="Group 18"/>
          <p:cNvGrpSpPr/>
          <p:nvPr userDrawn="1"/>
        </p:nvGrpSpPr>
        <p:grpSpPr>
          <a:xfrm>
            <a:off x="-114856" y="0"/>
            <a:ext cx="9271556" cy="6858000"/>
            <a:chOff x="-114856" y="0"/>
            <a:chExt cx="9271556" cy="6858000"/>
          </a:xfrm>
        </p:grpSpPr>
        <p:sp>
          <p:nvSpPr>
            <p:cNvPr id="14" name="Rectangle 13"/>
            <p:cNvSpPr/>
            <p:nvPr userDrawn="1">
              <p:custDataLst>
                <p:tags r:id="rId5"/>
              </p:custDataLst>
            </p:nvPr>
          </p:nvSpPr>
          <p:spPr>
            <a:xfrm>
              <a:off x="0" y="0"/>
              <a:ext cx="9156700" cy="6858000"/>
            </a:xfrm>
            <a:prstGeom prst="rect">
              <a:avLst/>
            </a:prstGeom>
            <a:gradFill flip="none" rotWithShape="1">
              <a:gsLst>
                <a:gs pos="0">
                  <a:schemeClr val="bg1">
                    <a:lumMod val="85000"/>
                  </a:schemeClr>
                </a:gs>
                <a:gs pos="100000">
                  <a:schemeClr val="bg1">
                    <a:lumMod val="95000"/>
                  </a:schemeClr>
                </a:gs>
              </a:gsLst>
              <a:lin ang="1782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 name="Group 14"/>
            <p:cNvGrpSpPr/>
            <p:nvPr userDrawn="1">
              <p:custDataLst>
                <p:tags r:id="rId6"/>
              </p:custDataLst>
            </p:nvPr>
          </p:nvGrpSpPr>
          <p:grpSpPr>
            <a:xfrm>
              <a:off x="0" y="0"/>
              <a:ext cx="9156700" cy="6858000"/>
              <a:chOff x="0" y="0"/>
              <a:chExt cx="9156700" cy="6858000"/>
            </a:xfrm>
          </p:grpSpPr>
          <p:sp>
            <p:nvSpPr>
              <p:cNvPr id="16" name="Rectangle 15"/>
              <p:cNvSpPr/>
              <p:nvPr userDrawn="1"/>
            </p:nvSpPr>
            <p:spPr>
              <a:xfrm>
                <a:off x="0" y="0"/>
                <a:ext cx="9144000" cy="6858000"/>
              </a:xfrm>
              <a:prstGeom prst="rect">
                <a:avLst/>
              </a:prstGeom>
              <a:gradFill>
                <a:gsLst>
                  <a:gs pos="100000">
                    <a:schemeClr val="bg1"/>
                  </a:gs>
                  <a:gs pos="1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16"/>
              <p:cNvSpPr/>
              <p:nvPr userDrawn="1"/>
            </p:nvSpPr>
            <p:spPr>
              <a:xfrm>
                <a:off x="12700" y="3848100"/>
                <a:ext cx="9144000" cy="3008313"/>
              </a:xfrm>
              <a:prstGeom prst="rect">
                <a:avLst/>
              </a:prstGeom>
              <a:solidFill>
                <a:schemeClr val="bg1">
                  <a:lumMod val="95000"/>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Connector 17"/>
            <p:cNvCxnSpPr/>
            <p:nvPr userDrawn="1">
              <p:custDataLst>
                <p:tags r:id="rId7"/>
              </p:custDataLst>
            </p:nvPr>
          </p:nvCxnSpPr>
          <p:spPr>
            <a:xfrm>
              <a:off x="-114856" y="3554413"/>
              <a:ext cx="9254067" cy="0"/>
            </a:xfrm>
            <a:prstGeom prst="line">
              <a:avLst/>
            </a:prstGeom>
            <a:ln>
              <a:gradFill flip="none" rotWithShape="1">
                <a:gsLst>
                  <a:gs pos="0">
                    <a:schemeClr val="bg1">
                      <a:lumMod val="95000"/>
                      <a:alpha val="0"/>
                    </a:schemeClr>
                  </a:gs>
                  <a:gs pos="53000">
                    <a:schemeClr val="bg1">
                      <a:lumMod val="95000"/>
                    </a:schemeClr>
                  </a:gs>
                  <a:gs pos="100000">
                    <a:schemeClr val="bg1">
                      <a:lumMod val="95000"/>
                      <a:alpha val="0"/>
                    </a:schemeClr>
                  </a:gs>
                </a:gsLst>
                <a:lin ang="0" scaled="1"/>
                <a:tileRect/>
              </a:gradFill>
            </a:ln>
            <a:effectLst>
              <a:outerShdw blurRad="40005" dist="19939" dir="5400000" sx="102000" sy="102000" algn="tl" rotWithShape="0">
                <a:srgbClr val="000000">
                  <a:alpha val="16000"/>
                </a:srgbClr>
              </a:outerShdw>
              <a:softEdge rad="12700"/>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2"/>
          </p:nvPr>
        </p:nvSpPr>
        <p:spPr>
          <a:xfrm>
            <a:off x="6600825"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92125"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E8A1A-EF06-42BD-8183-7D22FECA910D}" type="slidenum">
              <a:rPr lang="en-US" smtClean="0">
                <a:solidFill>
                  <a:prstClr val="black">
                    <a:tint val="75000"/>
                  </a:prstClr>
                </a:solidFill>
              </a:rPr>
              <a:pPr/>
              <a:t>‹#›</a:t>
            </a:fld>
            <a:r>
              <a:rPr lang="en-US" dirty="0" smtClean="0">
                <a:solidFill>
                  <a:prstClr val="black">
                    <a:tint val="75000"/>
                  </a:prstClr>
                </a:solidFill>
              </a:rPr>
              <a:t>|</a:t>
            </a:r>
            <a:endParaRPr lang="en-US" dirty="0">
              <a:solidFill>
                <a:prstClr val="black">
                  <a:tint val="75000"/>
                </a:prstClr>
              </a:solidFill>
            </a:endParaRPr>
          </a:p>
        </p:txBody>
      </p:sp>
    </p:spTree>
    <p:extLst>
      <p:ext uri="{BB962C8B-B14F-4D97-AF65-F5344CB8AC3E}">
        <p14:creationId xmlns:p14="http://schemas.microsoft.com/office/powerpoint/2010/main" val="3075061184"/>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4.jpeg"/><Relationship Id="rId3" Type="http://schemas.openxmlformats.org/officeDocument/2006/relationships/hyperlink" Target="http://www.airacad.com/" TargetMode="External"/><Relationship Id="rId7" Type="http://schemas.openxmlformats.org/officeDocument/2006/relationships/hyperlink" Target="http://twitter.com/#!/AirAcademyAssoc" TargetMode="External"/><Relationship Id="rId12" Type="http://schemas.openxmlformats.org/officeDocument/2006/relationships/image" Target="../media/image73.jpeg"/><Relationship Id="rId2" Type="http://schemas.openxmlformats.org/officeDocument/2006/relationships/slideLayout" Target="../slideLayouts/slideLayout86.xml"/><Relationship Id="rId1" Type="http://schemas.openxmlformats.org/officeDocument/2006/relationships/tags" Target="../tags/tag144.xml"/><Relationship Id="rId6" Type="http://schemas.openxmlformats.org/officeDocument/2006/relationships/image" Target="../media/image70.jpeg"/><Relationship Id="rId11" Type="http://schemas.openxmlformats.org/officeDocument/2006/relationships/hyperlink" Target="http://www.youtube.com/watch?v=mc53SAMUITY&amp;feature=g-upl&amp;context=G208c37fAUAAAAAAAAAA" TargetMode="External"/><Relationship Id="rId5" Type="http://schemas.openxmlformats.org/officeDocument/2006/relationships/hyperlink" Target="http://www.facebook.com/#!/pages/Air-Academy-Associates/117849668317219" TargetMode="External"/><Relationship Id="rId10" Type="http://schemas.openxmlformats.org/officeDocument/2006/relationships/image" Target="../media/image72.jpeg"/><Relationship Id="rId4" Type="http://schemas.openxmlformats.org/officeDocument/2006/relationships/image" Target="../media/image69.jpeg"/><Relationship Id="rId9" Type="http://schemas.openxmlformats.org/officeDocument/2006/relationships/hyperlink" Target="http://www.linkedin.com/company/2236351?trk=tyah"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8.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4.xml"/><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7.xml"/><Relationship Id="rId1" Type="http://schemas.openxmlformats.org/officeDocument/2006/relationships/vmlDrawing" Target="../drawings/vmlDrawing1.vml"/><Relationship Id="rId5" Type="http://schemas.openxmlformats.org/officeDocument/2006/relationships/image" Target="../media/image20.jpe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7.xml"/><Relationship Id="rId1" Type="http://schemas.openxmlformats.org/officeDocument/2006/relationships/vmlDrawing" Target="../drawings/vmlDrawing2.v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7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76.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79.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5.xml"/></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19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4.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4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46.xml"/><Relationship Id="rId1" Type="http://schemas.openxmlformats.org/officeDocument/2006/relationships/vmlDrawing" Target="../drawings/vmlDrawing3.vml"/><Relationship Id="rId5" Type="http://schemas.openxmlformats.org/officeDocument/2006/relationships/image" Target="../media/image19.png"/><Relationship Id="rId4" Type="http://schemas.openxmlformats.org/officeDocument/2006/relationships/oleObject" Target="../embeddings/oleObject3.bin"/></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8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157.xml"/><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www.pharmasystems.com/blog&amp;ei=W3AcVZmdEIOhNu-DgdgI&amp;bvm=bv.89744112,d.cWc&amp;psig=AFQjCNGyq3rGmSoIEykXu43XaHU6ep3XOw&amp;ust=1428013468796340" TargetMode="External"/><Relationship Id="rId2" Type="http://schemas.openxmlformats.org/officeDocument/2006/relationships/notesSlide" Target="../notesSlides/notesSlide38.xml"/><Relationship Id="rId1" Type="http://schemas.openxmlformats.org/officeDocument/2006/relationships/slideLayout" Target="../slideLayouts/slideLayout157.xml"/><Relationship Id="rId6" Type="http://schemas.openxmlformats.org/officeDocument/2006/relationships/image" Target="../media/image30.jpeg"/><Relationship Id="rId5" Type="http://schemas.openxmlformats.org/officeDocument/2006/relationships/hyperlink" Target="https://www.google.com/url?sa=i&amp;rct=j&amp;q=&amp;esrc=s&amp;frm=1&amp;source=images&amp;cd=&amp;cad=rja&amp;uact=8&amp;ved=0CAcQjRw&amp;url=https://www.behance.net/gallery/5649743/Lean-Implementation-inside-Hospitals&amp;ei=3VkcVdLCHIqpgwSmqoPwCQ&amp;bvm=bv.89744112,d.eXY&amp;psig=AFQjCNFmQzDZoSIbEAplAfTPKSvXk_Q_lg&amp;ust=1428007673915249" TargetMode="External"/><Relationship Id="rId4" Type="http://schemas.openxmlformats.org/officeDocument/2006/relationships/image" Target="../media/image29.jpeg"/></Relationships>
</file>

<file path=ppt/slides/_rels/slide47.xml.rels><?xml version="1.0" encoding="UTF-8" standalone="yes"?>
<Relationships xmlns="http://schemas.openxmlformats.org/package/2006/relationships"><Relationship Id="rId3" Type="http://schemas.openxmlformats.org/officeDocument/2006/relationships/hyperlink" Target="https://www.google.com/url?sa=i&amp;rct=j&amp;q=&amp;esrc=s&amp;frm=1&amp;source=images&amp;cd=&amp;cad=rja&amp;uact=8&amp;ved=0CAcQjRw&amp;url=https://www.utswmedicine.org/hospitals-clinics/clements/hospital-highlights/&amp;ei=vlocVcPyGcSrNt2sg5AB&amp;bvm=bv.89744112,d.eXY&amp;psig=AFQjCNFmQzDZoSIbEAplAfTPKSvXk_Q_lg&amp;ust=1428007673915249" TargetMode="External"/><Relationship Id="rId2" Type="http://schemas.openxmlformats.org/officeDocument/2006/relationships/notesSlide" Target="../notesSlides/notesSlide39.xml"/><Relationship Id="rId1" Type="http://schemas.openxmlformats.org/officeDocument/2006/relationships/slideLayout" Target="../slideLayouts/slideLayout157.xml"/><Relationship Id="rId5" Type="http://schemas.openxmlformats.org/officeDocument/2006/relationships/image" Target="../media/image32.png"/><Relationship Id="rId4" Type="http://schemas.openxmlformats.org/officeDocument/2006/relationships/image" Target="../media/image31.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54.xml"/><Relationship Id="rId1" Type="http://schemas.openxmlformats.org/officeDocument/2006/relationships/vmlDrawing" Target="../drawings/vmlDrawing4.vml"/><Relationship Id="rId6" Type="http://schemas.openxmlformats.org/officeDocument/2006/relationships/image" Target="../media/image34.jpeg"/><Relationship Id="rId5" Type="http://schemas.openxmlformats.org/officeDocument/2006/relationships/image" Target="../media/image33.wmf"/><Relationship Id="rId4" Type="http://schemas.openxmlformats.org/officeDocument/2006/relationships/oleObject" Target="../embeddings/oleObject4.bin"/></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54.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8.xml"/></Relationships>
</file>

<file path=ppt/slides/_rels/slide5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8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1.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51.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148.xml"/><Relationship Id="rId5" Type="http://schemas.openxmlformats.org/officeDocument/2006/relationships/image" Target="../media/image47.png"/><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48.xml"/><Relationship Id="rId5" Type="http://schemas.openxmlformats.org/officeDocument/2006/relationships/image" Target="../media/image50.png"/><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148.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97.xml"/></Relationships>
</file>

<file path=ppt/slides/_rels/slide6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14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6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1.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131.xml"/><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65.xml"/></Relationships>
</file>

<file path=ppt/slides/_rels/slide80.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1.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1.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31.xml"/><Relationship Id="rId1" Type="http://schemas.openxmlformats.org/officeDocument/2006/relationships/vmlDrawing" Target="../drawings/vmlDrawing5.vml"/><Relationship Id="rId5" Type="http://schemas.openxmlformats.org/officeDocument/2006/relationships/image" Target="../media/image64.emf"/><Relationship Id="rId4" Type="http://schemas.openxmlformats.org/officeDocument/2006/relationships/oleObject" Target="../embeddings/oleObject5.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31.xml"/><Relationship Id="rId1" Type="http://schemas.openxmlformats.org/officeDocument/2006/relationships/vmlDrawing" Target="../drawings/vmlDrawing6.vml"/><Relationship Id="rId5" Type="http://schemas.openxmlformats.org/officeDocument/2006/relationships/image" Target="../media/image65.wmf"/><Relationship Id="rId4" Type="http://schemas.openxmlformats.org/officeDocument/2006/relationships/oleObject" Target="../embeddings/oleObject6.bin"/></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6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oleObject" Target="../embeddings/oleObject9.bin"/><Relationship Id="rId2" Type="http://schemas.openxmlformats.org/officeDocument/2006/relationships/slideLayout" Target="../slideLayouts/slideLayout131.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66.wmf"/><Relationship Id="rId4" Type="http://schemas.openxmlformats.org/officeDocument/2006/relationships/oleObject" Target="../embeddings/oleObject7.bin"/></Relationships>
</file>

<file path=ppt/slides/_rels/slide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4.xml"/><Relationship Id="rId1" Type="http://schemas.openxmlformats.org/officeDocument/2006/relationships/slideLayout" Target="../slideLayouts/slideLayout8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7.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8.xml"/><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ChangeArrowheads="1"/>
          </p:cNvSpPr>
          <p:nvPr/>
        </p:nvSpPr>
        <p:spPr bwMode="auto">
          <a:xfrm>
            <a:off x="851194" y="2747238"/>
            <a:ext cx="745909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endParaRPr lang="en-US" sz="2800" b="1" dirty="0">
              <a:solidFill>
                <a:srgbClr val="FFFFFF"/>
              </a:solidFill>
              <a:latin typeface="Arial" charset="0"/>
            </a:endParaRPr>
          </a:p>
          <a:p>
            <a:pPr algn="ctr" fontAlgn="base">
              <a:spcBef>
                <a:spcPct val="0"/>
              </a:spcBef>
              <a:spcAft>
                <a:spcPct val="0"/>
              </a:spcAft>
            </a:pPr>
            <a:r>
              <a:rPr lang="en-US" sz="2800" b="1" dirty="0" smtClean="0">
                <a:solidFill>
                  <a:srgbClr val="FFFFFF"/>
                </a:solidFill>
                <a:latin typeface="Arial" charset="0"/>
              </a:rPr>
              <a:t>Lean Healthcare Concepts for Supervisors</a:t>
            </a:r>
            <a:endParaRPr lang="en-US" sz="2800" b="1" dirty="0">
              <a:solidFill>
                <a:srgbClr val="FFFFFF"/>
              </a:solidFill>
              <a:latin typeface="Arial" charset="0"/>
            </a:endParaRPr>
          </a:p>
        </p:txBody>
      </p:sp>
      <p:sp>
        <p:nvSpPr>
          <p:cNvPr id="58371" name="Text Box 4"/>
          <p:cNvSpPr txBox="1">
            <a:spLocks noChangeArrowheads="1"/>
          </p:cNvSpPr>
          <p:nvPr/>
        </p:nvSpPr>
        <p:spPr bwMode="auto">
          <a:xfrm>
            <a:off x="0" y="5211763"/>
            <a:ext cx="14589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pPr>
            <a:r>
              <a:rPr lang="en-US" sz="2400" baseline="-25000" dirty="0" smtClean="0">
                <a:solidFill>
                  <a:srgbClr val="FFFFFF"/>
                </a:solidFill>
              </a:rPr>
              <a:t>15-LSUP-11A</a:t>
            </a:r>
            <a:endParaRPr lang="en-US" sz="2400" baseline="-25000" dirty="0">
              <a:solidFill>
                <a:srgbClr val="FFFFFF"/>
              </a:solidFill>
            </a:endParaRPr>
          </a:p>
        </p:txBody>
      </p:sp>
      <p:sp>
        <p:nvSpPr>
          <p:cNvPr id="5" name="Text Box 4"/>
          <p:cNvSpPr txBox="1">
            <a:spLocks noChangeArrowheads="1"/>
          </p:cNvSpPr>
          <p:nvPr/>
        </p:nvSpPr>
        <p:spPr bwMode="auto">
          <a:xfrm>
            <a:off x="7171980" y="5225975"/>
            <a:ext cx="187102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aseline="-25000">
                <a:solidFill>
                  <a:schemeClr val="bg1"/>
                </a:solidFill>
                <a:latin typeface="Arial" pitchFamily="34" charset="0"/>
                <a:cs typeface="Arial" pitchFamily="34" charset="0"/>
              </a:defRPr>
            </a:lvl1pPr>
            <a:lvl2pPr marL="742950" indent="-285750" eaLnBrk="0" hangingPunct="0">
              <a:defRPr sz="2400" baseline="-25000">
                <a:solidFill>
                  <a:schemeClr val="bg1"/>
                </a:solidFill>
                <a:latin typeface="Arial" pitchFamily="34" charset="0"/>
                <a:cs typeface="Arial" pitchFamily="34" charset="0"/>
              </a:defRPr>
            </a:lvl2pPr>
            <a:lvl3pPr marL="1143000" indent="-228600" eaLnBrk="0" hangingPunct="0">
              <a:defRPr sz="2400" baseline="-25000">
                <a:solidFill>
                  <a:schemeClr val="bg1"/>
                </a:solidFill>
                <a:latin typeface="Arial" pitchFamily="34" charset="0"/>
                <a:cs typeface="Arial" pitchFamily="34" charset="0"/>
              </a:defRPr>
            </a:lvl3pPr>
            <a:lvl4pPr marL="1600200" indent="-228600" eaLnBrk="0" hangingPunct="0">
              <a:defRPr sz="2400" baseline="-25000">
                <a:solidFill>
                  <a:schemeClr val="bg1"/>
                </a:solidFill>
                <a:latin typeface="Arial" pitchFamily="34" charset="0"/>
                <a:cs typeface="Arial" pitchFamily="34" charset="0"/>
              </a:defRPr>
            </a:lvl4pPr>
            <a:lvl5pPr marL="2057400" indent="-228600" eaLnBrk="0" hangingPunct="0">
              <a:defRPr sz="2400" baseline="-25000">
                <a:solidFill>
                  <a:schemeClr val="bg1"/>
                </a:solidFill>
                <a:latin typeface="Arial" pitchFamily="34" charset="0"/>
                <a:cs typeface="Arial" pitchFamily="34" charset="0"/>
              </a:defRPr>
            </a:lvl5pPr>
            <a:lvl6pPr marL="2514600" indent="-228600" eaLnBrk="0" fontAlgn="base" hangingPunct="0">
              <a:spcBef>
                <a:spcPct val="0"/>
              </a:spcBef>
              <a:spcAft>
                <a:spcPct val="0"/>
              </a:spcAft>
              <a:defRPr sz="2400" baseline="-25000">
                <a:solidFill>
                  <a:schemeClr val="bg1"/>
                </a:solidFill>
                <a:latin typeface="Arial" pitchFamily="34" charset="0"/>
                <a:cs typeface="Arial" pitchFamily="34" charset="0"/>
              </a:defRPr>
            </a:lvl6pPr>
            <a:lvl7pPr marL="2971800" indent="-228600" eaLnBrk="0" fontAlgn="base" hangingPunct="0">
              <a:spcBef>
                <a:spcPct val="0"/>
              </a:spcBef>
              <a:spcAft>
                <a:spcPct val="0"/>
              </a:spcAft>
              <a:defRPr sz="2400" baseline="-25000">
                <a:solidFill>
                  <a:schemeClr val="bg1"/>
                </a:solidFill>
                <a:latin typeface="Arial" pitchFamily="34" charset="0"/>
                <a:cs typeface="Arial" pitchFamily="34" charset="0"/>
              </a:defRPr>
            </a:lvl7pPr>
            <a:lvl8pPr marL="3429000" indent="-228600" eaLnBrk="0" fontAlgn="base" hangingPunct="0">
              <a:spcBef>
                <a:spcPct val="0"/>
              </a:spcBef>
              <a:spcAft>
                <a:spcPct val="0"/>
              </a:spcAft>
              <a:defRPr sz="2400" baseline="-25000">
                <a:solidFill>
                  <a:schemeClr val="bg1"/>
                </a:solidFill>
                <a:latin typeface="Arial" pitchFamily="34" charset="0"/>
                <a:cs typeface="Arial" pitchFamily="34" charset="0"/>
              </a:defRPr>
            </a:lvl8pPr>
            <a:lvl9pPr marL="3886200" indent="-228600" eaLnBrk="0" fontAlgn="base" hangingPunct="0">
              <a:spcBef>
                <a:spcPct val="0"/>
              </a:spcBef>
              <a:spcAft>
                <a:spcPct val="0"/>
              </a:spcAft>
              <a:defRPr sz="2400" baseline="-25000">
                <a:solidFill>
                  <a:schemeClr val="bg1"/>
                </a:solidFill>
                <a:latin typeface="Arial" pitchFamily="34" charset="0"/>
                <a:cs typeface="Arial" pitchFamily="34" charset="0"/>
              </a:defRPr>
            </a:lvl9pPr>
          </a:lstStyle>
          <a:p>
            <a:pPr algn="ctr" eaLnBrk="1" hangingPunct="1">
              <a:defRPr/>
            </a:pPr>
            <a:r>
              <a:rPr lang="en-US" sz="1200" kern="0" baseline="0" dirty="0" smtClean="0">
                <a:solidFill>
                  <a:srgbClr val="003366"/>
                </a:solidFill>
              </a:rPr>
              <a:t>Air Academy Associates</a:t>
            </a:r>
          </a:p>
          <a:p>
            <a:pPr algn="ctr" eaLnBrk="1" hangingPunct="1">
              <a:defRPr/>
            </a:pPr>
            <a:endParaRPr lang="en-US" sz="700" b="1" kern="0" baseline="0" dirty="0" smtClean="0">
              <a:solidFill>
                <a:srgbClr val="003366"/>
              </a:solidFill>
            </a:endParaRPr>
          </a:p>
          <a:p>
            <a:pPr algn="ctr" eaLnBrk="1" hangingPunct="1">
              <a:defRPr/>
            </a:pPr>
            <a:r>
              <a:rPr lang="en-US" sz="1100" b="1" kern="0" baseline="0" dirty="0" smtClean="0">
                <a:solidFill>
                  <a:srgbClr val="003366"/>
                </a:solidFill>
              </a:rPr>
              <a:t>Office: 719-531-0777</a:t>
            </a:r>
          </a:p>
          <a:p>
            <a:pPr algn="ctr" eaLnBrk="1" hangingPunct="1">
              <a:defRPr/>
            </a:pPr>
            <a:endParaRPr lang="en-US" sz="1100" b="1" kern="0" baseline="0" dirty="0" smtClean="0">
              <a:solidFill>
                <a:srgbClr val="003366"/>
              </a:solidFill>
            </a:endParaRPr>
          </a:p>
          <a:p>
            <a:pPr algn="ctr" eaLnBrk="1" hangingPunct="1">
              <a:defRPr/>
            </a:pPr>
            <a:r>
              <a:rPr lang="en-US" sz="1100" b="1" kern="0" baseline="0" dirty="0" smtClean="0">
                <a:solidFill>
                  <a:srgbClr val="003366"/>
                </a:solidFill>
              </a:rPr>
              <a:t> rmurrow@airacad.com</a:t>
            </a:r>
          </a:p>
          <a:p>
            <a:pPr algn="ctr" eaLnBrk="1" hangingPunct="1">
              <a:defRPr/>
            </a:pPr>
            <a:r>
              <a:rPr lang="en-US" sz="1100" b="1" kern="0" baseline="0" dirty="0" smtClean="0">
                <a:solidFill>
                  <a:srgbClr val="003366"/>
                </a:solidFill>
              </a:rPr>
              <a:t>www.airacad.com</a:t>
            </a:r>
          </a:p>
          <a:p>
            <a:pPr algn="ctr" eaLnBrk="1" hangingPunct="1">
              <a:defRPr/>
            </a:pPr>
            <a:endParaRPr lang="en-US" sz="1800" kern="0" baseline="0" dirty="0" smtClean="0">
              <a:solidFill>
                <a:srgbClr val="003366"/>
              </a:solidFill>
            </a:endParaRPr>
          </a:p>
        </p:txBody>
      </p:sp>
    </p:spTree>
    <p:extLst>
      <p:ext uri="{BB962C8B-B14F-4D97-AF65-F5344CB8AC3E}">
        <p14:creationId xmlns:p14="http://schemas.microsoft.com/office/powerpoint/2010/main" val="96717615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LEAN PRINCIPLES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10</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b="1" dirty="0" smtClean="0">
                <a:solidFill>
                  <a:srgbClr val="002060"/>
                </a:solidFill>
              </a:rPr>
              <a:t>Promote Performance Improvement</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Content Placeholder 1"/>
          <p:cNvSpPr txBox="1">
            <a:spLocks/>
          </p:cNvSpPr>
          <p:nvPr/>
        </p:nvSpPr>
        <p:spPr bwMode="auto">
          <a:xfrm>
            <a:off x="554182" y="1316200"/>
            <a:ext cx="820881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0"/>
              </a:spcBef>
              <a:spcAft>
                <a:spcPct val="0"/>
              </a:spcAft>
              <a:buClr>
                <a:schemeClr val="bg1"/>
              </a:buClr>
              <a:buFont typeface="Wingdings" pitchFamily="2" charset="2"/>
              <a:buChar char="§"/>
              <a:defRPr sz="2400">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SzPct val="125000"/>
              <a:buChar char="•"/>
              <a:defRPr sz="2000">
                <a:solidFill>
                  <a:schemeClr val="bg1"/>
                </a:solidFill>
                <a:latin typeface="+mn-lt"/>
                <a:cs typeface="+mn-cs"/>
              </a:defRPr>
            </a:lvl2pPr>
            <a:lvl3pPr marL="1143000" indent="-228600" algn="l" rtl="0" eaLnBrk="0" fontAlgn="base" hangingPunct="0">
              <a:spcBef>
                <a:spcPct val="20000"/>
              </a:spcBef>
              <a:spcAft>
                <a:spcPct val="0"/>
              </a:spcAft>
              <a:buClr>
                <a:schemeClr val="bg1"/>
              </a:buClr>
              <a:buFont typeface="Arial" pitchFamily="34" charset="0"/>
              <a:buChar char="–"/>
              <a:defRPr sz="2000">
                <a:solidFill>
                  <a:schemeClr val="bg1"/>
                </a:solidFill>
                <a:latin typeface="Helvetica" pitchFamily="34" charset="0"/>
                <a:cs typeface="+mn-cs"/>
              </a:defRPr>
            </a:lvl3pPr>
            <a:lvl4pPr marL="1600200" indent="-228600" algn="l" rtl="0" eaLnBrk="0" fontAlgn="base" hangingPunct="0">
              <a:spcBef>
                <a:spcPct val="20000"/>
              </a:spcBef>
              <a:spcAft>
                <a:spcPct val="0"/>
              </a:spcAft>
              <a:buClr>
                <a:schemeClr val="bg1"/>
              </a:buClr>
              <a:buChar char="–"/>
              <a:defRPr sz="2000">
                <a:solidFill>
                  <a:schemeClr val="bg1"/>
                </a:solidFill>
                <a:latin typeface="Helvetica" pitchFamily="34" charset="0"/>
                <a:cs typeface="+mn-cs"/>
              </a:defRPr>
            </a:lvl4pPr>
            <a:lvl5pPr marL="2057400" indent="-228600" algn="l" rtl="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mn-cs"/>
              </a:defRPr>
            </a:lvl5pPr>
            <a:lvl6pPr marL="25146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6pPr>
            <a:lvl7pPr marL="29718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7pPr>
            <a:lvl8pPr marL="34290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8pPr>
            <a:lvl9pPr marL="38862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9pPr>
          </a:lstStyle>
          <a:p>
            <a:pPr>
              <a:lnSpc>
                <a:spcPts val="2800"/>
              </a:lnSpc>
              <a:buClr>
                <a:srgbClr val="000000"/>
              </a:buClr>
              <a:buFont typeface="Arial" pitchFamily="34" charset="0"/>
              <a:buChar char="•"/>
              <a:defRPr/>
            </a:pPr>
            <a:r>
              <a:rPr lang="en-US" altLang="en-US" sz="2200" kern="0" dirty="0" smtClean="0">
                <a:solidFill>
                  <a:srgbClr val="000000"/>
                </a:solidFill>
                <a:latin typeface="Arial"/>
                <a:cs typeface="Arial"/>
              </a:rPr>
              <a:t>Specify </a:t>
            </a:r>
            <a:r>
              <a:rPr lang="en-US" altLang="en-US" sz="2200" u="sng" kern="0" dirty="0" smtClean="0">
                <a:solidFill>
                  <a:srgbClr val="000000"/>
                </a:solidFill>
                <a:latin typeface="Arial"/>
                <a:cs typeface="Arial"/>
              </a:rPr>
              <a:t>value</a:t>
            </a:r>
            <a:r>
              <a:rPr lang="en-US" altLang="en-US" sz="2200" kern="0" dirty="0" smtClean="0">
                <a:solidFill>
                  <a:srgbClr val="000000"/>
                </a:solidFill>
                <a:latin typeface="Arial"/>
                <a:cs typeface="Arial"/>
              </a:rPr>
              <a:t> in the eyes of the Customer</a:t>
            </a:r>
          </a:p>
          <a:p>
            <a:pPr lvl="1">
              <a:lnSpc>
                <a:spcPts val="2800"/>
              </a:lnSpc>
              <a:buClr>
                <a:srgbClr val="000000"/>
              </a:buClr>
              <a:defRPr/>
            </a:pPr>
            <a:r>
              <a:rPr lang="en-US" altLang="en-US" sz="1800" kern="0" dirty="0" smtClean="0">
                <a:solidFill>
                  <a:srgbClr val="4472C4"/>
                </a:solidFill>
                <a:latin typeface="Arial"/>
                <a:cs typeface="Arial"/>
              </a:rPr>
              <a:t>Learn to see your processes from the perspective of your customer</a:t>
            </a:r>
          </a:p>
          <a:p>
            <a:pPr>
              <a:lnSpc>
                <a:spcPts val="2800"/>
              </a:lnSpc>
              <a:buClr>
                <a:srgbClr val="000000"/>
              </a:buClr>
              <a:buFont typeface="Arial" pitchFamily="34" charset="0"/>
              <a:buChar char="•"/>
              <a:defRPr/>
            </a:pPr>
            <a:r>
              <a:rPr lang="en-US" altLang="en-US" sz="2000" kern="0" dirty="0" smtClean="0">
                <a:solidFill>
                  <a:srgbClr val="000000"/>
                </a:solidFill>
                <a:latin typeface="Arial"/>
                <a:cs typeface="Arial"/>
              </a:rPr>
              <a:t>Identify the </a:t>
            </a:r>
            <a:r>
              <a:rPr lang="en-US" altLang="en-US" sz="2000" u="sng" kern="0" dirty="0" smtClean="0">
                <a:solidFill>
                  <a:srgbClr val="000000"/>
                </a:solidFill>
                <a:latin typeface="Arial"/>
                <a:cs typeface="Arial"/>
              </a:rPr>
              <a:t>value stream</a:t>
            </a:r>
            <a:r>
              <a:rPr lang="en-US" altLang="en-US" sz="2000" kern="0" dirty="0" smtClean="0">
                <a:solidFill>
                  <a:srgbClr val="000000"/>
                </a:solidFill>
                <a:latin typeface="Arial"/>
                <a:cs typeface="Arial"/>
              </a:rPr>
              <a:t> and eliminate </a:t>
            </a:r>
            <a:r>
              <a:rPr lang="en-US" altLang="en-US" sz="2000" u="sng" kern="0" dirty="0" smtClean="0">
                <a:solidFill>
                  <a:srgbClr val="000000"/>
                </a:solidFill>
                <a:latin typeface="Arial"/>
                <a:cs typeface="Arial"/>
              </a:rPr>
              <a:t>waste/variation</a:t>
            </a:r>
          </a:p>
          <a:p>
            <a:pPr lvl="1">
              <a:lnSpc>
                <a:spcPts val="2800"/>
              </a:lnSpc>
              <a:buClr>
                <a:srgbClr val="000000"/>
              </a:buClr>
              <a:defRPr/>
            </a:pPr>
            <a:r>
              <a:rPr lang="en-US" altLang="en-US" sz="1800" kern="0" dirty="0" smtClean="0">
                <a:solidFill>
                  <a:srgbClr val="4472C4"/>
                </a:solidFill>
                <a:latin typeface="Arial"/>
                <a:cs typeface="Arial"/>
              </a:rPr>
              <a:t>Look at the combination of processes, not just a single process in isolation</a:t>
            </a:r>
          </a:p>
          <a:p>
            <a:pPr>
              <a:lnSpc>
                <a:spcPts val="2800"/>
              </a:lnSpc>
              <a:buClr>
                <a:srgbClr val="000000"/>
              </a:buClr>
              <a:buFont typeface="Arial" pitchFamily="34" charset="0"/>
              <a:buChar char="•"/>
              <a:defRPr/>
            </a:pPr>
            <a:r>
              <a:rPr lang="en-US" altLang="en-US" sz="2200" kern="0" dirty="0" smtClean="0">
                <a:solidFill>
                  <a:srgbClr val="000000"/>
                </a:solidFill>
                <a:latin typeface="Arial"/>
                <a:cs typeface="Arial"/>
              </a:rPr>
              <a:t>Make value </a:t>
            </a:r>
            <a:r>
              <a:rPr lang="en-US" altLang="en-US" sz="2200" u="sng" kern="0" dirty="0" smtClean="0">
                <a:solidFill>
                  <a:srgbClr val="000000"/>
                </a:solidFill>
                <a:latin typeface="Arial"/>
                <a:cs typeface="Arial"/>
              </a:rPr>
              <a:t>flow</a:t>
            </a:r>
            <a:r>
              <a:rPr lang="en-US" altLang="en-US" sz="2200" kern="0" dirty="0" smtClean="0">
                <a:solidFill>
                  <a:srgbClr val="000000"/>
                </a:solidFill>
                <a:latin typeface="Arial"/>
                <a:cs typeface="Arial"/>
              </a:rPr>
              <a:t> at the </a:t>
            </a:r>
            <a:r>
              <a:rPr lang="en-US" altLang="en-US" sz="2200" u="sng" kern="0" dirty="0" smtClean="0">
                <a:solidFill>
                  <a:srgbClr val="000000"/>
                </a:solidFill>
                <a:latin typeface="Arial"/>
                <a:cs typeface="Arial"/>
              </a:rPr>
              <a:t>pull</a:t>
            </a:r>
            <a:r>
              <a:rPr lang="en-US" altLang="en-US" sz="2200" kern="0" dirty="0" smtClean="0">
                <a:solidFill>
                  <a:srgbClr val="000000"/>
                </a:solidFill>
                <a:latin typeface="Arial"/>
                <a:cs typeface="Arial"/>
              </a:rPr>
              <a:t> of the customer</a:t>
            </a:r>
          </a:p>
          <a:p>
            <a:pPr lvl="1">
              <a:lnSpc>
                <a:spcPts val="2800"/>
              </a:lnSpc>
              <a:buClr>
                <a:srgbClr val="000000"/>
              </a:buClr>
              <a:defRPr/>
            </a:pPr>
            <a:r>
              <a:rPr lang="en-US" altLang="en-US" sz="1800" kern="0" dirty="0" smtClean="0">
                <a:solidFill>
                  <a:srgbClr val="4472C4"/>
                </a:solidFill>
                <a:latin typeface="Arial"/>
                <a:cs typeface="Arial"/>
              </a:rPr>
              <a:t>Wait until you know what the customer wants before you start</a:t>
            </a:r>
          </a:p>
          <a:p>
            <a:pPr>
              <a:lnSpc>
                <a:spcPts val="2800"/>
              </a:lnSpc>
              <a:buClr>
                <a:srgbClr val="000000"/>
              </a:buClr>
              <a:buFont typeface="Arial" pitchFamily="34" charset="0"/>
              <a:buChar char="•"/>
              <a:defRPr/>
            </a:pPr>
            <a:r>
              <a:rPr lang="en-US" altLang="en-US" sz="2200" u="sng" kern="0" dirty="0" smtClean="0">
                <a:solidFill>
                  <a:srgbClr val="000000"/>
                </a:solidFill>
                <a:latin typeface="Arial"/>
                <a:cs typeface="Arial"/>
              </a:rPr>
              <a:t>Involve</a:t>
            </a:r>
            <a:r>
              <a:rPr lang="en-US" altLang="en-US" sz="2200" kern="0" dirty="0" smtClean="0">
                <a:solidFill>
                  <a:srgbClr val="000000"/>
                </a:solidFill>
                <a:latin typeface="Arial"/>
                <a:cs typeface="Arial"/>
              </a:rPr>
              <a:t>, </a:t>
            </a:r>
            <a:r>
              <a:rPr lang="en-US" altLang="en-US" sz="2200" u="sng" kern="0" dirty="0" smtClean="0">
                <a:solidFill>
                  <a:srgbClr val="000000"/>
                </a:solidFill>
                <a:latin typeface="Arial"/>
                <a:cs typeface="Arial"/>
              </a:rPr>
              <a:t>align</a:t>
            </a:r>
            <a:r>
              <a:rPr lang="en-US" altLang="en-US" sz="2200" kern="0" dirty="0" smtClean="0">
                <a:solidFill>
                  <a:srgbClr val="000000"/>
                </a:solidFill>
                <a:latin typeface="Arial"/>
                <a:cs typeface="Arial"/>
              </a:rPr>
              <a:t>, and </a:t>
            </a:r>
            <a:r>
              <a:rPr lang="en-US" altLang="en-US" sz="2200" u="sng" kern="0" dirty="0" smtClean="0">
                <a:solidFill>
                  <a:srgbClr val="000000"/>
                </a:solidFill>
                <a:latin typeface="Arial"/>
                <a:cs typeface="Arial"/>
              </a:rPr>
              <a:t>empower</a:t>
            </a:r>
            <a:r>
              <a:rPr lang="en-US" altLang="en-US" sz="2200" kern="0" dirty="0" smtClean="0">
                <a:solidFill>
                  <a:srgbClr val="000000"/>
                </a:solidFill>
                <a:latin typeface="Arial"/>
                <a:cs typeface="Arial"/>
              </a:rPr>
              <a:t> employees</a:t>
            </a:r>
          </a:p>
          <a:p>
            <a:pPr lvl="1">
              <a:lnSpc>
                <a:spcPts val="2800"/>
              </a:lnSpc>
              <a:buClr>
                <a:srgbClr val="000000"/>
              </a:buClr>
              <a:defRPr/>
            </a:pPr>
            <a:r>
              <a:rPr lang="en-US" altLang="en-US" sz="1800" kern="0" dirty="0" smtClean="0">
                <a:solidFill>
                  <a:srgbClr val="4472C4"/>
                </a:solidFill>
                <a:latin typeface="Arial"/>
                <a:cs typeface="Arial"/>
              </a:rPr>
              <a:t>Develop solutions using the people who are currently working in the process</a:t>
            </a:r>
          </a:p>
          <a:p>
            <a:pPr>
              <a:lnSpc>
                <a:spcPts val="2800"/>
              </a:lnSpc>
              <a:buClr>
                <a:srgbClr val="000000"/>
              </a:buClr>
              <a:buFont typeface="Arial" pitchFamily="34" charset="0"/>
              <a:buChar char="•"/>
              <a:defRPr/>
            </a:pPr>
            <a:r>
              <a:rPr lang="en-US" altLang="en-US" sz="2200" u="sng" kern="0" dirty="0" smtClean="0">
                <a:solidFill>
                  <a:srgbClr val="000000"/>
                </a:solidFill>
                <a:latin typeface="Arial"/>
                <a:cs typeface="Arial"/>
              </a:rPr>
              <a:t>Continuously improve knowledge</a:t>
            </a:r>
            <a:r>
              <a:rPr lang="en-US" altLang="en-US" sz="2200" kern="0" dirty="0" smtClean="0">
                <a:solidFill>
                  <a:srgbClr val="000000"/>
                </a:solidFill>
                <a:latin typeface="Arial"/>
                <a:cs typeface="Arial"/>
              </a:rPr>
              <a:t> in pursuit of perfection</a:t>
            </a:r>
          </a:p>
          <a:p>
            <a:pPr lvl="1">
              <a:lnSpc>
                <a:spcPts val="2800"/>
              </a:lnSpc>
              <a:buClr>
                <a:srgbClr val="000000"/>
              </a:buClr>
              <a:defRPr/>
            </a:pPr>
            <a:r>
              <a:rPr lang="en-US" altLang="en-US" sz="1800" kern="0" dirty="0" smtClean="0">
                <a:solidFill>
                  <a:srgbClr val="4472C4"/>
                </a:solidFill>
                <a:latin typeface="Arial"/>
                <a:cs typeface="Arial"/>
              </a:rPr>
              <a:t>Constantly challenge the organization to continue removing waste from processes</a:t>
            </a:r>
          </a:p>
          <a:p>
            <a:pPr>
              <a:buClr>
                <a:srgbClr val="000000"/>
              </a:buClr>
              <a:buFont typeface="Arial" pitchFamily="34" charset="0"/>
              <a:buChar char="•"/>
              <a:defRPr/>
            </a:pPr>
            <a:endParaRPr lang="en-US" altLang="en-US" sz="1800" kern="0" dirty="0" smtClean="0">
              <a:solidFill>
                <a:srgbClr val="000000"/>
              </a:solidFill>
              <a:latin typeface="Arial"/>
              <a:cs typeface="Arial"/>
            </a:endParaRPr>
          </a:p>
          <a:p>
            <a:pPr lvl="1">
              <a:buClr>
                <a:srgbClr val="000000"/>
              </a:buClr>
              <a:defRPr/>
            </a:pPr>
            <a:endParaRPr lang="en-US" altLang="en-US" sz="2200" kern="0" dirty="0" smtClean="0">
              <a:solidFill>
                <a:srgbClr val="000000"/>
              </a:solidFill>
              <a:latin typeface="Arial"/>
              <a:cs typeface="Arial"/>
            </a:endParaRPr>
          </a:p>
        </p:txBody>
      </p:sp>
    </p:spTree>
    <p:extLst>
      <p:ext uri="{BB962C8B-B14F-4D97-AF65-F5344CB8AC3E}">
        <p14:creationId xmlns:p14="http://schemas.microsoft.com/office/powerpoint/2010/main" val="394716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IMPROVEMENT REQUIRES BEHAVORIAL CHANGE</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100</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Lean Transforms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Rectangle 3"/>
          <p:cNvSpPr txBox="1">
            <a:spLocks noChangeArrowheads="1"/>
          </p:cNvSpPr>
          <p:nvPr/>
        </p:nvSpPr>
        <p:spPr bwMode="auto">
          <a:xfrm>
            <a:off x="731522" y="1274155"/>
            <a:ext cx="7176746"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64" tIns="46033" rIns="92064" bIns="46033" numCol="1" anchor="t" anchorCtr="0" compatLnSpc="1">
            <a:prstTxWarp prst="textNoShape">
              <a:avLst/>
            </a:prstTxWarp>
          </a:bodyPr>
          <a:lstStyle>
            <a:lvl1pPr marL="228600" indent="-228600" algn="l" rtl="0" eaLnBrk="0" fontAlgn="base" hangingPunct="0">
              <a:spcBef>
                <a:spcPct val="0"/>
              </a:spcBef>
              <a:spcAft>
                <a:spcPct val="0"/>
              </a:spcAft>
              <a:buClr>
                <a:schemeClr val="bg1"/>
              </a:buClr>
              <a:buFont typeface="Wingdings" pitchFamily="2" charset="2"/>
              <a:buChar char="§"/>
              <a:defRPr sz="2400">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SzPct val="125000"/>
              <a:buChar char="•"/>
              <a:defRPr sz="2000">
                <a:solidFill>
                  <a:schemeClr val="bg1"/>
                </a:solidFill>
                <a:latin typeface="+mn-lt"/>
                <a:cs typeface="+mn-cs"/>
              </a:defRPr>
            </a:lvl2pPr>
            <a:lvl3pPr marL="1143000" indent="-228600" algn="l" rtl="0" eaLnBrk="0" fontAlgn="base" hangingPunct="0">
              <a:spcBef>
                <a:spcPct val="20000"/>
              </a:spcBef>
              <a:spcAft>
                <a:spcPct val="0"/>
              </a:spcAft>
              <a:buClr>
                <a:schemeClr val="bg1"/>
              </a:buClr>
              <a:buFont typeface="Arial" charset="0"/>
              <a:buChar char="–"/>
              <a:defRPr sz="2000">
                <a:solidFill>
                  <a:schemeClr val="bg1"/>
                </a:solidFill>
                <a:latin typeface="Helvetica" pitchFamily="34" charset="0"/>
                <a:cs typeface="+mn-cs"/>
              </a:defRPr>
            </a:lvl3pPr>
            <a:lvl4pPr marL="1600200" indent="-228600" algn="l" rtl="0" eaLnBrk="0" fontAlgn="base" hangingPunct="0">
              <a:spcBef>
                <a:spcPct val="20000"/>
              </a:spcBef>
              <a:spcAft>
                <a:spcPct val="0"/>
              </a:spcAft>
              <a:buClr>
                <a:schemeClr val="bg1"/>
              </a:buClr>
              <a:buChar char="–"/>
              <a:defRPr sz="2000">
                <a:solidFill>
                  <a:schemeClr val="bg1"/>
                </a:solidFill>
                <a:latin typeface="Helvetica" pitchFamily="34" charset="0"/>
                <a:cs typeface="+mn-cs"/>
              </a:defRPr>
            </a:lvl4pPr>
            <a:lvl5pPr marL="2057400" indent="-228600" algn="l" rtl="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mn-cs"/>
              </a:defRPr>
            </a:lvl5pPr>
            <a:lvl6pPr marL="25146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6pPr>
            <a:lvl7pPr marL="29718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7pPr>
            <a:lvl8pPr marL="34290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8pPr>
            <a:lvl9pPr marL="38862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9pPr>
          </a:lstStyle>
          <a:p>
            <a:pPr marL="228600" marR="0" lvl="0" indent="-228600" algn="l" defTabSz="914400" rtl="0" eaLnBrk="1" fontAlgn="base" latinLnBrk="0" hangingPunct="1">
              <a:lnSpc>
                <a:spcPct val="90000"/>
              </a:lnSpc>
              <a:spcBef>
                <a:spcPct val="0"/>
              </a:spcBef>
              <a:spcAft>
                <a:spcPct val="0"/>
              </a:spcAft>
              <a:buClr>
                <a:srgbClr val="000000"/>
              </a:buClr>
              <a:buSzPct val="125000"/>
              <a:buFont typeface="Wingdings" pitchFamily="2" charset="2"/>
              <a:buNone/>
              <a:tabLst/>
              <a:defRPr/>
            </a:pPr>
            <a:endParaRPr kumimoji="0" lang="en-US" altLang="en-US" sz="500" b="1" i="0" u="none" strike="noStrike" kern="0" cap="none" spc="0" normalizeH="0" baseline="0" noProof="0" dirty="0" smtClean="0">
              <a:ln>
                <a:noFill/>
              </a:ln>
              <a:solidFill>
                <a:srgbClr val="000000"/>
              </a:solidFill>
              <a:effectLst/>
              <a:uLnTx/>
              <a:uFillTx/>
              <a:latin typeface="Arial"/>
              <a:ea typeface="+mn-ea"/>
              <a:cs typeface="Arial"/>
            </a:endParaRPr>
          </a:p>
          <a:p>
            <a:pPr marL="228600" marR="0" lvl="0" indent="-228600" algn="l" defTabSz="914400" rtl="0" eaLnBrk="1" fontAlgn="base" latinLnBrk="0" hangingPunct="1">
              <a:lnSpc>
                <a:spcPts val="2400"/>
              </a:lnSpc>
              <a:spcBef>
                <a:spcPct val="0"/>
              </a:spcBef>
              <a:spcAft>
                <a:spcPct val="0"/>
              </a:spcAft>
              <a:buClr>
                <a:srgbClr val="000000"/>
              </a:buClr>
              <a:buSzPct val="125000"/>
              <a:buFontTx/>
              <a:buChar char="•"/>
              <a:tabLst/>
              <a:defRPr/>
            </a:pPr>
            <a:r>
              <a:rPr kumimoji="0" lang="en-US" altLang="en-US" sz="2000" b="1" i="0" u="none" strike="noStrike" kern="0" cap="none" spc="0" normalizeH="0" baseline="0" noProof="0" dirty="0" smtClean="0">
                <a:ln>
                  <a:noFill/>
                </a:ln>
                <a:solidFill>
                  <a:srgbClr val="000000"/>
                </a:solidFill>
                <a:effectLst/>
                <a:uLnTx/>
                <a:uFillTx/>
                <a:latin typeface="Arial"/>
                <a:ea typeface="+mn-ea"/>
                <a:cs typeface="Arial"/>
              </a:rPr>
              <a:t> </a:t>
            </a:r>
            <a:r>
              <a:rPr kumimoji="0" lang="en-US" altLang="en-US" sz="2400" i="0" u="none" strike="noStrike" kern="0" cap="none" spc="0" normalizeH="0" baseline="0" noProof="0" dirty="0" smtClean="0">
                <a:ln>
                  <a:noFill/>
                </a:ln>
                <a:solidFill>
                  <a:srgbClr val="000000"/>
                </a:solidFill>
                <a:effectLst/>
                <a:uLnTx/>
                <a:uFillTx/>
                <a:latin typeface="Arial"/>
                <a:ea typeface="+mn-ea"/>
                <a:cs typeface="Arial"/>
              </a:rPr>
              <a:t>Lean Challenges Us To:</a:t>
            </a:r>
            <a:endParaRPr kumimoji="0" lang="en-US" altLang="en-US" sz="2000" i="0" u="none" strike="noStrike" kern="0" cap="none" spc="0" normalizeH="0" baseline="0" noProof="0" dirty="0" smtClean="0">
              <a:ln>
                <a:noFill/>
              </a:ln>
              <a:solidFill>
                <a:srgbClr val="000000"/>
              </a:solidFill>
              <a:effectLst/>
              <a:uLnTx/>
              <a:uFillTx/>
              <a:latin typeface="Arial"/>
              <a:ea typeface="+mn-ea"/>
              <a:cs typeface="Arial"/>
            </a:endParaRPr>
          </a:p>
          <a:p>
            <a:pPr marL="228600" marR="0" lvl="0" indent="-228600" algn="l" defTabSz="914400" rtl="0" eaLnBrk="1" fontAlgn="base" latinLnBrk="0" hangingPunct="1">
              <a:lnSpc>
                <a:spcPts val="2400"/>
              </a:lnSpc>
              <a:spcBef>
                <a:spcPct val="0"/>
              </a:spcBef>
              <a:spcAft>
                <a:spcPct val="0"/>
              </a:spcAft>
              <a:buClr>
                <a:srgbClr val="000000"/>
              </a:buClr>
              <a:buSzPct val="125000"/>
              <a:buFont typeface="Wingdings" pitchFamily="2" charset="2"/>
              <a:buNone/>
              <a:tabLst/>
              <a:defRPr/>
            </a:pPr>
            <a:endParaRPr kumimoji="0" lang="en-US" altLang="en-US" sz="700" b="1" i="0" u="none" strike="noStrike" kern="0" cap="none" spc="0" normalizeH="0" baseline="0" noProof="0" dirty="0" smtClean="0">
              <a:ln>
                <a:noFill/>
              </a:ln>
              <a:solidFill>
                <a:srgbClr val="000000"/>
              </a:solidFill>
              <a:effectLst/>
              <a:uLnTx/>
              <a:uFillTx/>
              <a:latin typeface="Arial"/>
              <a:ea typeface="+mn-ea"/>
              <a:cs typeface="Arial"/>
            </a:endParaRPr>
          </a:p>
          <a:p>
            <a:pPr marL="857250" marR="0" lvl="1" indent="-285750" algn="l" defTabSz="914400" rtl="0" eaLnBrk="1" fontAlgn="base" latinLnBrk="0" hangingPunct="1">
              <a:lnSpc>
                <a:spcPts val="2400"/>
              </a:lnSpc>
              <a:spcBef>
                <a:spcPct val="15000"/>
              </a:spcBef>
              <a:spcAft>
                <a:spcPct val="10000"/>
              </a:spcAft>
              <a:buClr>
                <a:srgbClr val="000000"/>
              </a:buClr>
              <a:buSzPct val="125000"/>
              <a:buFontTx/>
              <a:buChar char="•"/>
              <a:tabLst/>
              <a:defRPr/>
            </a:pPr>
            <a:r>
              <a:rPr kumimoji="0" lang="en-US" altLang="en-US" sz="2200" i="0" u="none" strike="noStrike" kern="0" cap="none" spc="0" normalizeH="0" baseline="0" noProof="0" dirty="0" smtClean="0">
                <a:ln>
                  <a:noFill/>
                </a:ln>
                <a:solidFill>
                  <a:srgbClr val="000000"/>
                </a:solidFill>
                <a:effectLst/>
                <a:uLnTx/>
                <a:uFillTx/>
                <a:latin typeface="Arial"/>
                <a:cs typeface="Arial"/>
              </a:rPr>
              <a:t>Think Differently</a:t>
            </a:r>
          </a:p>
          <a:p>
            <a:pPr marL="857250" marR="0" lvl="1" indent="-285750" algn="l" defTabSz="914400" rtl="0" eaLnBrk="1" fontAlgn="base" latinLnBrk="0" hangingPunct="1">
              <a:lnSpc>
                <a:spcPts val="2400"/>
              </a:lnSpc>
              <a:spcBef>
                <a:spcPct val="15000"/>
              </a:spcBef>
              <a:spcAft>
                <a:spcPct val="10000"/>
              </a:spcAft>
              <a:buClr>
                <a:srgbClr val="000000"/>
              </a:buClr>
              <a:buSzPct val="125000"/>
              <a:buFontTx/>
              <a:buChar char="•"/>
              <a:tabLst/>
              <a:defRPr/>
            </a:pPr>
            <a:endParaRPr kumimoji="0" lang="en-US" altLang="en-US" sz="2200" i="0" u="none" strike="noStrike" kern="0" cap="none" spc="0" normalizeH="0" baseline="0" noProof="0" dirty="0" smtClean="0">
              <a:ln>
                <a:noFill/>
              </a:ln>
              <a:solidFill>
                <a:srgbClr val="000000"/>
              </a:solidFill>
              <a:effectLst/>
              <a:uLnTx/>
              <a:uFillTx/>
              <a:latin typeface="Arial"/>
              <a:cs typeface="Arial"/>
            </a:endParaRPr>
          </a:p>
          <a:p>
            <a:pPr marL="857250" marR="0" lvl="1" indent="-285750" algn="l" defTabSz="914400" rtl="0" eaLnBrk="1" fontAlgn="base" latinLnBrk="0" hangingPunct="1">
              <a:lnSpc>
                <a:spcPts val="2400"/>
              </a:lnSpc>
              <a:spcBef>
                <a:spcPct val="15000"/>
              </a:spcBef>
              <a:spcAft>
                <a:spcPct val="10000"/>
              </a:spcAft>
              <a:buClr>
                <a:srgbClr val="000000"/>
              </a:buClr>
              <a:buSzPct val="125000"/>
              <a:buFontTx/>
              <a:buChar char="•"/>
              <a:tabLst/>
              <a:defRPr/>
            </a:pPr>
            <a:r>
              <a:rPr kumimoji="0" lang="en-US" altLang="en-US" sz="2200" i="0" u="none" strike="noStrike" kern="0" cap="none" spc="0" normalizeH="0" baseline="0" noProof="0" dirty="0" smtClean="0">
                <a:ln>
                  <a:noFill/>
                </a:ln>
                <a:solidFill>
                  <a:srgbClr val="000000"/>
                </a:solidFill>
                <a:effectLst/>
                <a:uLnTx/>
                <a:uFillTx/>
                <a:latin typeface="Arial"/>
                <a:cs typeface="Arial"/>
              </a:rPr>
              <a:t>Work Differently</a:t>
            </a:r>
          </a:p>
          <a:p>
            <a:pPr marL="857250" marR="0" lvl="1" indent="-285750" algn="l" defTabSz="914400" rtl="0" eaLnBrk="1" fontAlgn="base" latinLnBrk="0" hangingPunct="1">
              <a:lnSpc>
                <a:spcPts val="2400"/>
              </a:lnSpc>
              <a:spcBef>
                <a:spcPct val="15000"/>
              </a:spcBef>
              <a:spcAft>
                <a:spcPct val="10000"/>
              </a:spcAft>
              <a:buClr>
                <a:srgbClr val="000000"/>
              </a:buClr>
              <a:buSzPct val="125000"/>
              <a:buFontTx/>
              <a:buChar char="•"/>
              <a:tabLst/>
              <a:defRPr/>
            </a:pPr>
            <a:endParaRPr kumimoji="0" lang="en-US" altLang="en-US" sz="2200" i="0" u="none" strike="noStrike" kern="0" cap="none" spc="0" normalizeH="0" baseline="0" noProof="0" dirty="0" smtClean="0">
              <a:ln>
                <a:noFill/>
              </a:ln>
              <a:solidFill>
                <a:srgbClr val="000000"/>
              </a:solidFill>
              <a:effectLst/>
              <a:uLnTx/>
              <a:uFillTx/>
              <a:latin typeface="Arial"/>
              <a:cs typeface="Arial"/>
            </a:endParaRPr>
          </a:p>
          <a:p>
            <a:pPr marL="857250" marR="0" lvl="1" indent="-285750" algn="l" defTabSz="914400" rtl="0" eaLnBrk="1" fontAlgn="base" latinLnBrk="0" hangingPunct="1">
              <a:lnSpc>
                <a:spcPts val="2400"/>
              </a:lnSpc>
              <a:spcBef>
                <a:spcPct val="15000"/>
              </a:spcBef>
              <a:spcAft>
                <a:spcPct val="10000"/>
              </a:spcAft>
              <a:buClr>
                <a:srgbClr val="000000"/>
              </a:buClr>
              <a:buSzPct val="125000"/>
              <a:buFontTx/>
              <a:buChar char="•"/>
              <a:tabLst/>
              <a:defRPr/>
            </a:pPr>
            <a:r>
              <a:rPr kumimoji="0" lang="en-US" altLang="en-US" sz="2200" i="0" u="none" strike="noStrike" kern="0" cap="none" spc="0" normalizeH="0" baseline="0" noProof="0" dirty="0" smtClean="0">
                <a:ln>
                  <a:noFill/>
                </a:ln>
                <a:solidFill>
                  <a:srgbClr val="000000"/>
                </a:solidFill>
                <a:effectLst/>
                <a:uLnTx/>
                <a:uFillTx/>
                <a:latin typeface="Arial"/>
                <a:cs typeface="Arial"/>
              </a:rPr>
              <a:t>Ask Questions and Challenge the Status Quo</a:t>
            </a:r>
          </a:p>
          <a:p>
            <a:pPr marL="857250" marR="0" lvl="1" indent="-285750" algn="l" defTabSz="914400" rtl="0" eaLnBrk="1" fontAlgn="base" latinLnBrk="0" hangingPunct="1">
              <a:lnSpc>
                <a:spcPts val="2400"/>
              </a:lnSpc>
              <a:spcBef>
                <a:spcPct val="15000"/>
              </a:spcBef>
              <a:spcAft>
                <a:spcPct val="10000"/>
              </a:spcAft>
              <a:buClr>
                <a:srgbClr val="000000"/>
              </a:buClr>
              <a:buSzPct val="125000"/>
              <a:buFontTx/>
              <a:buChar char="•"/>
              <a:tabLst/>
              <a:defRPr/>
            </a:pPr>
            <a:endParaRPr kumimoji="0" lang="en-US" altLang="en-US" sz="2200" i="0" u="none" strike="noStrike" kern="0" cap="none" spc="0" normalizeH="0" baseline="0" noProof="0" dirty="0" smtClean="0">
              <a:ln>
                <a:noFill/>
              </a:ln>
              <a:solidFill>
                <a:srgbClr val="000000"/>
              </a:solidFill>
              <a:effectLst/>
              <a:uLnTx/>
              <a:uFillTx/>
              <a:latin typeface="Arial"/>
              <a:cs typeface="Arial"/>
            </a:endParaRPr>
          </a:p>
          <a:p>
            <a:pPr marL="857250" marR="0" lvl="1" indent="-285750" algn="l" defTabSz="914400" rtl="0" eaLnBrk="1" fontAlgn="base" latinLnBrk="0" hangingPunct="1">
              <a:lnSpc>
                <a:spcPts val="2400"/>
              </a:lnSpc>
              <a:spcBef>
                <a:spcPct val="15000"/>
              </a:spcBef>
              <a:spcAft>
                <a:spcPct val="10000"/>
              </a:spcAft>
              <a:buClr>
                <a:srgbClr val="000000"/>
              </a:buClr>
              <a:buSzPct val="125000"/>
              <a:buFontTx/>
              <a:buChar char="•"/>
              <a:tabLst/>
              <a:defRPr/>
            </a:pPr>
            <a:r>
              <a:rPr kumimoji="0" lang="en-US" altLang="en-US" sz="2200" i="0" u="none" strike="noStrike" kern="0" cap="none" spc="0" normalizeH="0" baseline="0" noProof="0" dirty="0" smtClean="0">
                <a:ln>
                  <a:noFill/>
                </a:ln>
                <a:solidFill>
                  <a:srgbClr val="000000"/>
                </a:solidFill>
                <a:effectLst/>
                <a:uLnTx/>
                <a:uFillTx/>
                <a:latin typeface="Arial"/>
                <a:cs typeface="Arial"/>
              </a:rPr>
              <a:t>Make Decisions With Facts and Data</a:t>
            </a:r>
          </a:p>
          <a:p>
            <a:pPr marL="857250" marR="0" lvl="1" indent="-285750" algn="l" defTabSz="914400" rtl="0" eaLnBrk="1" fontAlgn="base" latinLnBrk="0" hangingPunct="1">
              <a:lnSpc>
                <a:spcPts val="2400"/>
              </a:lnSpc>
              <a:spcBef>
                <a:spcPct val="15000"/>
              </a:spcBef>
              <a:spcAft>
                <a:spcPct val="10000"/>
              </a:spcAft>
              <a:buClr>
                <a:srgbClr val="000000"/>
              </a:buClr>
              <a:buSzPct val="125000"/>
              <a:buFontTx/>
              <a:buChar char="•"/>
              <a:tabLst/>
              <a:defRPr/>
            </a:pPr>
            <a:endParaRPr kumimoji="0" lang="en-US" altLang="en-US" sz="2200" i="0" u="none" strike="noStrike" kern="0" cap="none" spc="0" normalizeH="0" baseline="0" noProof="0" dirty="0" smtClean="0">
              <a:ln>
                <a:noFill/>
              </a:ln>
              <a:solidFill>
                <a:srgbClr val="000000"/>
              </a:solidFill>
              <a:effectLst/>
              <a:uLnTx/>
              <a:uFillTx/>
              <a:latin typeface="Arial"/>
              <a:cs typeface="Arial"/>
            </a:endParaRPr>
          </a:p>
          <a:p>
            <a:pPr marL="857250" marR="0" lvl="1" indent="-285750" algn="l" defTabSz="914400" rtl="0" eaLnBrk="1" fontAlgn="base" latinLnBrk="0" hangingPunct="1">
              <a:lnSpc>
                <a:spcPts val="2400"/>
              </a:lnSpc>
              <a:spcBef>
                <a:spcPct val="15000"/>
              </a:spcBef>
              <a:spcAft>
                <a:spcPct val="10000"/>
              </a:spcAft>
              <a:buClr>
                <a:srgbClr val="000000"/>
              </a:buClr>
              <a:buSzPct val="125000"/>
              <a:buFontTx/>
              <a:buChar char="•"/>
              <a:tabLst/>
              <a:defRPr/>
            </a:pPr>
            <a:r>
              <a:rPr kumimoji="0" lang="en-US" altLang="en-US" sz="2200" i="0" u="none" strike="noStrike" kern="0" cap="none" spc="0" normalizeH="0" baseline="0" noProof="0" dirty="0" smtClean="0">
                <a:ln>
                  <a:noFill/>
                </a:ln>
                <a:solidFill>
                  <a:srgbClr val="000000"/>
                </a:solidFill>
                <a:effectLst/>
                <a:uLnTx/>
                <a:uFillTx/>
                <a:latin typeface="Arial"/>
                <a:cs typeface="Arial"/>
              </a:rPr>
              <a:t>Use New Principles, Tools and Methodologies</a:t>
            </a:r>
          </a:p>
        </p:txBody>
      </p:sp>
      <p:sp>
        <p:nvSpPr>
          <p:cNvPr id="11" name="Rectangle 4"/>
          <p:cNvSpPr>
            <a:spLocks noChangeArrowheads="1"/>
          </p:cNvSpPr>
          <p:nvPr/>
        </p:nvSpPr>
        <p:spPr bwMode="auto">
          <a:xfrm>
            <a:off x="900332" y="5632689"/>
            <a:ext cx="7469945" cy="765175"/>
          </a:xfrm>
          <a:prstGeom prst="rect">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r="100000" b="100000"/>
            </a:path>
            <a:tileRect l="-100000" t="-100000"/>
          </a:gradFill>
          <a:ln w="28575">
            <a:solidFill>
              <a:schemeClr val="tx1"/>
            </a:solidFill>
            <a:miter lim="800000"/>
            <a:headEnd/>
            <a:tailEnd/>
          </a:ln>
          <a:effectLst/>
        </p:spPr>
        <p:txBody>
          <a:bodyPr wrap="none" lIns="102590" tIns="51296" rIns="102590" bIns="51296" anchor="ct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b="1" i="0" u="none" strike="noStrike" kern="0" cap="none" spc="0" normalizeH="0" baseline="0" noProof="0" dirty="0" smtClean="0">
                <a:ln>
                  <a:noFill/>
                </a:ln>
                <a:solidFill>
                  <a:srgbClr val="000000"/>
                </a:solidFill>
                <a:effectLst/>
                <a:uLnTx/>
                <a:uFillTx/>
              </a:rPr>
              <a:t>When Culture and Need for Change Compete</a:t>
            </a:r>
            <a:r>
              <a:rPr lang="en-US" altLang="en-US" b="1" kern="0" dirty="0">
                <a:solidFill>
                  <a:srgbClr val="000000"/>
                </a:solidFill>
              </a:rPr>
              <a:t> </a:t>
            </a:r>
            <a:r>
              <a:rPr lang="en-US" altLang="en-US" b="1" kern="0" dirty="0" smtClean="0">
                <a:solidFill>
                  <a:srgbClr val="000000"/>
                </a:solidFill>
              </a:rPr>
              <a:t>…</a:t>
            </a:r>
            <a:r>
              <a:rPr kumimoji="0" lang="en-US" altLang="en-US" b="1" i="0" u="none" strike="noStrike" kern="0" cap="none" spc="0" normalizeH="0" baseline="0" noProof="0" dirty="0" smtClean="0">
                <a:ln>
                  <a:noFill/>
                </a:ln>
                <a:solidFill>
                  <a:srgbClr val="000000"/>
                </a:solidFill>
                <a:effectLst/>
                <a:uLnTx/>
                <a:uFillTx/>
              </a:rPr>
              <a:t>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b="1" i="0" u="none" strike="noStrike" kern="0" cap="none" spc="0" normalizeH="0" baseline="0" noProof="0" dirty="0" smtClean="0">
                <a:ln>
                  <a:noFill/>
                </a:ln>
                <a:solidFill>
                  <a:srgbClr val="000000"/>
                </a:solidFill>
                <a:effectLst/>
                <a:uLnTx/>
                <a:uFillTx/>
              </a:rPr>
              <a:t>Real Leaders and Managers are Needed</a:t>
            </a:r>
            <a:endParaRPr kumimoji="0" lang="en-US" altLang="en-US" b="0" i="0" u="none" strike="noStrike" kern="0" cap="none" spc="0" normalizeH="0" baseline="-25000" noProof="0" dirty="0" smtClean="0">
              <a:ln>
                <a:noFill/>
              </a:ln>
              <a:solidFill>
                <a:srgbClr val="FFFFFF"/>
              </a:solidFill>
              <a:effectLst/>
              <a:uLnTx/>
              <a:uFillTx/>
              <a:latin typeface="Times New Roman" pitchFamily="18" charset="0"/>
            </a:endParaRPr>
          </a:p>
        </p:txBody>
      </p:sp>
    </p:spTree>
    <p:extLst>
      <p:ext uri="{BB962C8B-B14F-4D97-AF65-F5344CB8AC3E}">
        <p14:creationId xmlns:p14="http://schemas.microsoft.com/office/powerpoint/2010/main" val="285338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71942" y="566006"/>
            <a:ext cx="7886700" cy="461665"/>
          </a:xfrm>
        </p:spPr>
        <p:txBody>
          <a:bodyPr/>
          <a:lstStyle/>
          <a:p>
            <a:pPr>
              <a:defRPr/>
            </a:pPr>
            <a:r>
              <a:rPr lang="en-US" dirty="0" smtClean="0">
                <a:solidFill>
                  <a:srgbClr val="003399"/>
                </a:solidFill>
              </a:rPr>
              <a:t>Thank You – For More Information, Please Contact:</a:t>
            </a:r>
          </a:p>
        </p:txBody>
      </p:sp>
      <p:sp>
        <p:nvSpPr>
          <p:cNvPr id="29699" name="Rectangle 3"/>
          <p:cNvSpPr>
            <a:spLocks noChangeArrowheads="1"/>
          </p:cNvSpPr>
          <p:nvPr/>
        </p:nvSpPr>
        <p:spPr bwMode="auto">
          <a:xfrm>
            <a:off x="669952" y="1571461"/>
            <a:ext cx="4198585"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000" dirty="0">
              <a:solidFill>
                <a:prstClr val="white"/>
              </a:solidFill>
              <a:latin typeface="Arial" charset="0"/>
            </a:endParaRPr>
          </a:p>
          <a:p>
            <a:pPr>
              <a:defRPr/>
            </a:pPr>
            <a:r>
              <a:rPr lang="en-US" dirty="0">
                <a:solidFill>
                  <a:srgbClr val="E7E6E6">
                    <a:lumMod val="25000"/>
                  </a:srgbClr>
                </a:solidFill>
                <a:latin typeface="Arial" charset="0"/>
              </a:rPr>
              <a:t>Air Academy Associates, LLC</a:t>
            </a:r>
            <a:br>
              <a:rPr lang="en-US" dirty="0">
                <a:solidFill>
                  <a:srgbClr val="E7E6E6">
                    <a:lumMod val="25000"/>
                  </a:srgbClr>
                </a:solidFill>
                <a:latin typeface="Arial" charset="0"/>
              </a:rPr>
            </a:br>
            <a:r>
              <a:rPr lang="en-US" dirty="0">
                <a:solidFill>
                  <a:srgbClr val="E7E6E6">
                    <a:lumMod val="25000"/>
                  </a:srgbClr>
                </a:solidFill>
                <a:latin typeface="Arial" charset="0"/>
              </a:rPr>
              <a:t>1650 Telstar Drive, Suite 110</a:t>
            </a:r>
            <a:br>
              <a:rPr lang="en-US" dirty="0">
                <a:solidFill>
                  <a:srgbClr val="E7E6E6">
                    <a:lumMod val="25000"/>
                  </a:srgbClr>
                </a:solidFill>
                <a:latin typeface="Arial" charset="0"/>
              </a:rPr>
            </a:br>
            <a:r>
              <a:rPr lang="en-US" dirty="0">
                <a:solidFill>
                  <a:srgbClr val="E7E6E6">
                    <a:lumMod val="25000"/>
                  </a:srgbClr>
                </a:solidFill>
                <a:latin typeface="Arial" charset="0"/>
              </a:rPr>
              <a:t>Colorado Springs, CO 80920 USA</a:t>
            </a:r>
          </a:p>
          <a:p>
            <a:pPr>
              <a:defRPr/>
            </a:pPr>
            <a:r>
              <a:rPr lang="en-US" dirty="0">
                <a:solidFill>
                  <a:srgbClr val="E7E6E6">
                    <a:lumMod val="25000"/>
                  </a:srgbClr>
                </a:solidFill>
                <a:latin typeface="Arial" charset="0"/>
              </a:rPr>
              <a:t>  </a:t>
            </a:r>
            <a:br>
              <a:rPr lang="en-US" dirty="0">
                <a:solidFill>
                  <a:srgbClr val="E7E6E6">
                    <a:lumMod val="25000"/>
                  </a:srgbClr>
                </a:solidFill>
                <a:latin typeface="Arial" charset="0"/>
              </a:rPr>
            </a:br>
            <a:endParaRPr lang="en-US" dirty="0" smtClean="0">
              <a:solidFill>
                <a:srgbClr val="E7E6E6">
                  <a:lumMod val="25000"/>
                </a:srgbClr>
              </a:solidFill>
              <a:latin typeface="Arial" charset="0"/>
            </a:endParaRPr>
          </a:p>
          <a:p>
            <a:pPr>
              <a:defRPr/>
            </a:pPr>
            <a:r>
              <a:rPr lang="en-US" dirty="0" smtClean="0">
                <a:solidFill>
                  <a:srgbClr val="E7E6E6">
                    <a:lumMod val="25000"/>
                  </a:srgbClr>
                </a:solidFill>
                <a:latin typeface="Arial" charset="0"/>
              </a:rPr>
              <a:t>Call: </a:t>
            </a:r>
            <a:r>
              <a:rPr lang="en-US" dirty="0">
                <a:solidFill>
                  <a:srgbClr val="E7E6E6">
                    <a:lumMod val="25000"/>
                  </a:srgbClr>
                </a:solidFill>
                <a:latin typeface="Arial" charset="0"/>
              </a:rPr>
              <a:t>(800) 748-1277 or (719) 531-0777</a:t>
            </a:r>
            <a:br>
              <a:rPr lang="en-US" dirty="0">
                <a:solidFill>
                  <a:srgbClr val="E7E6E6">
                    <a:lumMod val="25000"/>
                  </a:srgbClr>
                </a:solidFill>
                <a:latin typeface="Arial" charset="0"/>
              </a:rPr>
            </a:br>
            <a:r>
              <a:rPr lang="en-US" dirty="0">
                <a:solidFill>
                  <a:srgbClr val="E7E6E6">
                    <a:lumMod val="25000"/>
                  </a:srgbClr>
                </a:solidFill>
                <a:latin typeface="Arial" charset="0"/>
              </a:rPr>
              <a:t>Facsimile: (719) 531-0778</a:t>
            </a:r>
            <a:br>
              <a:rPr lang="en-US" dirty="0">
                <a:solidFill>
                  <a:srgbClr val="E7E6E6">
                    <a:lumMod val="25000"/>
                  </a:srgbClr>
                </a:solidFill>
                <a:latin typeface="Arial" charset="0"/>
              </a:rPr>
            </a:br>
            <a:r>
              <a:rPr lang="en-US" dirty="0">
                <a:solidFill>
                  <a:srgbClr val="E7E6E6">
                    <a:lumMod val="25000"/>
                  </a:srgbClr>
                </a:solidFill>
                <a:latin typeface="Arial" charset="0"/>
              </a:rPr>
              <a:t>Email: aaa@airacad.com</a:t>
            </a:r>
            <a:br>
              <a:rPr lang="en-US" dirty="0">
                <a:solidFill>
                  <a:srgbClr val="E7E6E6">
                    <a:lumMod val="25000"/>
                  </a:srgbClr>
                </a:solidFill>
                <a:latin typeface="Arial" charset="0"/>
              </a:rPr>
            </a:br>
            <a:r>
              <a:rPr lang="en-US" dirty="0">
                <a:solidFill>
                  <a:srgbClr val="E7E6E6">
                    <a:lumMod val="25000"/>
                  </a:srgbClr>
                </a:solidFill>
                <a:latin typeface="Arial" charset="0"/>
              </a:rPr>
              <a:t>Website: </a:t>
            </a:r>
            <a:r>
              <a:rPr lang="en-US" dirty="0" smtClean="0">
                <a:solidFill>
                  <a:srgbClr val="E7E6E6">
                    <a:lumMod val="25000"/>
                  </a:srgbClr>
                </a:solidFill>
                <a:latin typeface="Arial" charset="0"/>
                <a:hlinkClick r:id="rId3"/>
              </a:rPr>
              <a:t>www.airacad.com</a:t>
            </a:r>
            <a:r>
              <a:rPr lang="en-US" dirty="0" smtClean="0">
                <a:solidFill>
                  <a:srgbClr val="E7E6E6">
                    <a:lumMod val="25000"/>
                  </a:srgbClr>
                </a:solidFill>
                <a:latin typeface="Arial" charset="0"/>
              </a:rPr>
              <a:t> </a:t>
            </a:r>
            <a:endParaRPr lang="en-US" dirty="0">
              <a:solidFill>
                <a:srgbClr val="E7E6E6">
                  <a:lumMod val="25000"/>
                </a:srgbClr>
              </a:solidFill>
              <a:latin typeface="Arial" charset="0"/>
            </a:endParaRPr>
          </a:p>
        </p:txBody>
      </p:sp>
      <p:sp>
        <p:nvSpPr>
          <p:cNvPr id="30724" name="Line 4"/>
          <p:cNvSpPr>
            <a:spLocks noChangeShapeType="1"/>
          </p:cNvSpPr>
          <p:nvPr/>
        </p:nvSpPr>
        <p:spPr bwMode="auto">
          <a:xfrm>
            <a:off x="1638216" y="3044062"/>
            <a:ext cx="1295400" cy="0"/>
          </a:xfrm>
          <a:prstGeom prst="line">
            <a:avLst/>
          </a:prstGeom>
          <a:noFill/>
          <a:ln w="28575">
            <a:solidFill>
              <a:srgbClr val="3366CC"/>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30725"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solidFill>
                <a:prstClr val="black"/>
              </a:solidFill>
            </a:endParaRPr>
          </a:p>
        </p:txBody>
      </p:sp>
      <p:sp>
        <p:nvSpPr>
          <p:cNvPr id="30726" name="Rectangle 17"/>
          <p:cNvSpPr>
            <a:spLocks noChangeArrowheads="1"/>
          </p:cNvSpPr>
          <p:nvPr/>
        </p:nvSpPr>
        <p:spPr bwMode="auto">
          <a:xfrm>
            <a:off x="0" y="1476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sz="1000" dirty="0">
                <a:solidFill>
                  <a:srgbClr val="0F243E"/>
                </a:solidFill>
              </a:rPr>
              <a:t> </a:t>
            </a:r>
            <a:endParaRPr lang="en-US" dirty="0">
              <a:solidFill>
                <a:prstClr val="black"/>
              </a:solidFill>
            </a:endParaRPr>
          </a:p>
        </p:txBody>
      </p:sp>
      <p:pic>
        <p:nvPicPr>
          <p:cNvPr id="30727" name="Picture 1">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6116" y="5394664"/>
            <a:ext cx="13874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2">
            <a:hlinkClick r:id="rId5"/>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88716" y="5331164"/>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3">
            <a:hlinkClick r:id="rId7"/>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03166" y="5301002"/>
            <a:ext cx="9525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4">
            <a:hlinkClick r:id="rId9"/>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793816" y="5305764"/>
            <a:ext cx="895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5">
            <a:hlinkClick r:id="rId11"/>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984441" y="5229564"/>
            <a:ext cx="9588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101</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grpSp>
        <p:nvGrpSpPr>
          <p:cNvPr id="19" name="Group 18"/>
          <p:cNvGrpSpPr/>
          <p:nvPr/>
        </p:nvGrpSpPr>
        <p:grpSpPr>
          <a:xfrm>
            <a:off x="5734050" y="1837367"/>
            <a:ext cx="2810316" cy="2822575"/>
            <a:chOff x="5359400" y="2246313"/>
            <a:chExt cx="2911475" cy="2924175"/>
          </a:xfrm>
        </p:grpSpPr>
        <p:sp>
          <p:nvSpPr>
            <p:cNvPr id="20" name="Rektangel 40"/>
            <p:cNvSpPr>
              <a:spLocks noChangeArrowheads="1"/>
            </p:cNvSpPr>
            <p:nvPr>
              <p:custDataLst>
                <p:tags r:id="rId1"/>
              </p:custDataLst>
            </p:nvPr>
          </p:nvSpPr>
          <p:spPr bwMode="auto">
            <a:xfrm>
              <a:off x="5359400" y="2246313"/>
              <a:ext cx="2911475" cy="292417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ln w="25400">
              <a:noFill/>
              <a:miter lim="800000"/>
              <a:headEnd/>
              <a:tailEnd/>
            </a:ln>
            <a:effectLst/>
          </p:spPr>
          <p:txBody>
            <a:bodyPr anchor="ctr"/>
            <a:lstStyle/>
            <a:p>
              <a:pPr indent="-342900" algn="ctr">
                <a:buFont typeface="Calibri" pitchFamily="-112" charset="0"/>
                <a:buAutoNum type="arabicPeriod"/>
                <a:defRPr/>
              </a:pPr>
              <a:endParaRPr lang="en-US" noProof="1">
                <a:solidFill>
                  <a:srgbClr val="FFFFFF"/>
                </a:solidFill>
                <a:ea typeface="ＭＳ Ｐゴシック" pitchFamily="-112" charset="-128"/>
              </a:endParaRPr>
            </a:p>
          </p:txBody>
        </p:sp>
        <p:pic>
          <p:nvPicPr>
            <p:cNvPr id="21" name="Billede 50" descr="dreamstime_business handshake PC.jpg"/>
            <p:cNvPicPr>
              <a:picLocks noChangeAspect="1"/>
            </p:cNvPicPr>
            <p:nvPr/>
          </p:nvPicPr>
          <p:blipFill>
            <a:blip r:embed="rId13"/>
            <a:srcRect r="3555" b="807"/>
            <a:stretch>
              <a:fillRect/>
            </a:stretch>
          </p:blipFill>
          <p:spPr bwMode="auto">
            <a:xfrm>
              <a:off x="5457825" y="2347913"/>
              <a:ext cx="2713038" cy="273685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993839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626364" y="703472"/>
            <a:ext cx="7891272" cy="400110"/>
          </a:xfrm>
        </p:spPr>
        <p:txBody>
          <a:bodyPr/>
          <a:lstStyle/>
          <a:p>
            <a:pPr>
              <a:lnSpc>
                <a:spcPct val="100000"/>
              </a:lnSpc>
              <a:spcBef>
                <a:spcPts val="0"/>
              </a:spcBef>
              <a:defRPr/>
            </a:pPr>
            <a:r>
              <a:rPr lang="en-US" dirty="0" smtClean="0"/>
              <a:t>Adds Value to the Customer</a:t>
            </a:r>
            <a:endParaRPr lang="en-US" dirty="0"/>
          </a:p>
        </p:txBody>
      </p:sp>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676150" y="262216"/>
            <a:ext cx="7886700" cy="461665"/>
          </a:xfrm>
        </p:spPr>
        <p:txBody>
          <a:bodyPr/>
          <a:lstStyle/>
          <a:p>
            <a:r>
              <a:rPr lang="en-US" dirty="0" smtClean="0"/>
              <a:t>VALUE STREAM </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11</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grpSp>
        <p:nvGrpSpPr>
          <p:cNvPr id="6" name="Group 5"/>
          <p:cNvGrpSpPr/>
          <p:nvPr/>
        </p:nvGrpSpPr>
        <p:grpSpPr>
          <a:xfrm>
            <a:off x="743963" y="1343025"/>
            <a:ext cx="7915275" cy="4897438"/>
            <a:chOff x="1195388" y="1343025"/>
            <a:chExt cx="7915275" cy="4897438"/>
          </a:xfrm>
        </p:grpSpPr>
        <p:sp>
          <p:nvSpPr>
            <p:cNvPr id="7" name="AutoShape 55"/>
            <p:cNvSpPr>
              <a:spLocks noChangeArrowheads="1"/>
            </p:cNvSpPr>
            <p:nvPr/>
          </p:nvSpPr>
          <p:spPr bwMode="auto">
            <a:xfrm>
              <a:off x="2381250" y="3536950"/>
              <a:ext cx="392113" cy="369888"/>
            </a:xfrm>
            <a:prstGeom prst="rightArrow">
              <a:avLst>
                <a:gd name="adj1" fmla="val 47435"/>
                <a:gd name="adj2" fmla="val 50555"/>
              </a:avLst>
            </a:prstGeom>
            <a:solidFill>
              <a:srgbClr val="FFFF99"/>
            </a:solidFill>
            <a:ln w="9525">
              <a:solidFill>
                <a:srgbClr val="000000"/>
              </a:solidFill>
              <a:miter lim="800000"/>
              <a:headEnd/>
              <a:tailEnd/>
            </a:ln>
            <a:effectLst>
              <a:outerShdw dist="40161" dir="4293903" algn="ctr" rotWithShape="0">
                <a:srgbClr val="CCCCFF"/>
              </a:outerShdw>
            </a:effectLst>
          </p:spPr>
          <p:txBody>
            <a:bodyPr wrap="none" anchor="ctr"/>
            <a:lstStyle/>
            <a:p>
              <a:pPr fontAlgn="base">
                <a:spcBef>
                  <a:spcPct val="0"/>
                </a:spcBef>
                <a:spcAft>
                  <a:spcPct val="0"/>
                </a:spcAft>
                <a:defRPr/>
              </a:pPr>
              <a:endParaRPr lang="en-US" sz="2000" kern="0" dirty="0">
                <a:solidFill>
                  <a:srgbClr val="FFFFFF"/>
                </a:solidFill>
                <a:latin typeface="Arial" charset="0"/>
                <a:cs typeface="Arial"/>
              </a:endParaRPr>
            </a:p>
          </p:txBody>
        </p:sp>
        <p:sp>
          <p:nvSpPr>
            <p:cNvPr id="9" name="AutoShape 56"/>
            <p:cNvSpPr>
              <a:spLocks noChangeArrowheads="1"/>
            </p:cNvSpPr>
            <p:nvPr/>
          </p:nvSpPr>
          <p:spPr bwMode="auto">
            <a:xfrm>
              <a:off x="7272338" y="3565525"/>
              <a:ext cx="392112" cy="369888"/>
            </a:xfrm>
            <a:prstGeom prst="rightArrow">
              <a:avLst>
                <a:gd name="adj1" fmla="val 47435"/>
                <a:gd name="adj2" fmla="val 50555"/>
              </a:avLst>
            </a:prstGeom>
            <a:solidFill>
              <a:srgbClr val="FFFF99"/>
            </a:solidFill>
            <a:ln w="9525">
              <a:solidFill>
                <a:srgbClr val="000000"/>
              </a:solidFill>
              <a:miter lim="800000"/>
              <a:headEnd/>
              <a:tailEnd/>
            </a:ln>
            <a:effectLst>
              <a:outerShdw dist="40161" dir="4293903" algn="ctr" rotWithShape="0">
                <a:srgbClr val="CCCCFF"/>
              </a:outerShdw>
            </a:effectLst>
          </p:spPr>
          <p:txBody>
            <a:bodyPr wrap="none" anchor="ctr"/>
            <a:lstStyle/>
            <a:p>
              <a:pPr fontAlgn="base">
                <a:spcBef>
                  <a:spcPct val="0"/>
                </a:spcBef>
                <a:spcAft>
                  <a:spcPct val="0"/>
                </a:spcAft>
                <a:defRPr/>
              </a:pPr>
              <a:endParaRPr lang="en-US" sz="2000" kern="0" dirty="0">
                <a:solidFill>
                  <a:srgbClr val="FFFFFF"/>
                </a:solidFill>
                <a:latin typeface="Arial" charset="0"/>
                <a:cs typeface="Arial"/>
              </a:endParaRPr>
            </a:p>
          </p:txBody>
        </p:sp>
        <p:sp>
          <p:nvSpPr>
            <p:cNvPr id="10" name="Oval 57"/>
            <p:cNvSpPr>
              <a:spLocks noChangeArrowheads="1"/>
            </p:cNvSpPr>
            <p:nvPr/>
          </p:nvSpPr>
          <p:spPr bwMode="auto">
            <a:xfrm>
              <a:off x="7662863" y="3070225"/>
              <a:ext cx="1447800" cy="720725"/>
            </a:xfrm>
            <a:prstGeom prst="ellipse">
              <a:avLst/>
            </a:prstGeom>
            <a:solidFill>
              <a:srgbClr val="C0C0C0"/>
            </a:solidFill>
            <a:ln w="19050">
              <a:solidFill>
                <a:srgbClr val="000000"/>
              </a:solidFill>
              <a:round/>
              <a:headEnd/>
              <a:tailEnd/>
            </a:ln>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sz="2000" i="1" kern="0" smtClean="0">
                <a:solidFill>
                  <a:srgbClr val="FFFFFF"/>
                </a:solidFill>
              </a:endParaRPr>
            </a:p>
          </p:txBody>
        </p:sp>
        <p:sp>
          <p:nvSpPr>
            <p:cNvPr id="11" name="Oval 58"/>
            <p:cNvSpPr>
              <a:spLocks noChangeArrowheads="1"/>
            </p:cNvSpPr>
            <p:nvPr/>
          </p:nvSpPr>
          <p:spPr bwMode="auto">
            <a:xfrm>
              <a:off x="7640638" y="3144838"/>
              <a:ext cx="1446212" cy="720725"/>
            </a:xfrm>
            <a:prstGeom prst="ellipse">
              <a:avLst/>
            </a:prstGeom>
            <a:solidFill>
              <a:srgbClr val="C0C0C0"/>
            </a:solidFill>
            <a:ln w="19050">
              <a:solidFill>
                <a:srgbClr val="000000"/>
              </a:solidFill>
              <a:round/>
              <a:headEnd/>
              <a:tailEnd/>
            </a:ln>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sz="2000" i="1" kern="0" smtClean="0">
                <a:solidFill>
                  <a:srgbClr val="FFFFFF"/>
                </a:solidFill>
              </a:endParaRPr>
            </a:p>
          </p:txBody>
        </p:sp>
        <p:sp>
          <p:nvSpPr>
            <p:cNvPr id="13" name="Oval 59"/>
            <p:cNvSpPr>
              <a:spLocks noChangeArrowheads="1"/>
            </p:cNvSpPr>
            <p:nvPr/>
          </p:nvSpPr>
          <p:spPr bwMode="auto">
            <a:xfrm>
              <a:off x="1206500" y="3048000"/>
              <a:ext cx="1331913" cy="720725"/>
            </a:xfrm>
            <a:prstGeom prst="ellipse">
              <a:avLst/>
            </a:prstGeom>
            <a:solidFill>
              <a:srgbClr val="C0C0C0"/>
            </a:solidFill>
            <a:ln w="19050">
              <a:solidFill>
                <a:srgbClr val="000000"/>
              </a:solidFill>
              <a:round/>
              <a:headEnd/>
              <a:tailEnd/>
            </a:ln>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sz="2000" i="1" kern="0" smtClean="0">
                <a:solidFill>
                  <a:srgbClr val="FFFFFF"/>
                </a:solidFill>
              </a:endParaRPr>
            </a:p>
          </p:txBody>
        </p:sp>
        <p:sp>
          <p:nvSpPr>
            <p:cNvPr id="14" name="Oval 60"/>
            <p:cNvSpPr>
              <a:spLocks noChangeArrowheads="1"/>
            </p:cNvSpPr>
            <p:nvPr/>
          </p:nvSpPr>
          <p:spPr bwMode="auto">
            <a:xfrm>
              <a:off x="1201738" y="3133725"/>
              <a:ext cx="1287462" cy="720725"/>
            </a:xfrm>
            <a:prstGeom prst="ellipse">
              <a:avLst/>
            </a:prstGeom>
            <a:solidFill>
              <a:srgbClr val="C0C0C0"/>
            </a:solidFill>
            <a:ln w="19050">
              <a:solidFill>
                <a:srgbClr val="000000"/>
              </a:solidFill>
              <a:round/>
              <a:headEnd/>
              <a:tailEnd/>
            </a:ln>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sz="2000" i="1" kern="0" smtClean="0">
                <a:solidFill>
                  <a:srgbClr val="FFFFFF"/>
                </a:solidFill>
              </a:endParaRPr>
            </a:p>
          </p:txBody>
        </p:sp>
        <p:sp>
          <p:nvSpPr>
            <p:cNvPr id="15" name="Text Box 62"/>
            <p:cNvSpPr txBox="1">
              <a:spLocks noChangeArrowheads="1"/>
            </p:cNvSpPr>
            <p:nvPr/>
          </p:nvSpPr>
          <p:spPr bwMode="auto">
            <a:xfrm>
              <a:off x="1230313" y="1343025"/>
              <a:ext cx="77152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eaLnBrk="0" hangingPunct="0">
                <a:tabLst>
                  <a:tab pos="319088" algn="l"/>
                </a:tabLst>
                <a:defRPr sz="2800" b="1">
                  <a:solidFill>
                    <a:schemeClr val="tx1"/>
                  </a:solidFill>
                  <a:latin typeface="Arial" charset="0"/>
                  <a:cs typeface="Arial" charset="0"/>
                </a:defRPr>
              </a:lvl1pPr>
              <a:lvl2pPr marL="742950" indent="-285750" defTabSz="1019175" eaLnBrk="0" hangingPunct="0">
                <a:tabLst>
                  <a:tab pos="319088" algn="l"/>
                </a:tabLst>
                <a:defRPr sz="2800" b="1">
                  <a:solidFill>
                    <a:schemeClr val="tx1"/>
                  </a:solidFill>
                  <a:latin typeface="Arial" charset="0"/>
                  <a:cs typeface="Arial" charset="0"/>
                </a:defRPr>
              </a:lvl2pPr>
              <a:lvl3pPr marL="1143000" indent="-228600" defTabSz="1019175" eaLnBrk="0" hangingPunct="0">
                <a:tabLst>
                  <a:tab pos="319088" algn="l"/>
                </a:tabLst>
                <a:defRPr sz="2800" b="1">
                  <a:solidFill>
                    <a:schemeClr val="tx1"/>
                  </a:solidFill>
                  <a:latin typeface="Arial" charset="0"/>
                  <a:cs typeface="Arial" charset="0"/>
                </a:defRPr>
              </a:lvl3pPr>
              <a:lvl4pPr marL="1600200" indent="-228600" defTabSz="1019175" eaLnBrk="0" hangingPunct="0">
                <a:tabLst>
                  <a:tab pos="319088" algn="l"/>
                </a:tabLst>
                <a:defRPr sz="2800" b="1">
                  <a:solidFill>
                    <a:schemeClr val="tx1"/>
                  </a:solidFill>
                  <a:latin typeface="Arial" charset="0"/>
                  <a:cs typeface="Arial" charset="0"/>
                </a:defRPr>
              </a:lvl4pPr>
              <a:lvl5pPr marL="2057400" indent="-228600" defTabSz="1019175" eaLnBrk="0" hangingPunct="0">
                <a:tabLst>
                  <a:tab pos="319088" algn="l"/>
                </a:tabLst>
                <a:defRPr sz="2800" b="1">
                  <a:solidFill>
                    <a:schemeClr val="tx1"/>
                  </a:solidFill>
                  <a:latin typeface="Arial" charset="0"/>
                  <a:cs typeface="Arial" charset="0"/>
                </a:defRPr>
              </a:lvl5pPr>
              <a:lvl6pPr marL="25146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6pPr>
              <a:lvl7pPr marL="29718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7pPr>
              <a:lvl8pPr marL="34290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8pPr>
              <a:lvl9pPr marL="38862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9pPr>
            </a:lstStyle>
            <a:p>
              <a:pPr eaLnBrk="1" fontAlgn="base" hangingPunct="1">
                <a:spcBef>
                  <a:spcPct val="50000"/>
                </a:spcBef>
                <a:spcAft>
                  <a:spcPct val="0"/>
                </a:spcAft>
                <a:defRPr/>
              </a:pPr>
              <a:r>
                <a:rPr lang="en-US" altLang="en-US" sz="1800" b="0" kern="0" dirty="0" smtClean="0">
                  <a:solidFill>
                    <a:srgbClr val="000000"/>
                  </a:solidFill>
                </a:rPr>
                <a:t>The VALUE STREAM is the entire set of activities performed to transform the products and services into what is required by the customer. </a:t>
              </a:r>
            </a:p>
          </p:txBody>
        </p:sp>
        <p:sp>
          <p:nvSpPr>
            <p:cNvPr id="16" name="Text Box 63"/>
            <p:cNvSpPr txBox="1">
              <a:spLocks noChangeArrowheads="1"/>
            </p:cNvSpPr>
            <p:nvPr/>
          </p:nvSpPr>
          <p:spPr bwMode="auto">
            <a:xfrm>
              <a:off x="3594100" y="2286000"/>
              <a:ext cx="287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defTabSz="1019175" eaLnBrk="0" hangingPunct="0">
                <a:tabLst>
                  <a:tab pos="319088" algn="l"/>
                </a:tabLst>
                <a:defRPr sz="2800" b="1">
                  <a:solidFill>
                    <a:schemeClr val="tx1"/>
                  </a:solidFill>
                  <a:latin typeface="Arial" charset="0"/>
                  <a:cs typeface="Arial" charset="0"/>
                </a:defRPr>
              </a:lvl1pPr>
              <a:lvl2pPr marL="742950" indent="-285750" defTabSz="1019175" eaLnBrk="0" hangingPunct="0">
                <a:tabLst>
                  <a:tab pos="319088" algn="l"/>
                </a:tabLst>
                <a:defRPr sz="2800" b="1">
                  <a:solidFill>
                    <a:schemeClr val="tx1"/>
                  </a:solidFill>
                  <a:latin typeface="Arial" charset="0"/>
                  <a:cs typeface="Arial" charset="0"/>
                </a:defRPr>
              </a:lvl2pPr>
              <a:lvl3pPr marL="1143000" indent="-228600" defTabSz="1019175" eaLnBrk="0" hangingPunct="0">
                <a:tabLst>
                  <a:tab pos="319088" algn="l"/>
                </a:tabLst>
                <a:defRPr sz="2800" b="1">
                  <a:solidFill>
                    <a:schemeClr val="tx1"/>
                  </a:solidFill>
                  <a:latin typeface="Arial" charset="0"/>
                  <a:cs typeface="Arial" charset="0"/>
                </a:defRPr>
              </a:lvl3pPr>
              <a:lvl4pPr marL="1600200" indent="-228600" defTabSz="1019175" eaLnBrk="0" hangingPunct="0">
                <a:tabLst>
                  <a:tab pos="319088" algn="l"/>
                </a:tabLst>
                <a:defRPr sz="2800" b="1">
                  <a:solidFill>
                    <a:schemeClr val="tx1"/>
                  </a:solidFill>
                  <a:latin typeface="Arial" charset="0"/>
                  <a:cs typeface="Arial" charset="0"/>
                </a:defRPr>
              </a:lvl4pPr>
              <a:lvl5pPr marL="2057400" indent="-228600" defTabSz="1019175" eaLnBrk="0" hangingPunct="0">
                <a:tabLst>
                  <a:tab pos="319088" algn="l"/>
                </a:tabLst>
                <a:defRPr sz="2800" b="1">
                  <a:solidFill>
                    <a:schemeClr val="tx1"/>
                  </a:solidFill>
                  <a:latin typeface="Arial" charset="0"/>
                  <a:cs typeface="Arial" charset="0"/>
                </a:defRPr>
              </a:lvl5pPr>
              <a:lvl6pPr marL="25146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6pPr>
              <a:lvl7pPr marL="29718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7pPr>
              <a:lvl8pPr marL="34290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8pPr>
              <a:lvl9pPr marL="38862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9pPr>
            </a:lstStyle>
            <a:p>
              <a:pPr eaLnBrk="1" fontAlgn="base" hangingPunct="1">
                <a:spcBef>
                  <a:spcPct val="50000"/>
                </a:spcBef>
                <a:spcAft>
                  <a:spcPct val="0"/>
                </a:spcAft>
                <a:defRPr/>
              </a:pPr>
              <a:r>
                <a:rPr lang="en-US" altLang="en-US" sz="2000" i="1" kern="0" smtClean="0">
                  <a:solidFill>
                    <a:srgbClr val="000000"/>
                  </a:solidFill>
                </a:rPr>
                <a:t>The VALUE STREAM</a:t>
              </a:r>
            </a:p>
          </p:txBody>
        </p:sp>
        <p:sp>
          <p:nvSpPr>
            <p:cNvPr id="17" name="Text Box 64"/>
            <p:cNvSpPr txBox="1">
              <a:spLocks noChangeArrowheads="1"/>
            </p:cNvSpPr>
            <p:nvPr/>
          </p:nvSpPr>
          <p:spPr bwMode="auto">
            <a:xfrm>
              <a:off x="2627313" y="4576763"/>
              <a:ext cx="4802187" cy="3889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1882" tIns="50941" rIns="101882" bIns="50941">
              <a:spAutoFit/>
            </a:bodyPr>
            <a:lstStyle>
              <a:lvl1pPr defTabSz="1019175" eaLnBrk="0" hangingPunct="0">
                <a:tabLst>
                  <a:tab pos="319088" algn="l"/>
                </a:tabLst>
                <a:defRPr sz="2800" b="1">
                  <a:solidFill>
                    <a:schemeClr val="tx1"/>
                  </a:solidFill>
                  <a:latin typeface="Arial" charset="0"/>
                  <a:cs typeface="Arial" charset="0"/>
                </a:defRPr>
              </a:lvl1pPr>
              <a:lvl2pPr marL="742950" indent="-285750" defTabSz="1019175" eaLnBrk="0" hangingPunct="0">
                <a:tabLst>
                  <a:tab pos="319088" algn="l"/>
                </a:tabLst>
                <a:defRPr sz="2800" b="1">
                  <a:solidFill>
                    <a:schemeClr val="tx1"/>
                  </a:solidFill>
                  <a:latin typeface="Arial" charset="0"/>
                  <a:cs typeface="Arial" charset="0"/>
                </a:defRPr>
              </a:lvl2pPr>
              <a:lvl3pPr marL="1143000" indent="-228600" defTabSz="1019175" eaLnBrk="0" hangingPunct="0">
                <a:tabLst>
                  <a:tab pos="319088" algn="l"/>
                </a:tabLst>
                <a:defRPr sz="2800" b="1">
                  <a:solidFill>
                    <a:schemeClr val="tx1"/>
                  </a:solidFill>
                  <a:latin typeface="Arial" charset="0"/>
                  <a:cs typeface="Arial" charset="0"/>
                </a:defRPr>
              </a:lvl3pPr>
              <a:lvl4pPr marL="1600200" indent="-228600" defTabSz="1019175" eaLnBrk="0" hangingPunct="0">
                <a:tabLst>
                  <a:tab pos="319088" algn="l"/>
                </a:tabLst>
                <a:defRPr sz="2800" b="1">
                  <a:solidFill>
                    <a:schemeClr val="tx1"/>
                  </a:solidFill>
                  <a:latin typeface="Arial" charset="0"/>
                  <a:cs typeface="Arial" charset="0"/>
                </a:defRPr>
              </a:lvl4pPr>
              <a:lvl5pPr marL="2057400" indent="-228600" defTabSz="1019175" eaLnBrk="0" hangingPunct="0">
                <a:tabLst>
                  <a:tab pos="319088" algn="l"/>
                </a:tabLst>
                <a:defRPr sz="2800" b="1">
                  <a:solidFill>
                    <a:schemeClr val="tx1"/>
                  </a:solidFill>
                  <a:latin typeface="Arial" charset="0"/>
                  <a:cs typeface="Arial" charset="0"/>
                </a:defRPr>
              </a:lvl5pPr>
              <a:lvl6pPr marL="25146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6pPr>
              <a:lvl7pPr marL="29718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7pPr>
              <a:lvl8pPr marL="34290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8pPr>
              <a:lvl9pPr marL="38862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9pPr>
            </a:lstStyle>
            <a:p>
              <a:pPr algn="ctr" eaLnBrk="1" fontAlgn="base" hangingPunct="1">
                <a:spcBef>
                  <a:spcPct val="50000"/>
                </a:spcBef>
                <a:spcAft>
                  <a:spcPct val="0"/>
                </a:spcAft>
                <a:defRPr/>
              </a:pPr>
              <a:r>
                <a:rPr lang="en-US" altLang="en-US" sz="1800" i="1" kern="0" smtClean="0">
                  <a:solidFill>
                    <a:srgbClr val="000000"/>
                  </a:solidFill>
                </a:rPr>
                <a:t>A Primary Focus is TIME</a:t>
              </a:r>
            </a:p>
          </p:txBody>
        </p:sp>
        <p:sp>
          <p:nvSpPr>
            <p:cNvPr id="18" name="Text Box 65"/>
            <p:cNvSpPr txBox="1">
              <a:spLocks noChangeArrowheads="1"/>
            </p:cNvSpPr>
            <p:nvPr/>
          </p:nvSpPr>
          <p:spPr bwMode="auto">
            <a:xfrm>
              <a:off x="2627313" y="5213350"/>
              <a:ext cx="4802187" cy="3889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1882" tIns="50941" rIns="101882" bIns="50941">
              <a:spAutoFit/>
            </a:bodyPr>
            <a:lstStyle>
              <a:lvl1pPr defTabSz="1019175" eaLnBrk="0" hangingPunct="0">
                <a:tabLst>
                  <a:tab pos="319088" algn="l"/>
                </a:tabLst>
                <a:defRPr sz="2800" b="1">
                  <a:solidFill>
                    <a:schemeClr val="tx1"/>
                  </a:solidFill>
                  <a:latin typeface="Arial" charset="0"/>
                  <a:cs typeface="Arial" charset="0"/>
                </a:defRPr>
              </a:lvl1pPr>
              <a:lvl2pPr marL="742950" indent="-285750" defTabSz="1019175" eaLnBrk="0" hangingPunct="0">
                <a:tabLst>
                  <a:tab pos="319088" algn="l"/>
                </a:tabLst>
                <a:defRPr sz="2800" b="1">
                  <a:solidFill>
                    <a:schemeClr val="tx1"/>
                  </a:solidFill>
                  <a:latin typeface="Arial" charset="0"/>
                  <a:cs typeface="Arial" charset="0"/>
                </a:defRPr>
              </a:lvl2pPr>
              <a:lvl3pPr marL="1143000" indent="-228600" defTabSz="1019175" eaLnBrk="0" hangingPunct="0">
                <a:tabLst>
                  <a:tab pos="319088" algn="l"/>
                </a:tabLst>
                <a:defRPr sz="2800" b="1">
                  <a:solidFill>
                    <a:schemeClr val="tx1"/>
                  </a:solidFill>
                  <a:latin typeface="Arial" charset="0"/>
                  <a:cs typeface="Arial" charset="0"/>
                </a:defRPr>
              </a:lvl3pPr>
              <a:lvl4pPr marL="1600200" indent="-228600" defTabSz="1019175" eaLnBrk="0" hangingPunct="0">
                <a:tabLst>
                  <a:tab pos="319088" algn="l"/>
                </a:tabLst>
                <a:defRPr sz="2800" b="1">
                  <a:solidFill>
                    <a:schemeClr val="tx1"/>
                  </a:solidFill>
                  <a:latin typeface="Arial" charset="0"/>
                  <a:cs typeface="Arial" charset="0"/>
                </a:defRPr>
              </a:lvl4pPr>
              <a:lvl5pPr marL="2057400" indent="-228600" defTabSz="1019175" eaLnBrk="0" hangingPunct="0">
                <a:tabLst>
                  <a:tab pos="319088" algn="l"/>
                </a:tabLst>
                <a:defRPr sz="2800" b="1">
                  <a:solidFill>
                    <a:schemeClr val="tx1"/>
                  </a:solidFill>
                  <a:latin typeface="Arial" charset="0"/>
                  <a:cs typeface="Arial" charset="0"/>
                </a:defRPr>
              </a:lvl5pPr>
              <a:lvl6pPr marL="25146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6pPr>
              <a:lvl7pPr marL="29718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7pPr>
              <a:lvl8pPr marL="34290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8pPr>
              <a:lvl9pPr marL="38862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9pPr>
            </a:lstStyle>
            <a:p>
              <a:pPr algn="ctr" eaLnBrk="1" fontAlgn="base" hangingPunct="1">
                <a:spcBef>
                  <a:spcPct val="50000"/>
                </a:spcBef>
                <a:spcAft>
                  <a:spcPct val="0"/>
                </a:spcAft>
                <a:defRPr/>
              </a:pPr>
              <a:r>
                <a:rPr lang="en-US" altLang="en-US" sz="1800" kern="0" smtClean="0">
                  <a:solidFill>
                    <a:srgbClr val="000000"/>
                  </a:solidFill>
                </a:rPr>
                <a:t>Product and / or Service Flow</a:t>
              </a:r>
            </a:p>
          </p:txBody>
        </p:sp>
        <p:sp>
          <p:nvSpPr>
            <p:cNvPr id="19" name="Text Box 66"/>
            <p:cNvSpPr txBox="1">
              <a:spLocks noChangeArrowheads="1"/>
            </p:cNvSpPr>
            <p:nvPr/>
          </p:nvSpPr>
          <p:spPr bwMode="auto">
            <a:xfrm>
              <a:off x="2513013" y="5851525"/>
              <a:ext cx="5030787" cy="3889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1882" tIns="50941" rIns="101882" bIns="50941">
              <a:spAutoFit/>
            </a:bodyPr>
            <a:lstStyle>
              <a:lvl1pPr defTabSz="1019175" eaLnBrk="0" hangingPunct="0">
                <a:tabLst>
                  <a:tab pos="319088" algn="l"/>
                </a:tabLst>
                <a:defRPr sz="2800" b="1">
                  <a:solidFill>
                    <a:schemeClr val="tx1"/>
                  </a:solidFill>
                  <a:latin typeface="Arial" charset="0"/>
                  <a:cs typeface="Arial" charset="0"/>
                </a:defRPr>
              </a:lvl1pPr>
              <a:lvl2pPr marL="742950" indent="-285750" defTabSz="1019175" eaLnBrk="0" hangingPunct="0">
                <a:tabLst>
                  <a:tab pos="319088" algn="l"/>
                </a:tabLst>
                <a:defRPr sz="2800" b="1">
                  <a:solidFill>
                    <a:schemeClr val="tx1"/>
                  </a:solidFill>
                  <a:latin typeface="Arial" charset="0"/>
                  <a:cs typeface="Arial" charset="0"/>
                </a:defRPr>
              </a:lvl2pPr>
              <a:lvl3pPr marL="1143000" indent="-228600" defTabSz="1019175" eaLnBrk="0" hangingPunct="0">
                <a:tabLst>
                  <a:tab pos="319088" algn="l"/>
                </a:tabLst>
                <a:defRPr sz="2800" b="1">
                  <a:solidFill>
                    <a:schemeClr val="tx1"/>
                  </a:solidFill>
                  <a:latin typeface="Arial" charset="0"/>
                  <a:cs typeface="Arial" charset="0"/>
                </a:defRPr>
              </a:lvl3pPr>
              <a:lvl4pPr marL="1600200" indent="-228600" defTabSz="1019175" eaLnBrk="0" hangingPunct="0">
                <a:tabLst>
                  <a:tab pos="319088" algn="l"/>
                </a:tabLst>
                <a:defRPr sz="2800" b="1">
                  <a:solidFill>
                    <a:schemeClr val="tx1"/>
                  </a:solidFill>
                  <a:latin typeface="Arial" charset="0"/>
                  <a:cs typeface="Arial" charset="0"/>
                </a:defRPr>
              </a:lvl4pPr>
              <a:lvl5pPr marL="2057400" indent="-228600" defTabSz="1019175" eaLnBrk="0" hangingPunct="0">
                <a:tabLst>
                  <a:tab pos="319088" algn="l"/>
                </a:tabLst>
                <a:defRPr sz="2800" b="1">
                  <a:solidFill>
                    <a:schemeClr val="tx1"/>
                  </a:solidFill>
                  <a:latin typeface="Arial" charset="0"/>
                  <a:cs typeface="Arial" charset="0"/>
                </a:defRPr>
              </a:lvl5pPr>
              <a:lvl6pPr marL="25146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6pPr>
              <a:lvl7pPr marL="29718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7pPr>
              <a:lvl8pPr marL="34290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8pPr>
              <a:lvl9pPr marL="3886200" indent="-228600" defTabSz="1019175" eaLnBrk="0" fontAlgn="base" hangingPunct="0">
                <a:spcBef>
                  <a:spcPct val="0"/>
                </a:spcBef>
                <a:spcAft>
                  <a:spcPct val="0"/>
                </a:spcAft>
                <a:tabLst>
                  <a:tab pos="319088" algn="l"/>
                </a:tabLst>
                <a:defRPr sz="2800" b="1">
                  <a:solidFill>
                    <a:schemeClr val="tx1"/>
                  </a:solidFill>
                  <a:latin typeface="Arial" charset="0"/>
                  <a:cs typeface="Arial" charset="0"/>
                </a:defRPr>
              </a:lvl9pPr>
            </a:lstStyle>
            <a:p>
              <a:pPr eaLnBrk="1" fontAlgn="base" hangingPunct="1">
                <a:spcBef>
                  <a:spcPct val="50000"/>
                </a:spcBef>
                <a:spcAft>
                  <a:spcPct val="0"/>
                </a:spcAft>
                <a:defRPr/>
              </a:pPr>
              <a:r>
                <a:rPr lang="en-US" altLang="en-US" sz="1800" kern="0" smtClean="0">
                  <a:solidFill>
                    <a:srgbClr val="000000"/>
                  </a:solidFill>
                </a:rPr>
                <a:t>Information Flow: Quickly In All Directions</a:t>
              </a:r>
            </a:p>
          </p:txBody>
        </p:sp>
        <p:sp>
          <p:nvSpPr>
            <p:cNvPr id="20" name="Line 67"/>
            <p:cNvSpPr>
              <a:spLocks noChangeShapeType="1"/>
            </p:cNvSpPr>
            <p:nvPr/>
          </p:nvSpPr>
          <p:spPr bwMode="auto">
            <a:xfrm flipH="1">
              <a:off x="1290638" y="2500313"/>
              <a:ext cx="2346325" cy="0"/>
            </a:xfrm>
            <a:prstGeom prst="line">
              <a:avLst/>
            </a:prstGeom>
            <a:noFill/>
            <a:ln w="889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1" name="Line 68"/>
            <p:cNvSpPr>
              <a:spLocks noChangeShapeType="1"/>
            </p:cNvSpPr>
            <p:nvPr/>
          </p:nvSpPr>
          <p:spPr bwMode="auto">
            <a:xfrm flipH="1">
              <a:off x="6400800" y="2500313"/>
              <a:ext cx="2344738" cy="0"/>
            </a:xfrm>
            <a:prstGeom prst="line">
              <a:avLst/>
            </a:prstGeom>
            <a:noFill/>
            <a:ln w="889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2" name="Line 69"/>
            <p:cNvSpPr>
              <a:spLocks noChangeShapeType="1"/>
            </p:cNvSpPr>
            <p:nvPr/>
          </p:nvSpPr>
          <p:spPr bwMode="auto">
            <a:xfrm flipH="1">
              <a:off x="7429500" y="4776788"/>
              <a:ext cx="1316038" cy="0"/>
            </a:xfrm>
            <a:prstGeom prst="line">
              <a:avLst/>
            </a:prstGeom>
            <a:noFill/>
            <a:ln w="889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3" name="Line 70"/>
            <p:cNvSpPr>
              <a:spLocks noChangeShapeType="1"/>
            </p:cNvSpPr>
            <p:nvPr/>
          </p:nvSpPr>
          <p:spPr bwMode="auto">
            <a:xfrm flipH="1">
              <a:off x="7429500" y="5407025"/>
              <a:ext cx="1316038" cy="0"/>
            </a:xfrm>
            <a:prstGeom prst="line">
              <a:avLst/>
            </a:prstGeom>
            <a:noFill/>
            <a:ln w="889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4" name="Line 71"/>
            <p:cNvSpPr>
              <a:spLocks noChangeShapeType="1"/>
            </p:cNvSpPr>
            <p:nvPr/>
          </p:nvSpPr>
          <p:spPr bwMode="auto">
            <a:xfrm flipH="1">
              <a:off x="7543800" y="6049963"/>
              <a:ext cx="1201738" cy="0"/>
            </a:xfrm>
            <a:prstGeom prst="line">
              <a:avLst/>
            </a:prstGeom>
            <a:noFill/>
            <a:ln w="889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5" name="Line 72"/>
            <p:cNvSpPr>
              <a:spLocks noChangeShapeType="1"/>
            </p:cNvSpPr>
            <p:nvPr/>
          </p:nvSpPr>
          <p:spPr bwMode="auto">
            <a:xfrm flipH="1">
              <a:off x="1319213" y="4776788"/>
              <a:ext cx="1314450" cy="0"/>
            </a:xfrm>
            <a:prstGeom prst="line">
              <a:avLst/>
            </a:prstGeom>
            <a:noFill/>
            <a:ln w="889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6" name="Line 73"/>
            <p:cNvSpPr>
              <a:spLocks noChangeShapeType="1"/>
            </p:cNvSpPr>
            <p:nvPr/>
          </p:nvSpPr>
          <p:spPr bwMode="auto">
            <a:xfrm flipH="1">
              <a:off x="1319213" y="5407025"/>
              <a:ext cx="1314450" cy="0"/>
            </a:xfrm>
            <a:prstGeom prst="line">
              <a:avLst/>
            </a:prstGeom>
            <a:noFill/>
            <a:ln w="889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7" name="Line 74"/>
            <p:cNvSpPr>
              <a:spLocks noChangeShapeType="1"/>
            </p:cNvSpPr>
            <p:nvPr/>
          </p:nvSpPr>
          <p:spPr bwMode="auto">
            <a:xfrm flipH="1">
              <a:off x="1309688" y="6049963"/>
              <a:ext cx="1203325" cy="0"/>
            </a:xfrm>
            <a:prstGeom prst="line">
              <a:avLst/>
            </a:prstGeom>
            <a:noFill/>
            <a:ln w="889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8" name="AutoShape 75"/>
            <p:cNvSpPr>
              <a:spLocks noChangeArrowheads="1"/>
            </p:cNvSpPr>
            <p:nvPr/>
          </p:nvSpPr>
          <p:spPr bwMode="auto">
            <a:xfrm>
              <a:off x="5757863" y="3159125"/>
              <a:ext cx="1755775" cy="782638"/>
            </a:xfrm>
            <a:prstGeom prst="chevron">
              <a:avLst>
                <a:gd name="adj" fmla="val 56085"/>
              </a:avLst>
            </a:prstGeom>
            <a:solidFill>
              <a:srgbClr val="FFFF99"/>
            </a:solidFill>
            <a:ln w="25400">
              <a:solidFill>
                <a:srgbClr val="000000"/>
              </a:solidFill>
              <a:miter lim="800000"/>
              <a:headEnd/>
              <a:tailEnd/>
            </a:ln>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eaLnBrk="1" fontAlgn="base" hangingPunct="1">
                <a:spcBef>
                  <a:spcPct val="0"/>
                </a:spcBef>
                <a:spcAft>
                  <a:spcPct val="0"/>
                </a:spcAft>
                <a:defRPr/>
              </a:pPr>
              <a:r>
                <a:rPr lang="en-US" altLang="en-US" sz="2000" i="1" kern="0" dirty="0" smtClean="0">
                  <a:solidFill>
                    <a:srgbClr val="000000"/>
                  </a:solidFill>
                </a:rPr>
                <a:t>        </a:t>
              </a:r>
              <a:r>
                <a:rPr lang="en-US" altLang="en-US" sz="1600" i="1" kern="0" dirty="0" smtClean="0">
                  <a:solidFill>
                    <a:srgbClr val="000000"/>
                  </a:solidFill>
                </a:rPr>
                <a:t>Follow-up</a:t>
              </a:r>
              <a:endParaRPr lang="en-US" altLang="en-US" sz="2000" i="1" kern="0" dirty="0" smtClean="0">
                <a:solidFill>
                  <a:srgbClr val="000000"/>
                </a:solidFill>
              </a:endParaRPr>
            </a:p>
          </p:txBody>
        </p:sp>
        <p:sp>
          <p:nvSpPr>
            <p:cNvPr id="29" name="Oval 76"/>
            <p:cNvSpPr>
              <a:spLocks noChangeArrowheads="1"/>
            </p:cNvSpPr>
            <p:nvPr/>
          </p:nvSpPr>
          <p:spPr bwMode="auto">
            <a:xfrm>
              <a:off x="7607300" y="3227388"/>
              <a:ext cx="1441450" cy="717550"/>
            </a:xfrm>
            <a:prstGeom prst="ellipse">
              <a:avLst/>
            </a:prstGeom>
            <a:solidFill>
              <a:srgbClr val="3366FF"/>
            </a:solidFill>
            <a:ln w="19050">
              <a:solidFill>
                <a:srgbClr val="000000"/>
              </a:solidFill>
              <a:round/>
              <a:headEnd/>
              <a:tailEnd/>
            </a:ln>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eaLnBrk="1" fontAlgn="base" hangingPunct="1">
                <a:spcBef>
                  <a:spcPct val="0"/>
                </a:spcBef>
                <a:spcAft>
                  <a:spcPct val="0"/>
                </a:spcAft>
                <a:defRPr/>
              </a:pPr>
              <a:r>
                <a:rPr lang="en-US" altLang="en-US" sz="2000" i="1" kern="0" smtClean="0">
                  <a:solidFill>
                    <a:srgbClr val="000000"/>
                  </a:solidFill>
                </a:rPr>
                <a:t>Customers</a:t>
              </a:r>
            </a:p>
          </p:txBody>
        </p:sp>
        <p:sp>
          <p:nvSpPr>
            <p:cNvPr id="30" name="Oval 77"/>
            <p:cNvSpPr>
              <a:spLocks noChangeArrowheads="1"/>
            </p:cNvSpPr>
            <p:nvPr/>
          </p:nvSpPr>
          <p:spPr bwMode="auto">
            <a:xfrm>
              <a:off x="1195388" y="3235325"/>
              <a:ext cx="1243012" cy="720725"/>
            </a:xfrm>
            <a:prstGeom prst="ellipse">
              <a:avLst/>
            </a:prstGeom>
            <a:solidFill>
              <a:srgbClr val="3366FF"/>
            </a:solidFill>
            <a:ln w="19050">
              <a:solidFill>
                <a:srgbClr val="000000"/>
              </a:solidFill>
              <a:round/>
              <a:headEnd/>
              <a:tailEnd/>
            </a:ln>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eaLnBrk="1" fontAlgn="base" hangingPunct="1">
                <a:spcBef>
                  <a:spcPct val="0"/>
                </a:spcBef>
                <a:spcAft>
                  <a:spcPct val="0"/>
                </a:spcAft>
                <a:defRPr/>
              </a:pPr>
              <a:r>
                <a:rPr lang="en-US" altLang="en-US" sz="2000" i="1" kern="0" smtClean="0">
                  <a:solidFill>
                    <a:srgbClr val="000000"/>
                  </a:solidFill>
                </a:rPr>
                <a:t>Suppliers</a:t>
              </a:r>
            </a:p>
          </p:txBody>
        </p:sp>
        <p:sp>
          <p:nvSpPr>
            <p:cNvPr id="31" name="AutoShape 78"/>
            <p:cNvSpPr>
              <a:spLocks noChangeArrowheads="1"/>
            </p:cNvSpPr>
            <p:nvPr/>
          </p:nvSpPr>
          <p:spPr bwMode="auto">
            <a:xfrm>
              <a:off x="4538663" y="3159125"/>
              <a:ext cx="1887537" cy="782638"/>
            </a:xfrm>
            <a:prstGeom prst="chevron">
              <a:avLst>
                <a:gd name="adj" fmla="val 60294"/>
              </a:avLst>
            </a:prstGeom>
            <a:solidFill>
              <a:srgbClr val="FFFF99"/>
            </a:solidFill>
            <a:ln w="25400">
              <a:solidFill>
                <a:srgbClr val="000000"/>
              </a:solidFill>
              <a:miter lim="800000"/>
              <a:headEnd/>
              <a:tailEnd/>
            </a:ln>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eaLnBrk="1" fontAlgn="base" hangingPunct="1">
                <a:spcBef>
                  <a:spcPct val="0"/>
                </a:spcBef>
                <a:spcAft>
                  <a:spcPct val="0"/>
                </a:spcAft>
                <a:defRPr/>
              </a:pPr>
              <a:r>
                <a:rPr lang="en-US" altLang="en-US" sz="1800" i="1" kern="0" dirty="0" smtClean="0">
                  <a:solidFill>
                    <a:srgbClr val="000000"/>
                  </a:solidFill>
                </a:rPr>
                <a:t>   </a:t>
              </a:r>
              <a:r>
                <a:rPr lang="en-US" altLang="en-US" sz="1600" i="1" kern="0" dirty="0" smtClean="0">
                  <a:solidFill>
                    <a:srgbClr val="000000"/>
                  </a:solidFill>
                </a:rPr>
                <a:t>Service</a:t>
              </a:r>
            </a:p>
          </p:txBody>
        </p:sp>
        <p:sp>
          <p:nvSpPr>
            <p:cNvPr id="32" name="AutoShape 79"/>
            <p:cNvSpPr>
              <a:spLocks noChangeArrowheads="1"/>
            </p:cNvSpPr>
            <p:nvPr/>
          </p:nvSpPr>
          <p:spPr bwMode="auto">
            <a:xfrm>
              <a:off x="3603625" y="3159125"/>
              <a:ext cx="1406525" cy="782638"/>
            </a:xfrm>
            <a:prstGeom prst="chevron">
              <a:avLst>
                <a:gd name="adj" fmla="val 44929"/>
              </a:avLst>
            </a:prstGeom>
            <a:solidFill>
              <a:srgbClr val="FFFF99"/>
            </a:solidFill>
            <a:ln w="25400">
              <a:solidFill>
                <a:srgbClr val="000000"/>
              </a:solidFill>
              <a:miter lim="800000"/>
              <a:headEnd/>
              <a:tailEnd/>
            </a:ln>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eaLnBrk="1" fontAlgn="base" hangingPunct="1">
                <a:spcBef>
                  <a:spcPct val="0"/>
                </a:spcBef>
                <a:spcAft>
                  <a:spcPct val="0"/>
                </a:spcAft>
                <a:defRPr/>
              </a:pPr>
              <a:r>
                <a:rPr lang="en-US" altLang="en-US" sz="1800" i="1" kern="0" dirty="0" smtClean="0">
                  <a:solidFill>
                    <a:srgbClr val="000000"/>
                  </a:solidFill>
                </a:rPr>
                <a:t>     </a:t>
              </a:r>
              <a:r>
                <a:rPr lang="en-US" altLang="en-US" sz="1600" i="1" kern="0" dirty="0" smtClean="0">
                  <a:solidFill>
                    <a:srgbClr val="000000"/>
                  </a:solidFill>
                </a:rPr>
                <a:t>Prepare</a:t>
              </a:r>
            </a:p>
          </p:txBody>
        </p:sp>
        <p:sp>
          <p:nvSpPr>
            <p:cNvPr id="33" name="AutoShape 80"/>
            <p:cNvSpPr>
              <a:spLocks noChangeArrowheads="1"/>
            </p:cNvSpPr>
            <p:nvPr/>
          </p:nvSpPr>
          <p:spPr bwMode="auto">
            <a:xfrm>
              <a:off x="2820988" y="3157538"/>
              <a:ext cx="1122362" cy="784225"/>
            </a:xfrm>
            <a:prstGeom prst="homePlate">
              <a:avLst>
                <a:gd name="adj" fmla="val 35779"/>
              </a:avLst>
            </a:prstGeom>
            <a:solidFill>
              <a:srgbClr val="FFFF99"/>
            </a:solidFill>
            <a:ln w="25400">
              <a:solidFill>
                <a:srgbClr val="000000"/>
              </a:solidFill>
              <a:miter lim="800000"/>
              <a:headEnd/>
              <a:tailEnd/>
            </a:ln>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r>
                <a:rPr lang="en-US" altLang="en-US" sz="1600" i="1" kern="0" dirty="0" smtClean="0">
                  <a:solidFill>
                    <a:srgbClr val="000000"/>
                  </a:solidFill>
                </a:rPr>
                <a:t>Procure</a:t>
              </a:r>
              <a:r>
                <a:rPr lang="en-US" altLang="en-US" sz="1600" kern="0" dirty="0" smtClean="0">
                  <a:solidFill>
                    <a:srgbClr val="000000"/>
                  </a:solidFill>
                </a:rPr>
                <a:t> </a:t>
              </a:r>
            </a:p>
          </p:txBody>
        </p:sp>
      </p:grpSp>
    </p:spTree>
    <p:extLst>
      <p:ext uri="{BB962C8B-B14F-4D97-AF65-F5344CB8AC3E}">
        <p14:creationId xmlns:p14="http://schemas.microsoft.com/office/powerpoint/2010/main" val="4888647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626364" y="703472"/>
            <a:ext cx="7891272" cy="400110"/>
          </a:xfrm>
        </p:spPr>
        <p:txBody>
          <a:bodyPr/>
          <a:lstStyle/>
          <a:p>
            <a:pPr>
              <a:lnSpc>
                <a:spcPct val="100000"/>
              </a:lnSpc>
              <a:spcBef>
                <a:spcPts val="0"/>
              </a:spcBef>
              <a:defRPr/>
            </a:pPr>
            <a:r>
              <a:rPr lang="en-US" dirty="0" smtClean="0"/>
              <a:t>Types of Activities</a:t>
            </a:r>
            <a:endParaRPr lang="en-US" dirty="0"/>
          </a:p>
        </p:txBody>
      </p:sp>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676150" y="262216"/>
            <a:ext cx="7886700" cy="461665"/>
          </a:xfrm>
        </p:spPr>
        <p:txBody>
          <a:bodyPr/>
          <a:lstStyle/>
          <a:p>
            <a:r>
              <a:rPr lang="en-US" dirty="0" smtClean="0"/>
              <a:t>VALUE STREAM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12</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grpSp>
        <p:nvGrpSpPr>
          <p:cNvPr id="7" name="Group 6"/>
          <p:cNvGrpSpPr/>
          <p:nvPr/>
        </p:nvGrpSpPr>
        <p:grpSpPr>
          <a:xfrm>
            <a:off x="903113" y="1268413"/>
            <a:ext cx="7396162" cy="5073650"/>
            <a:chOff x="1423988" y="1268413"/>
            <a:chExt cx="7396162" cy="5073650"/>
          </a:xfrm>
        </p:grpSpPr>
        <p:sp>
          <p:nvSpPr>
            <p:cNvPr id="9" name="Text Box 3"/>
            <p:cNvSpPr txBox="1">
              <a:spLocks noChangeArrowheads="1"/>
            </p:cNvSpPr>
            <p:nvPr/>
          </p:nvSpPr>
          <p:spPr bwMode="auto">
            <a:xfrm>
              <a:off x="1423988" y="1268413"/>
              <a:ext cx="2263775" cy="5073650"/>
            </a:xfrm>
            <a:prstGeom prst="rect">
              <a:avLst/>
            </a:prstGeom>
            <a:solidFill>
              <a:srgbClr val="FFFFFF"/>
            </a:solidFill>
            <a:ln w="25400">
              <a:solidFill>
                <a:srgbClr val="000000"/>
              </a:solidFill>
              <a:miter lim="800000"/>
              <a:headEnd/>
              <a:tailEnd/>
            </a:ln>
            <a:effectLst>
              <a:outerShdw dist="143684" dir="8100000" algn="ctr" rotWithShape="0">
                <a:srgbClr val="7889FB"/>
              </a:outerShdw>
            </a:effectLst>
          </p:spPr>
          <p:txBody>
            <a:bodyPr lIns="101882" tIns="50941" rIns="101882" bIns="50941">
              <a:spAutoFit/>
            </a:bodyPr>
            <a:lstStyle/>
            <a:p>
              <a:pPr marL="230188" indent="-230188" defTabSz="1019175" fontAlgn="base">
                <a:spcBef>
                  <a:spcPct val="50000"/>
                </a:spcBef>
                <a:spcAft>
                  <a:spcPct val="0"/>
                </a:spcAft>
                <a:tabLst>
                  <a:tab pos="319088" algn="l"/>
                </a:tabLst>
                <a:defRPr/>
              </a:pPr>
              <a:r>
                <a:rPr lang="en-US" b="1" kern="0" dirty="0">
                  <a:solidFill>
                    <a:srgbClr val="000000"/>
                  </a:solidFill>
                  <a:latin typeface="Arial" charset="0"/>
                  <a:cs typeface="Arial"/>
                </a:rPr>
                <a:t>Value Added Activities</a:t>
              </a:r>
            </a:p>
            <a:p>
              <a:pPr marL="230188" indent="-230188" defTabSz="1019175" fontAlgn="base">
                <a:spcBef>
                  <a:spcPct val="50000"/>
                </a:spcBef>
                <a:spcAft>
                  <a:spcPct val="0"/>
                </a:spcAft>
                <a:tabLst>
                  <a:tab pos="319088" algn="l"/>
                </a:tabLst>
                <a:defRPr/>
              </a:pPr>
              <a:endParaRPr lang="en-US" b="1" kern="0" dirty="0">
                <a:solidFill>
                  <a:srgbClr val="000000"/>
                </a:solidFill>
                <a:latin typeface="Arial" charset="0"/>
                <a:cs typeface="Arial"/>
              </a:endParaRPr>
            </a:p>
            <a:p>
              <a:pPr marL="230188" indent="-230188" defTabSz="1019175" fontAlgn="base">
                <a:spcBef>
                  <a:spcPct val="50000"/>
                </a:spcBef>
                <a:spcAft>
                  <a:spcPct val="0"/>
                </a:spcAft>
                <a:buFontTx/>
                <a:buChar char="•"/>
                <a:tabLst>
                  <a:tab pos="319088" algn="l"/>
                </a:tabLst>
                <a:defRPr/>
              </a:pPr>
              <a:r>
                <a:rPr lang="en-US" b="1" kern="0" dirty="0">
                  <a:solidFill>
                    <a:srgbClr val="000000"/>
                  </a:solidFill>
                  <a:latin typeface="Arial" charset="0"/>
                  <a:cs typeface="Arial"/>
                </a:rPr>
                <a:t>Activities where the product or service is transformed into a state required by the customer.</a:t>
              </a:r>
            </a:p>
            <a:p>
              <a:pPr marL="230188" indent="-230188" defTabSz="1019175" fontAlgn="base">
                <a:spcBef>
                  <a:spcPct val="50000"/>
                </a:spcBef>
                <a:spcAft>
                  <a:spcPct val="0"/>
                </a:spcAft>
                <a:buFontTx/>
                <a:buChar char="•"/>
                <a:tabLst>
                  <a:tab pos="319088" algn="l"/>
                </a:tabLst>
                <a:defRPr/>
              </a:pPr>
              <a:r>
                <a:rPr lang="en-US" b="1" kern="0" dirty="0">
                  <a:solidFill>
                    <a:srgbClr val="000000"/>
                  </a:solidFill>
                  <a:latin typeface="Arial" charset="0"/>
                  <a:cs typeface="Arial"/>
                </a:rPr>
                <a:t>Activities which, when asked, the customer is willing to pay for.</a:t>
              </a:r>
            </a:p>
            <a:p>
              <a:pPr marL="230188" indent="-230188" defTabSz="1019175" fontAlgn="base">
                <a:spcBef>
                  <a:spcPct val="50000"/>
                </a:spcBef>
                <a:spcAft>
                  <a:spcPct val="0"/>
                </a:spcAft>
                <a:buFontTx/>
                <a:buChar char="•"/>
                <a:tabLst>
                  <a:tab pos="319088" algn="l"/>
                </a:tabLst>
                <a:defRPr/>
              </a:pPr>
              <a:endParaRPr lang="en-US" b="1" kern="0" dirty="0">
                <a:solidFill>
                  <a:srgbClr val="000000"/>
                </a:solidFill>
                <a:latin typeface="Arial" charset="0"/>
                <a:cs typeface="Arial"/>
              </a:endParaRPr>
            </a:p>
          </p:txBody>
        </p:sp>
        <p:sp>
          <p:nvSpPr>
            <p:cNvPr id="10" name="Text Box 4"/>
            <p:cNvSpPr txBox="1">
              <a:spLocks noChangeArrowheads="1"/>
            </p:cNvSpPr>
            <p:nvPr/>
          </p:nvSpPr>
          <p:spPr bwMode="auto">
            <a:xfrm>
              <a:off x="4037013" y="1268413"/>
              <a:ext cx="2263775" cy="5073650"/>
            </a:xfrm>
            <a:prstGeom prst="rect">
              <a:avLst/>
            </a:prstGeom>
            <a:solidFill>
              <a:srgbClr val="FFFFFF"/>
            </a:solidFill>
            <a:ln w="25400">
              <a:solidFill>
                <a:srgbClr val="000000"/>
              </a:solidFill>
              <a:miter lim="800000"/>
              <a:headEnd/>
              <a:tailEnd/>
            </a:ln>
            <a:effectLst>
              <a:outerShdw dist="101600" dir="5400000" algn="ctr" rotWithShape="0">
                <a:srgbClr val="0066CC"/>
              </a:outerShdw>
            </a:effectLst>
          </p:spPr>
          <p:txBody>
            <a:bodyPr lIns="101882" tIns="50941" rIns="101882" bIns="50941">
              <a:spAutoFit/>
            </a:bodyPr>
            <a:lstStyle/>
            <a:p>
              <a:pPr marL="230188" indent="-230188" defTabSz="1019175" fontAlgn="base">
                <a:spcBef>
                  <a:spcPct val="50000"/>
                </a:spcBef>
                <a:spcAft>
                  <a:spcPct val="0"/>
                </a:spcAft>
                <a:tabLst>
                  <a:tab pos="319088" algn="l"/>
                </a:tabLst>
                <a:defRPr/>
              </a:pPr>
              <a:r>
                <a:rPr lang="en-US" b="1" kern="0">
                  <a:solidFill>
                    <a:srgbClr val="000000"/>
                  </a:solidFill>
                  <a:latin typeface="Arial" charset="0"/>
                  <a:cs typeface="Arial"/>
                </a:rPr>
                <a:t>Non-Value Added But Required</a:t>
              </a:r>
            </a:p>
            <a:p>
              <a:pPr marL="230188" indent="-230188" defTabSz="1019175" fontAlgn="base">
                <a:spcBef>
                  <a:spcPct val="50000"/>
                </a:spcBef>
                <a:spcAft>
                  <a:spcPct val="0"/>
                </a:spcAft>
                <a:tabLst>
                  <a:tab pos="319088" algn="l"/>
                </a:tabLst>
                <a:defRPr/>
              </a:pPr>
              <a:endParaRPr lang="en-US" b="1" kern="0">
                <a:solidFill>
                  <a:srgbClr val="000000"/>
                </a:solidFill>
                <a:latin typeface="Arial" charset="0"/>
                <a:cs typeface="Arial"/>
              </a:endParaRPr>
            </a:p>
            <a:p>
              <a:pPr marL="230188" indent="-230188" defTabSz="1019175" fontAlgn="base">
                <a:spcBef>
                  <a:spcPct val="50000"/>
                </a:spcBef>
                <a:spcAft>
                  <a:spcPct val="0"/>
                </a:spcAft>
                <a:buFontTx/>
                <a:buChar char="•"/>
                <a:tabLst>
                  <a:tab pos="319088" algn="l"/>
                </a:tabLst>
                <a:defRPr/>
              </a:pPr>
              <a:r>
                <a:rPr lang="en-US" b="1" kern="0">
                  <a:solidFill>
                    <a:srgbClr val="000000"/>
                  </a:solidFill>
                  <a:latin typeface="Arial" charset="0"/>
                  <a:cs typeface="Arial"/>
                </a:rPr>
                <a:t>Activities causing no value to be created but which cannot be eliminated based on current state of technology or thinking.</a:t>
              </a:r>
            </a:p>
            <a:p>
              <a:pPr marL="230188" indent="-230188" defTabSz="1019175" fontAlgn="base">
                <a:spcBef>
                  <a:spcPct val="50000"/>
                </a:spcBef>
                <a:spcAft>
                  <a:spcPct val="0"/>
                </a:spcAft>
                <a:buFontTx/>
                <a:buChar char="•"/>
                <a:tabLst>
                  <a:tab pos="319088" algn="l"/>
                </a:tabLst>
                <a:defRPr/>
              </a:pPr>
              <a:endParaRPr lang="en-US" b="1" kern="0">
                <a:solidFill>
                  <a:srgbClr val="000000"/>
                </a:solidFill>
                <a:latin typeface="Arial" charset="0"/>
                <a:cs typeface="Arial"/>
              </a:endParaRPr>
            </a:p>
            <a:p>
              <a:pPr marL="230188" indent="-230188" defTabSz="1019175" fontAlgn="base">
                <a:spcBef>
                  <a:spcPct val="50000"/>
                </a:spcBef>
                <a:spcAft>
                  <a:spcPct val="0"/>
                </a:spcAft>
                <a:buFontTx/>
                <a:buChar char="•"/>
                <a:tabLst>
                  <a:tab pos="319088" algn="l"/>
                </a:tabLst>
                <a:defRPr/>
              </a:pPr>
              <a:endParaRPr lang="en-US" b="1" kern="0">
                <a:solidFill>
                  <a:srgbClr val="000000"/>
                </a:solidFill>
                <a:latin typeface="Arial" charset="0"/>
                <a:cs typeface="Arial"/>
              </a:endParaRPr>
            </a:p>
            <a:p>
              <a:pPr marL="230188" indent="-230188" defTabSz="1019175" fontAlgn="base">
                <a:spcBef>
                  <a:spcPct val="50000"/>
                </a:spcBef>
                <a:spcAft>
                  <a:spcPct val="0"/>
                </a:spcAft>
                <a:buFontTx/>
                <a:buChar char="•"/>
                <a:tabLst>
                  <a:tab pos="319088" algn="l"/>
                </a:tabLst>
                <a:defRPr/>
              </a:pPr>
              <a:endParaRPr lang="en-US" sz="1200" b="1" kern="0">
                <a:solidFill>
                  <a:srgbClr val="000000"/>
                </a:solidFill>
                <a:latin typeface="Arial" charset="0"/>
                <a:cs typeface="Arial"/>
              </a:endParaRPr>
            </a:p>
          </p:txBody>
        </p:sp>
        <p:sp>
          <p:nvSpPr>
            <p:cNvPr id="11" name="Text Box 5"/>
            <p:cNvSpPr txBox="1">
              <a:spLocks noChangeArrowheads="1"/>
            </p:cNvSpPr>
            <p:nvPr/>
          </p:nvSpPr>
          <p:spPr bwMode="auto">
            <a:xfrm>
              <a:off x="6556375" y="1268413"/>
              <a:ext cx="2263775" cy="4522787"/>
            </a:xfrm>
            <a:prstGeom prst="rect">
              <a:avLst/>
            </a:prstGeom>
            <a:solidFill>
              <a:srgbClr val="FFFFFF"/>
            </a:solidFill>
            <a:ln w="25400">
              <a:solidFill>
                <a:srgbClr val="000000"/>
              </a:solidFill>
              <a:miter lim="800000"/>
              <a:headEnd/>
              <a:tailEnd/>
            </a:ln>
            <a:effectLst>
              <a:outerShdw dist="143684" dir="2700000" algn="ctr" rotWithShape="0">
                <a:srgbClr val="CC3300"/>
              </a:outerShdw>
            </a:effectLst>
          </p:spPr>
          <p:txBody>
            <a:bodyPr lIns="101882" tIns="50941" rIns="101882" bIns="50941">
              <a:spAutoFit/>
            </a:bodyPr>
            <a:lstStyle/>
            <a:p>
              <a:pPr marL="230188" indent="-230188" defTabSz="1019175" fontAlgn="base">
                <a:spcBef>
                  <a:spcPct val="50000"/>
                </a:spcBef>
                <a:spcAft>
                  <a:spcPct val="0"/>
                </a:spcAft>
                <a:tabLst>
                  <a:tab pos="319088" algn="l"/>
                </a:tabLst>
                <a:defRPr/>
              </a:pPr>
              <a:r>
                <a:rPr lang="en-US" b="1" kern="0">
                  <a:solidFill>
                    <a:srgbClr val="000000"/>
                  </a:solidFill>
                  <a:latin typeface="Arial" charset="0"/>
                  <a:cs typeface="Arial"/>
                </a:rPr>
                <a:t>Non-Value Added Activities</a:t>
              </a:r>
            </a:p>
            <a:p>
              <a:pPr marL="230188" indent="-230188" defTabSz="1019175" fontAlgn="base">
                <a:spcBef>
                  <a:spcPct val="50000"/>
                </a:spcBef>
                <a:spcAft>
                  <a:spcPct val="0"/>
                </a:spcAft>
                <a:tabLst>
                  <a:tab pos="319088" algn="l"/>
                </a:tabLst>
                <a:defRPr/>
              </a:pPr>
              <a:endParaRPr lang="en-US" b="1" kern="0">
                <a:solidFill>
                  <a:srgbClr val="000000"/>
                </a:solidFill>
                <a:latin typeface="Arial" charset="0"/>
                <a:cs typeface="Arial"/>
              </a:endParaRPr>
            </a:p>
            <a:p>
              <a:pPr marL="230188" indent="-230188" defTabSz="1019175" fontAlgn="base">
                <a:spcBef>
                  <a:spcPct val="50000"/>
                </a:spcBef>
                <a:spcAft>
                  <a:spcPct val="0"/>
                </a:spcAft>
                <a:buFontTx/>
                <a:buChar char="•"/>
                <a:tabLst>
                  <a:tab pos="319088" algn="l"/>
                </a:tabLst>
                <a:defRPr/>
              </a:pPr>
              <a:r>
                <a:rPr lang="en-US" b="1" kern="0">
                  <a:solidFill>
                    <a:srgbClr val="000000"/>
                  </a:solidFill>
                  <a:latin typeface="Arial" charset="0"/>
                  <a:cs typeface="Arial"/>
                </a:rPr>
                <a:t>Activities which consume resources but create no value in the eyes of the customer.</a:t>
              </a:r>
            </a:p>
            <a:p>
              <a:pPr marL="230188" indent="-230188" defTabSz="1019175" fontAlgn="base">
                <a:spcBef>
                  <a:spcPct val="50000"/>
                </a:spcBef>
                <a:spcAft>
                  <a:spcPct val="0"/>
                </a:spcAft>
                <a:buFontTx/>
                <a:buChar char="•"/>
                <a:tabLst>
                  <a:tab pos="319088" algn="l"/>
                </a:tabLst>
                <a:defRPr/>
              </a:pPr>
              <a:r>
                <a:rPr lang="en-US" sz="2400" b="1" kern="0">
                  <a:solidFill>
                    <a:srgbClr val="000000"/>
                  </a:solidFill>
                  <a:latin typeface="Arial" charset="0"/>
                  <a:cs typeface="Arial"/>
                </a:rPr>
                <a:t>Pure Waste</a:t>
              </a:r>
              <a:r>
                <a:rPr lang="en-US" b="1" kern="0">
                  <a:solidFill>
                    <a:srgbClr val="000000"/>
                  </a:solidFill>
                  <a:latin typeface="Arial" charset="0"/>
                  <a:cs typeface="Arial"/>
                </a:rPr>
                <a:t>.</a:t>
              </a:r>
            </a:p>
            <a:p>
              <a:pPr marL="230188" indent="-230188" defTabSz="1019175" fontAlgn="base">
                <a:spcBef>
                  <a:spcPct val="50000"/>
                </a:spcBef>
                <a:spcAft>
                  <a:spcPct val="0"/>
                </a:spcAft>
                <a:buFontTx/>
                <a:buChar char="•"/>
                <a:tabLst>
                  <a:tab pos="319088" algn="l"/>
                </a:tabLst>
                <a:defRPr/>
              </a:pPr>
              <a:endParaRPr lang="en-US" b="1" kern="0">
                <a:solidFill>
                  <a:srgbClr val="000000"/>
                </a:solidFill>
                <a:latin typeface="Arial" charset="0"/>
                <a:cs typeface="Arial"/>
              </a:endParaRPr>
            </a:p>
            <a:p>
              <a:pPr marL="230188" indent="-230188" defTabSz="1019175" fontAlgn="base">
                <a:spcBef>
                  <a:spcPct val="50000"/>
                </a:spcBef>
                <a:spcAft>
                  <a:spcPct val="0"/>
                </a:spcAft>
                <a:buFontTx/>
                <a:buChar char="•"/>
                <a:tabLst>
                  <a:tab pos="319088" algn="l"/>
                </a:tabLst>
                <a:defRPr/>
              </a:pPr>
              <a:endParaRPr lang="en-US" b="1" kern="0">
                <a:solidFill>
                  <a:srgbClr val="000000"/>
                </a:solidFill>
                <a:latin typeface="Arial" charset="0"/>
                <a:cs typeface="Arial"/>
              </a:endParaRPr>
            </a:p>
            <a:p>
              <a:pPr marL="230188" indent="-230188" defTabSz="1019175" fontAlgn="base">
                <a:spcBef>
                  <a:spcPct val="50000"/>
                </a:spcBef>
                <a:spcAft>
                  <a:spcPct val="0"/>
                </a:spcAft>
                <a:buFontTx/>
                <a:buChar char="•"/>
                <a:tabLst>
                  <a:tab pos="319088" algn="l"/>
                </a:tabLst>
                <a:defRPr/>
              </a:pPr>
              <a:endParaRPr lang="en-US" sz="1200" b="1" kern="0">
                <a:solidFill>
                  <a:srgbClr val="000000"/>
                </a:solidFill>
                <a:latin typeface="Arial" charset="0"/>
                <a:cs typeface="Arial"/>
              </a:endParaRPr>
            </a:p>
          </p:txBody>
        </p:sp>
      </p:grpSp>
      <p:sp>
        <p:nvSpPr>
          <p:cNvPr id="3" name="TextBox 2"/>
          <p:cNvSpPr txBox="1"/>
          <p:nvPr/>
        </p:nvSpPr>
        <p:spPr>
          <a:xfrm>
            <a:off x="1435262" y="1840367"/>
            <a:ext cx="592342" cy="369332"/>
          </a:xfrm>
          <a:prstGeom prst="rect">
            <a:avLst/>
          </a:prstGeom>
          <a:noFill/>
        </p:spPr>
        <p:txBody>
          <a:bodyPr wrap="none" rtlCol="0">
            <a:spAutoFit/>
          </a:bodyPr>
          <a:lstStyle/>
          <a:p>
            <a:r>
              <a:rPr lang="en-US" b="1" dirty="0" smtClean="0">
                <a:solidFill>
                  <a:srgbClr val="008000"/>
                </a:solidFill>
              </a:rPr>
              <a:t>(VA)</a:t>
            </a:r>
            <a:endParaRPr lang="en-US" b="1" dirty="0">
              <a:solidFill>
                <a:srgbClr val="008000"/>
              </a:solidFill>
            </a:endParaRPr>
          </a:p>
        </p:txBody>
      </p:sp>
      <p:sp>
        <p:nvSpPr>
          <p:cNvPr id="13" name="TextBox 12"/>
          <p:cNvSpPr txBox="1"/>
          <p:nvPr/>
        </p:nvSpPr>
        <p:spPr>
          <a:xfrm>
            <a:off x="4168887" y="1830717"/>
            <a:ext cx="945002" cy="369332"/>
          </a:xfrm>
          <a:prstGeom prst="rect">
            <a:avLst/>
          </a:prstGeom>
          <a:noFill/>
        </p:spPr>
        <p:txBody>
          <a:bodyPr wrap="none" rtlCol="0">
            <a:spAutoFit/>
          </a:bodyPr>
          <a:lstStyle/>
          <a:p>
            <a:r>
              <a:rPr lang="en-US" b="1" dirty="0" smtClean="0">
                <a:solidFill>
                  <a:srgbClr val="DE9F00"/>
                </a:solidFill>
              </a:rPr>
              <a:t>(NVA-R)</a:t>
            </a:r>
            <a:endParaRPr lang="en-US" b="1" dirty="0">
              <a:solidFill>
                <a:srgbClr val="008000"/>
              </a:solidFill>
            </a:endParaRPr>
          </a:p>
        </p:txBody>
      </p:sp>
      <p:sp>
        <p:nvSpPr>
          <p:cNvPr id="14" name="TextBox 13"/>
          <p:cNvSpPr txBox="1"/>
          <p:nvPr/>
        </p:nvSpPr>
        <p:spPr>
          <a:xfrm>
            <a:off x="6636287" y="1832642"/>
            <a:ext cx="744627" cy="369332"/>
          </a:xfrm>
          <a:prstGeom prst="rect">
            <a:avLst/>
          </a:prstGeom>
          <a:noFill/>
        </p:spPr>
        <p:txBody>
          <a:bodyPr wrap="none" rtlCol="0">
            <a:spAutoFit/>
          </a:bodyPr>
          <a:lstStyle/>
          <a:p>
            <a:r>
              <a:rPr lang="en-US" b="1" dirty="0" smtClean="0">
                <a:solidFill>
                  <a:srgbClr val="990000"/>
                </a:solidFill>
              </a:rPr>
              <a:t>(NVA)</a:t>
            </a:r>
            <a:endParaRPr lang="en-US" b="1" dirty="0">
              <a:solidFill>
                <a:srgbClr val="990000"/>
              </a:solidFill>
            </a:endParaRPr>
          </a:p>
        </p:txBody>
      </p:sp>
    </p:spTree>
    <p:extLst>
      <p:ext uri="{BB962C8B-B14F-4D97-AF65-F5344CB8AC3E}">
        <p14:creationId xmlns:p14="http://schemas.microsoft.com/office/powerpoint/2010/main" val="42691179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676150" y="262216"/>
            <a:ext cx="7886700" cy="461665"/>
          </a:xfrm>
        </p:spPr>
        <p:txBody>
          <a:bodyPr/>
          <a:lstStyle/>
          <a:p>
            <a:r>
              <a:rPr lang="en-US" dirty="0" smtClean="0"/>
              <a:t>WHERE </a:t>
            </a:r>
            <a:r>
              <a:rPr lang="en-US" dirty="0"/>
              <a:t>W</a:t>
            </a:r>
            <a:r>
              <a:rPr lang="en-US" dirty="0" smtClean="0"/>
              <a:t>ASTE (MUDA) EXISTS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13</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pic>
        <p:nvPicPr>
          <p:cNvPr id="17" name="Picture 8" descr="http://rds.yahoo.com/_ylt=A9G_bHOGPSBK6QsB.pWjzbkF/SIG=12lrds6s1/EXP=1243713286/**http%3A/blog.lib.umn.edu/stau0156/architecture/garbage%2520c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7749" y="2409825"/>
            <a:ext cx="18415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p:cNvSpPr/>
          <p:nvPr/>
        </p:nvSpPr>
        <p:spPr>
          <a:xfrm>
            <a:off x="3274712" y="1390650"/>
            <a:ext cx="2241550" cy="895350"/>
          </a:xfrm>
          <a:prstGeom prst="ellipse">
            <a:avLst/>
          </a:prstGeom>
          <a:solidFill>
            <a:schemeClr val="accent5">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prstClr val="white"/>
                </a:solidFill>
              </a:rPr>
              <a:t>1. </a:t>
            </a:r>
            <a:r>
              <a:rPr lang="en-US" sz="2000" dirty="0" smtClean="0">
                <a:solidFill>
                  <a:srgbClr val="FF0000"/>
                </a:solidFill>
              </a:rPr>
              <a:t>D</a:t>
            </a:r>
            <a:r>
              <a:rPr lang="en-US" sz="2000" dirty="0" smtClean="0">
                <a:solidFill>
                  <a:prstClr val="white"/>
                </a:solidFill>
              </a:rPr>
              <a:t>efects</a:t>
            </a:r>
            <a:endParaRPr lang="en-US" sz="2000" dirty="0">
              <a:solidFill>
                <a:prstClr val="white"/>
              </a:solidFill>
            </a:endParaRPr>
          </a:p>
        </p:txBody>
      </p:sp>
      <p:sp>
        <p:nvSpPr>
          <p:cNvPr id="19" name="Oval 18"/>
          <p:cNvSpPr/>
          <p:nvPr/>
        </p:nvSpPr>
        <p:spPr>
          <a:xfrm>
            <a:off x="417212" y="2019300"/>
            <a:ext cx="2743200" cy="857250"/>
          </a:xfrm>
          <a:prstGeom prst="ellipse">
            <a:avLst/>
          </a:prstGeom>
          <a:solidFill>
            <a:schemeClr val="accent5">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white"/>
                </a:solidFill>
              </a:rPr>
              <a:t>8. </a:t>
            </a:r>
            <a:r>
              <a:rPr lang="en-US" sz="2000" dirty="0">
                <a:solidFill>
                  <a:srgbClr val="FF0000"/>
                </a:solidFill>
              </a:rPr>
              <a:t>E</a:t>
            </a:r>
            <a:r>
              <a:rPr lang="en-US" sz="2000" dirty="0">
                <a:solidFill>
                  <a:prstClr val="white"/>
                </a:solidFill>
              </a:rPr>
              <a:t>xtra processing</a:t>
            </a:r>
          </a:p>
        </p:txBody>
      </p:sp>
      <p:sp>
        <p:nvSpPr>
          <p:cNvPr id="20" name="Oval 19"/>
          <p:cNvSpPr/>
          <p:nvPr/>
        </p:nvSpPr>
        <p:spPr>
          <a:xfrm>
            <a:off x="360062" y="3314700"/>
            <a:ext cx="2324100" cy="857250"/>
          </a:xfrm>
          <a:prstGeom prst="ellipse">
            <a:avLst/>
          </a:prstGeom>
          <a:solidFill>
            <a:schemeClr val="accent5">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prstClr val="white"/>
                </a:solidFill>
              </a:rPr>
              <a:t>7. </a:t>
            </a:r>
            <a:r>
              <a:rPr lang="en-US" sz="2000" dirty="0">
                <a:solidFill>
                  <a:srgbClr val="FF0000"/>
                </a:solidFill>
              </a:rPr>
              <a:t>M</a:t>
            </a:r>
            <a:r>
              <a:rPr lang="en-US" sz="2000" dirty="0">
                <a:solidFill>
                  <a:prstClr val="white"/>
                </a:solidFill>
              </a:rPr>
              <a:t>otion</a:t>
            </a:r>
          </a:p>
        </p:txBody>
      </p:sp>
      <p:sp>
        <p:nvSpPr>
          <p:cNvPr id="21" name="Oval 20"/>
          <p:cNvSpPr/>
          <p:nvPr/>
        </p:nvSpPr>
        <p:spPr>
          <a:xfrm>
            <a:off x="341012" y="4667250"/>
            <a:ext cx="2266950" cy="857250"/>
          </a:xfrm>
          <a:prstGeom prst="ellipse">
            <a:avLst/>
          </a:prstGeom>
          <a:solidFill>
            <a:schemeClr val="accent5">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white"/>
                </a:solidFill>
              </a:rPr>
              <a:t>6. </a:t>
            </a:r>
            <a:r>
              <a:rPr lang="en-US" sz="2000" dirty="0" smtClean="0">
                <a:solidFill>
                  <a:srgbClr val="FF0000"/>
                </a:solidFill>
              </a:rPr>
              <a:t>I</a:t>
            </a:r>
            <a:r>
              <a:rPr lang="en-US" sz="2000" dirty="0" smtClean="0">
                <a:solidFill>
                  <a:prstClr val="white"/>
                </a:solidFill>
              </a:rPr>
              <a:t>ncorrect inventory</a:t>
            </a:r>
            <a:endParaRPr lang="en-US" sz="2000" dirty="0">
              <a:solidFill>
                <a:prstClr val="white"/>
              </a:solidFill>
            </a:endParaRPr>
          </a:p>
        </p:txBody>
      </p:sp>
      <p:sp>
        <p:nvSpPr>
          <p:cNvPr id="22" name="Oval 21"/>
          <p:cNvSpPr/>
          <p:nvPr/>
        </p:nvSpPr>
        <p:spPr>
          <a:xfrm>
            <a:off x="2667000" y="5676900"/>
            <a:ext cx="3429000" cy="723900"/>
          </a:xfrm>
          <a:prstGeom prst="ellipse">
            <a:avLst/>
          </a:prstGeom>
          <a:solidFill>
            <a:schemeClr val="accent5">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white"/>
                </a:solidFill>
              </a:rPr>
              <a:t>5. </a:t>
            </a:r>
            <a:r>
              <a:rPr lang="en-US" sz="2000" dirty="0">
                <a:solidFill>
                  <a:srgbClr val="FF0000"/>
                </a:solidFill>
              </a:rPr>
              <a:t>T</a:t>
            </a:r>
            <a:r>
              <a:rPr lang="en-US" sz="2000" dirty="0">
                <a:solidFill>
                  <a:prstClr val="white"/>
                </a:solidFill>
              </a:rPr>
              <a:t>ransportation</a:t>
            </a:r>
          </a:p>
        </p:txBody>
      </p:sp>
      <p:sp>
        <p:nvSpPr>
          <p:cNvPr id="23" name="Oval 22"/>
          <p:cNvSpPr/>
          <p:nvPr/>
        </p:nvSpPr>
        <p:spPr>
          <a:xfrm>
            <a:off x="5232761" y="4648200"/>
            <a:ext cx="3585501" cy="1028700"/>
          </a:xfrm>
          <a:prstGeom prst="ellipse">
            <a:avLst/>
          </a:prstGeom>
          <a:solidFill>
            <a:schemeClr val="accent5">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white"/>
                </a:solidFill>
              </a:rPr>
              <a:t>4. </a:t>
            </a:r>
            <a:r>
              <a:rPr lang="en-US" sz="2000" dirty="0" smtClean="0">
                <a:solidFill>
                  <a:srgbClr val="FF0000"/>
                </a:solidFill>
              </a:rPr>
              <a:t>N</a:t>
            </a:r>
            <a:r>
              <a:rPr lang="en-US" sz="2000" dirty="0" smtClean="0">
                <a:solidFill>
                  <a:prstClr val="white"/>
                </a:solidFill>
              </a:rPr>
              <a:t>ot utilizing employee ideas or initiative</a:t>
            </a:r>
            <a:endParaRPr lang="en-US" sz="2000" dirty="0">
              <a:solidFill>
                <a:prstClr val="white"/>
              </a:solidFill>
            </a:endParaRPr>
          </a:p>
        </p:txBody>
      </p:sp>
      <p:sp>
        <p:nvSpPr>
          <p:cNvPr id="24" name="Oval 23"/>
          <p:cNvSpPr/>
          <p:nvPr/>
        </p:nvSpPr>
        <p:spPr>
          <a:xfrm>
            <a:off x="5979812" y="3295650"/>
            <a:ext cx="1981200" cy="857250"/>
          </a:xfrm>
          <a:prstGeom prst="ellipse">
            <a:avLst/>
          </a:prstGeom>
          <a:solidFill>
            <a:schemeClr val="accent5">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prstClr val="white"/>
                </a:solidFill>
              </a:rPr>
              <a:t>3. </a:t>
            </a:r>
            <a:r>
              <a:rPr lang="en-US" sz="2000" dirty="0">
                <a:solidFill>
                  <a:srgbClr val="FF0000"/>
                </a:solidFill>
              </a:rPr>
              <a:t>W</a:t>
            </a:r>
            <a:r>
              <a:rPr lang="en-US" sz="2000" dirty="0">
                <a:solidFill>
                  <a:prstClr val="white"/>
                </a:solidFill>
              </a:rPr>
              <a:t>aiting</a:t>
            </a:r>
          </a:p>
        </p:txBody>
      </p:sp>
      <p:sp>
        <p:nvSpPr>
          <p:cNvPr id="25" name="Oval 24"/>
          <p:cNvSpPr/>
          <p:nvPr/>
        </p:nvSpPr>
        <p:spPr>
          <a:xfrm>
            <a:off x="5427362" y="2095500"/>
            <a:ext cx="3390900" cy="857250"/>
          </a:xfrm>
          <a:prstGeom prst="ellipse">
            <a:avLst/>
          </a:prstGeom>
          <a:solidFill>
            <a:schemeClr val="accent5">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prstClr val="white"/>
                </a:solidFill>
              </a:rPr>
              <a:t>2. </a:t>
            </a:r>
            <a:r>
              <a:rPr lang="en-US" sz="2000" dirty="0" smtClean="0">
                <a:solidFill>
                  <a:srgbClr val="FF0000"/>
                </a:solidFill>
              </a:rPr>
              <a:t>O</a:t>
            </a:r>
            <a:r>
              <a:rPr lang="en-US" sz="2000" dirty="0" smtClean="0">
                <a:solidFill>
                  <a:prstClr val="white"/>
                </a:solidFill>
              </a:rPr>
              <a:t>ver-production</a:t>
            </a:r>
            <a:endParaRPr lang="en-US" sz="2000" dirty="0">
              <a:solidFill>
                <a:prstClr val="white"/>
              </a:solidFill>
            </a:endParaRPr>
          </a:p>
        </p:txBody>
      </p:sp>
      <p:sp>
        <p:nvSpPr>
          <p:cNvPr id="28" name="Rectangle 3"/>
          <p:cNvSpPr txBox="1">
            <a:spLocks noChangeArrowheads="1"/>
          </p:cNvSpPr>
          <p:nvPr/>
        </p:nvSpPr>
        <p:spPr>
          <a:xfrm>
            <a:off x="228600" y="702438"/>
            <a:ext cx="8229600" cy="400110"/>
          </a:xfrm>
          <a:prstGeom prst="rect">
            <a:avLst/>
          </a:prstGeom>
        </p:spPr>
        <p:txBody>
          <a:bodyPr anchor="ctr">
            <a:spAutoFit/>
          </a:bodyPr>
          <a:lstStyle>
            <a:lvl1pPr algn="ctr" defTabSz="914400" rtl="0" eaLnBrk="1" latinLnBrk="0" hangingPunct="1">
              <a:lnSpc>
                <a:spcPct val="100000"/>
              </a:lnSpc>
              <a:spcBef>
                <a:spcPct val="0"/>
              </a:spcBef>
              <a:buNone/>
              <a:defRPr lang="en-US" sz="2400" b="1" kern="1200" dirty="0">
                <a:solidFill>
                  <a:srgbClr val="002060"/>
                </a:solidFill>
                <a:latin typeface="+mn-lt"/>
                <a:ea typeface="+mj-ea"/>
                <a:cs typeface="+mj-cs"/>
              </a:defRPr>
            </a:lvl1pPr>
          </a:lstStyle>
          <a:p>
            <a:r>
              <a:rPr altLang="en-US" sz="2000" smtClean="0">
                <a:solidFill>
                  <a:srgbClr val="4472C4">
                    <a:lumMod val="50000"/>
                  </a:srgbClr>
                </a:solidFill>
              </a:rPr>
              <a:t>D-O-W-N-T-I-M-E</a:t>
            </a:r>
          </a:p>
        </p:txBody>
      </p:sp>
    </p:spTree>
    <p:extLst>
      <p:ext uri="{BB962C8B-B14F-4D97-AF65-F5344CB8AC3E}">
        <p14:creationId xmlns:p14="http://schemas.microsoft.com/office/powerpoint/2010/main" val="24043537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676150" y="262216"/>
            <a:ext cx="7886700" cy="461665"/>
          </a:xfrm>
        </p:spPr>
        <p:txBody>
          <a:bodyPr/>
          <a:lstStyle/>
          <a:p>
            <a:r>
              <a:rPr lang="en-US" dirty="0" smtClean="0"/>
              <a:t>EIGHT WASTES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14</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803207505"/>
              </p:ext>
            </p:extLst>
          </p:nvPr>
        </p:nvGraphicFramePr>
        <p:xfrm>
          <a:off x="262342" y="1466441"/>
          <a:ext cx="8687204" cy="4183798"/>
        </p:xfrm>
        <a:graphic>
          <a:graphicData uri="http://schemas.openxmlformats.org/drawingml/2006/table">
            <a:tbl>
              <a:tblPr firstRow="1" bandRow="1">
                <a:effectLst>
                  <a:innerShdw blurRad="114300">
                    <a:prstClr val="black"/>
                  </a:innerShdw>
                </a:effectLst>
                <a:tableStyleId>{5C22544A-7EE6-4342-B048-85BDC9FD1C3A}</a:tableStyleId>
              </a:tblPr>
              <a:tblGrid>
                <a:gridCol w="2374096"/>
                <a:gridCol w="2838388"/>
                <a:gridCol w="3474720"/>
              </a:tblGrid>
              <a:tr h="526198">
                <a:tc>
                  <a:txBody>
                    <a:bodyPr/>
                    <a:lstStyle/>
                    <a:p>
                      <a:pPr algn="ctr"/>
                      <a:r>
                        <a:rPr lang="en-US" sz="2400" dirty="0" smtClean="0">
                          <a:solidFill>
                            <a:schemeClr val="bg1"/>
                          </a:solidFill>
                        </a:rPr>
                        <a:t>Type</a:t>
                      </a:r>
                      <a:r>
                        <a:rPr lang="en-US" sz="2400" baseline="0" dirty="0" smtClean="0">
                          <a:solidFill>
                            <a:schemeClr val="bg1"/>
                          </a:solidFill>
                        </a:rPr>
                        <a:t> of Waste</a:t>
                      </a:r>
                      <a:endParaRPr lang="en-US" sz="2400" dirty="0">
                        <a:solidFill>
                          <a:schemeClr val="bg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t>Description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t>Examples</a:t>
                      </a:r>
                      <a:endParaRPr lang="en-US" sz="2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6198">
                <a:tc>
                  <a:txBody>
                    <a:bodyPr/>
                    <a:lstStyle/>
                    <a:p>
                      <a:r>
                        <a:rPr lang="en-US" sz="2400" u="sng" dirty="0" smtClean="0">
                          <a:solidFill>
                            <a:schemeClr val="tx1"/>
                          </a:solidFill>
                        </a:rPr>
                        <a:t>D</a:t>
                      </a:r>
                      <a:r>
                        <a:rPr lang="en-US" sz="2400" dirty="0" smtClean="0">
                          <a:solidFill>
                            <a:schemeClr val="tx1"/>
                          </a:solidFill>
                        </a:rPr>
                        <a:t>efects</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Processes not performed correctly resulting in defects and/or rework</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Surgical cart missing an item; wrong medication; incorrect patient information</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6198">
                <a:tc>
                  <a:txBody>
                    <a:bodyPr/>
                    <a:lstStyle/>
                    <a:p>
                      <a:r>
                        <a:rPr lang="en-US" sz="2400" u="sng" dirty="0" smtClean="0"/>
                        <a:t>O</a:t>
                      </a:r>
                      <a:r>
                        <a:rPr lang="en-US" sz="2400" dirty="0" smtClean="0"/>
                        <a:t>ver-production</a:t>
                      </a:r>
                      <a:endParaRPr lang="en-US" sz="2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Doing more than what is needed by the customer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Unnecessary</a:t>
                      </a:r>
                      <a:r>
                        <a:rPr lang="en-US" baseline="0" dirty="0" smtClean="0"/>
                        <a:t> diagnostic tests; data fields larger than necessary</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6198">
                <a:tc>
                  <a:txBody>
                    <a:bodyPr/>
                    <a:lstStyle/>
                    <a:p>
                      <a:r>
                        <a:rPr lang="en-US" sz="2400" u="sng" dirty="0" smtClean="0"/>
                        <a:t>W</a:t>
                      </a:r>
                      <a:r>
                        <a:rPr lang="en-US" sz="2400" dirty="0" smtClean="0"/>
                        <a:t>aiting</a:t>
                      </a:r>
                      <a:endParaRPr lang="en-US" sz="2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Waiting for the next</a:t>
                      </a:r>
                      <a:r>
                        <a:rPr lang="en-US" baseline="0" dirty="0" smtClean="0"/>
                        <a:t> event or next work activity to occur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Waiting for equipment; waiting to</a:t>
                      </a:r>
                      <a:r>
                        <a:rPr lang="en-US" baseline="0" dirty="0" smtClean="0"/>
                        <a:t> move a patient to their room; waiting for approval</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6198">
                <a:tc>
                  <a:txBody>
                    <a:bodyPr/>
                    <a:lstStyle/>
                    <a:p>
                      <a:r>
                        <a:rPr lang="en-US" sz="2400" u="sng" dirty="0" smtClean="0"/>
                        <a:t>N</a:t>
                      </a:r>
                      <a:r>
                        <a:rPr lang="en-US" sz="2400" dirty="0" smtClean="0"/>
                        <a:t>on-productive use of people and ideas</a:t>
                      </a:r>
                      <a:endParaRPr lang="en-US" sz="2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Not utilizing</a:t>
                      </a:r>
                      <a:r>
                        <a:rPr lang="en-US" baseline="0" dirty="0" smtClean="0"/>
                        <a:t> employee talent or ideas “properly”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Burning high-talented workers</a:t>
                      </a:r>
                      <a:r>
                        <a:rPr lang="en-US" baseline="0" dirty="0" smtClean="0"/>
                        <a:t> out; putting people in “wrong” job positions; ignoring sound ideas</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521958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676150" y="262216"/>
            <a:ext cx="7886700" cy="461665"/>
          </a:xfrm>
        </p:spPr>
        <p:txBody>
          <a:bodyPr/>
          <a:lstStyle/>
          <a:p>
            <a:r>
              <a:rPr lang="en-US" dirty="0" smtClean="0"/>
              <a:t>EIGHT WASTES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15</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071042063"/>
              </p:ext>
            </p:extLst>
          </p:nvPr>
        </p:nvGraphicFramePr>
        <p:xfrm>
          <a:off x="262342" y="1466441"/>
          <a:ext cx="8687204" cy="4915318"/>
        </p:xfrm>
        <a:graphic>
          <a:graphicData uri="http://schemas.openxmlformats.org/drawingml/2006/table">
            <a:tbl>
              <a:tblPr firstRow="1" bandRow="1">
                <a:effectLst>
                  <a:innerShdw blurRad="114300">
                    <a:prstClr val="black"/>
                  </a:innerShdw>
                </a:effectLst>
                <a:tableStyleId>{5C22544A-7EE6-4342-B048-85BDC9FD1C3A}</a:tableStyleId>
              </a:tblPr>
              <a:tblGrid>
                <a:gridCol w="2374096"/>
                <a:gridCol w="2838388"/>
                <a:gridCol w="3474720"/>
              </a:tblGrid>
              <a:tr h="526198">
                <a:tc>
                  <a:txBody>
                    <a:bodyPr/>
                    <a:lstStyle/>
                    <a:p>
                      <a:pPr algn="ctr"/>
                      <a:r>
                        <a:rPr lang="en-US" sz="2400" dirty="0" smtClean="0">
                          <a:solidFill>
                            <a:schemeClr val="bg1"/>
                          </a:solidFill>
                        </a:rPr>
                        <a:t>Type</a:t>
                      </a:r>
                      <a:r>
                        <a:rPr lang="en-US" sz="2400" baseline="0" dirty="0" smtClean="0">
                          <a:solidFill>
                            <a:schemeClr val="bg1"/>
                          </a:solidFill>
                        </a:rPr>
                        <a:t> of Waste</a:t>
                      </a:r>
                      <a:endParaRPr lang="en-US" sz="2400" dirty="0">
                        <a:solidFill>
                          <a:schemeClr val="bg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t>Description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t>Examples</a:t>
                      </a:r>
                      <a:endParaRPr lang="en-US" sz="2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6198">
                <a:tc>
                  <a:txBody>
                    <a:bodyPr/>
                    <a:lstStyle/>
                    <a:p>
                      <a:r>
                        <a:rPr lang="en-US" sz="2400" u="sng" dirty="0" smtClean="0">
                          <a:solidFill>
                            <a:schemeClr val="tx1"/>
                          </a:solidFill>
                        </a:rPr>
                        <a:t>T</a:t>
                      </a:r>
                      <a:r>
                        <a:rPr lang="en-US" sz="2400" dirty="0" smtClean="0">
                          <a:solidFill>
                            <a:schemeClr val="tx1"/>
                          </a:solidFill>
                        </a:rPr>
                        <a:t>ransportation</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Excess movement of materials, equipment, supplies, and patients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Poor ED layout resulting in the patient being moved from room to room;  nurse station far from patients</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6198">
                <a:tc>
                  <a:txBody>
                    <a:bodyPr/>
                    <a:lstStyle/>
                    <a:p>
                      <a:r>
                        <a:rPr lang="en-US" sz="2400" u="sng" dirty="0" smtClean="0"/>
                        <a:t>I</a:t>
                      </a:r>
                      <a:r>
                        <a:rPr lang="en-US" sz="2400" dirty="0" smtClean="0"/>
                        <a:t>ncorrect </a:t>
                      </a:r>
                      <a:r>
                        <a:rPr lang="en-US" sz="2400" u="sng" dirty="0" smtClean="0"/>
                        <a:t>I</a:t>
                      </a:r>
                      <a:r>
                        <a:rPr lang="en-US" sz="2400" dirty="0" smtClean="0"/>
                        <a:t>nventory</a:t>
                      </a:r>
                      <a:endParaRPr lang="en-US" sz="2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Excessive inventory or inadequate inventory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Expired supplies; </a:t>
                      </a:r>
                      <a:r>
                        <a:rPr lang="en-US" baseline="0" dirty="0" smtClean="0"/>
                        <a:t>equipment parts obsolete; out-of-stock medications</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6198">
                <a:tc>
                  <a:txBody>
                    <a:bodyPr/>
                    <a:lstStyle/>
                    <a:p>
                      <a:r>
                        <a:rPr lang="en-US" sz="2400" u="sng" dirty="0" smtClean="0"/>
                        <a:t>M</a:t>
                      </a:r>
                      <a:r>
                        <a:rPr lang="en-US" sz="2400" dirty="0" smtClean="0"/>
                        <a:t>otion</a:t>
                      </a:r>
                      <a:endParaRPr lang="en-US" sz="2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Unnecessary movement and excessive walking of staff</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Technicians walking miles per day due to location in facility; nurses walking miles per day looking for equipment or records</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26198">
                <a:tc>
                  <a:txBody>
                    <a:bodyPr/>
                    <a:lstStyle/>
                    <a:p>
                      <a:r>
                        <a:rPr lang="en-US" sz="2400" u="sng" dirty="0" smtClean="0"/>
                        <a:t>E</a:t>
                      </a:r>
                      <a:r>
                        <a:rPr lang="en-US" sz="2400" dirty="0" smtClean="0"/>
                        <a:t>xtra Processing</a:t>
                      </a:r>
                      <a:endParaRPr lang="en-US" sz="2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Required work that is not of value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Asking for information on forms that is never used; same information required on multiple forms; collecting data never used</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5598279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626364" y="703472"/>
            <a:ext cx="7891272" cy="400110"/>
          </a:xfrm>
        </p:spPr>
        <p:txBody>
          <a:bodyPr/>
          <a:lstStyle/>
          <a:p>
            <a:pPr>
              <a:lnSpc>
                <a:spcPct val="100000"/>
              </a:lnSpc>
              <a:spcBef>
                <a:spcPts val="0"/>
              </a:spcBef>
              <a:defRPr/>
            </a:pPr>
            <a:r>
              <a:rPr lang="en-US" dirty="0" smtClean="0"/>
              <a:t>Connection of Processes</a:t>
            </a:r>
            <a:endParaRPr lang="en-US" dirty="0"/>
          </a:p>
        </p:txBody>
      </p:sp>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676150" y="262216"/>
            <a:ext cx="7886700" cy="461665"/>
          </a:xfrm>
        </p:spPr>
        <p:txBody>
          <a:bodyPr/>
          <a:lstStyle/>
          <a:p>
            <a:r>
              <a:rPr lang="en-US" dirty="0" smtClean="0"/>
              <a:t>VALUE STREAM MAPPING </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16</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7" name="Rectangle 3"/>
          <p:cNvSpPr txBox="1">
            <a:spLocks noChangeArrowheads="1"/>
          </p:cNvSpPr>
          <p:nvPr/>
        </p:nvSpPr>
        <p:spPr bwMode="auto">
          <a:xfrm>
            <a:off x="758125" y="1270325"/>
            <a:ext cx="7957606" cy="55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0"/>
              </a:spcBef>
              <a:spcAft>
                <a:spcPct val="0"/>
              </a:spcAft>
              <a:buClr>
                <a:schemeClr val="bg1"/>
              </a:buClr>
              <a:buFont typeface="Wingdings" pitchFamily="2" charset="2"/>
              <a:buChar char="§"/>
              <a:defRPr sz="2400">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SzPct val="125000"/>
              <a:buChar char="•"/>
              <a:defRPr sz="2000">
                <a:solidFill>
                  <a:schemeClr val="bg1"/>
                </a:solidFill>
                <a:latin typeface="+mn-lt"/>
                <a:cs typeface="+mn-cs"/>
              </a:defRPr>
            </a:lvl2pPr>
            <a:lvl3pPr marL="1143000" indent="-228600" algn="l" rtl="0" eaLnBrk="0" fontAlgn="base" hangingPunct="0">
              <a:spcBef>
                <a:spcPct val="20000"/>
              </a:spcBef>
              <a:spcAft>
                <a:spcPct val="0"/>
              </a:spcAft>
              <a:buClr>
                <a:schemeClr val="bg1"/>
              </a:buClr>
              <a:buFont typeface="Arial" charset="0"/>
              <a:buChar char="–"/>
              <a:defRPr sz="2000">
                <a:solidFill>
                  <a:schemeClr val="bg1"/>
                </a:solidFill>
                <a:latin typeface="Helvetica" pitchFamily="34" charset="0"/>
                <a:cs typeface="+mn-cs"/>
              </a:defRPr>
            </a:lvl3pPr>
            <a:lvl4pPr marL="1600200" indent="-228600" algn="l" rtl="0" eaLnBrk="0" fontAlgn="base" hangingPunct="0">
              <a:spcBef>
                <a:spcPct val="20000"/>
              </a:spcBef>
              <a:spcAft>
                <a:spcPct val="0"/>
              </a:spcAft>
              <a:buClr>
                <a:schemeClr val="bg1"/>
              </a:buClr>
              <a:buChar char="–"/>
              <a:defRPr sz="2000">
                <a:solidFill>
                  <a:schemeClr val="bg1"/>
                </a:solidFill>
                <a:latin typeface="Helvetica" pitchFamily="34" charset="0"/>
                <a:cs typeface="+mn-cs"/>
              </a:defRPr>
            </a:lvl4pPr>
            <a:lvl5pPr marL="2057400" indent="-228600" algn="l" rtl="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mn-cs"/>
              </a:defRPr>
            </a:lvl5pPr>
            <a:lvl6pPr marL="25146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6pPr>
            <a:lvl7pPr marL="29718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7pPr>
            <a:lvl8pPr marL="34290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8pPr>
            <a:lvl9pPr marL="38862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9pPr>
          </a:lstStyle>
          <a:p>
            <a:pPr eaLnBrk="1" hangingPunct="1">
              <a:lnSpc>
                <a:spcPts val="2800"/>
              </a:lnSpc>
              <a:buClr>
                <a:srgbClr val="000000"/>
              </a:buClr>
              <a:buFontTx/>
              <a:buChar char="•"/>
              <a:defRPr/>
            </a:pPr>
            <a:r>
              <a:rPr lang="en-US" altLang="en-US" sz="2000" b="1" kern="0" dirty="0" smtClean="0">
                <a:solidFill>
                  <a:srgbClr val="000000"/>
                </a:solidFill>
                <a:latin typeface="Arial"/>
                <a:cs typeface="Arial"/>
              </a:rPr>
              <a:t>Helps to visualize the entire system</a:t>
            </a:r>
          </a:p>
          <a:p>
            <a:pPr eaLnBrk="1" hangingPunct="1">
              <a:lnSpc>
                <a:spcPts val="2800"/>
              </a:lnSpc>
              <a:buClr>
                <a:srgbClr val="000000"/>
              </a:buClr>
              <a:buFontTx/>
              <a:buChar char="•"/>
              <a:defRPr/>
            </a:pPr>
            <a:endParaRPr lang="en-US" altLang="en-US" sz="2000" b="1" kern="0" dirty="0" smtClean="0">
              <a:solidFill>
                <a:srgbClr val="000000"/>
              </a:solidFill>
              <a:latin typeface="Arial"/>
              <a:cs typeface="Arial"/>
            </a:endParaRPr>
          </a:p>
          <a:p>
            <a:pPr eaLnBrk="1" hangingPunct="1">
              <a:lnSpc>
                <a:spcPts val="2800"/>
              </a:lnSpc>
              <a:buClr>
                <a:srgbClr val="000000"/>
              </a:buClr>
              <a:buFontTx/>
              <a:buChar char="•"/>
              <a:defRPr/>
            </a:pPr>
            <a:r>
              <a:rPr lang="en-US" altLang="en-US" sz="2000" b="1" kern="0" dirty="0" smtClean="0">
                <a:solidFill>
                  <a:srgbClr val="000000"/>
                </a:solidFill>
                <a:latin typeface="Arial"/>
                <a:cs typeface="Arial"/>
              </a:rPr>
              <a:t>Links the flow of activities with the flow of information (how the system is controlled)</a:t>
            </a:r>
          </a:p>
          <a:p>
            <a:pPr eaLnBrk="1" hangingPunct="1">
              <a:lnSpc>
                <a:spcPts val="2800"/>
              </a:lnSpc>
              <a:buClr>
                <a:srgbClr val="000000"/>
              </a:buClr>
              <a:buFontTx/>
              <a:buChar char="•"/>
              <a:defRPr/>
            </a:pPr>
            <a:endParaRPr lang="en-US" altLang="en-US" sz="2000" b="1" kern="0" dirty="0" smtClean="0">
              <a:solidFill>
                <a:srgbClr val="000000"/>
              </a:solidFill>
              <a:latin typeface="Arial"/>
              <a:cs typeface="Arial"/>
            </a:endParaRPr>
          </a:p>
          <a:p>
            <a:pPr eaLnBrk="1" hangingPunct="1">
              <a:lnSpc>
                <a:spcPts val="2800"/>
              </a:lnSpc>
              <a:buClr>
                <a:srgbClr val="000000"/>
              </a:buClr>
              <a:buFontTx/>
              <a:buChar char="•"/>
              <a:defRPr/>
            </a:pPr>
            <a:r>
              <a:rPr lang="en-US" altLang="en-US" sz="2000" b="1" kern="0" dirty="0" smtClean="0">
                <a:solidFill>
                  <a:srgbClr val="000000"/>
                </a:solidFill>
                <a:latin typeface="Arial"/>
                <a:cs typeface="Arial"/>
              </a:rPr>
              <a:t>Points out sources of waste</a:t>
            </a:r>
          </a:p>
          <a:p>
            <a:pPr eaLnBrk="1" hangingPunct="1">
              <a:lnSpc>
                <a:spcPts val="2800"/>
              </a:lnSpc>
              <a:buClr>
                <a:srgbClr val="000000"/>
              </a:buClr>
              <a:buFontTx/>
              <a:buChar char="•"/>
              <a:defRPr/>
            </a:pPr>
            <a:endParaRPr lang="en-US" altLang="en-US" sz="2000" b="1" kern="0" dirty="0" smtClean="0">
              <a:solidFill>
                <a:srgbClr val="000000"/>
              </a:solidFill>
              <a:latin typeface="Arial"/>
              <a:cs typeface="Arial"/>
            </a:endParaRPr>
          </a:p>
          <a:p>
            <a:pPr eaLnBrk="1" hangingPunct="1">
              <a:lnSpc>
                <a:spcPts val="2800"/>
              </a:lnSpc>
              <a:buClr>
                <a:srgbClr val="000000"/>
              </a:buClr>
              <a:buFontTx/>
              <a:buChar char="•"/>
              <a:defRPr/>
            </a:pPr>
            <a:r>
              <a:rPr lang="en-US" altLang="en-US" sz="2000" b="1" kern="0" dirty="0" smtClean="0">
                <a:solidFill>
                  <a:srgbClr val="000000"/>
                </a:solidFill>
                <a:latin typeface="Arial"/>
                <a:cs typeface="Arial"/>
              </a:rPr>
              <a:t>Highlights which steps are pacemakers (holding up other activities)</a:t>
            </a:r>
          </a:p>
          <a:p>
            <a:pPr marL="0" indent="0" eaLnBrk="1" hangingPunct="1">
              <a:lnSpc>
                <a:spcPts val="2800"/>
              </a:lnSpc>
              <a:buClr>
                <a:srgbClr val="000000"/>
              </a:buClr>
              <a:buNone/>
              <a:defRPr/>
            </a:pPr>
            <a:endParaRPr lang="en-US" altLang="en-US" sz="2000" b="1" kern="0" dirty="0" smtClean="0">
              <a:solidFill>
                <a:srgbClr val="000000"/>
              </a:solidFill>
              <a:latin typeface="Arial"/>
              <a:cs typeface="Arial"/>
            </a:endParaRPr>
          </a:p>
          <a:p>
            <a:pPr eaLnBrk="1" hangingPunct="1">
              <a:lnSpc>
                <a:spcPts val="2800"/>
              </a:lnSpc>
              <a:buClr>
                <a:srgbClr val="000000"/>
              </a:buClr>
              <a:buFontTx/>
              <a:buChar char="•"/>
              <a:defRPr/>
            </a:pPr>
            <a:r>
              <a:rPr lang="en-US" altLang="en-US" sz="2000" b="1" kern="0" dirty="0" smtClean="0">
                <a:solidFill>
                  <a:srgbClr val="000000"/>
                </a:solidFill>
                <a:latin typeface="Arial"/>
                <a:cs typeface="Arial"/>
              </a:rPr>
              <a:t>Allows selection and coordination of multiple improvement efforts in the same value stream</a:t>
            </a:r>
          </a:p>
          <a:p>
            <a:pPr eaLnBrk="1" hangingPunct="1">
              <a:buClr>
                <a:srgbClr val="000000"/>
              </a:buClr>
              <a:buFontTx/>
              <a:buChar char="•"/>
              <a:defRPr/>
            </a:pPr>
            <a:endParaRPr lang="en-US" altLang="en-US" b="1" kern="0" dirty="0" smtClean="0">
              <a:solidFill>
                <a:srgbClr val="000000"/>
              </a:solidFill>
              <a:latin typeface="Arial"/>
              <a:cs typeface="Arial"/>
            </a:endParaRPr>
          </a:p>
        </p:txBody>
      </p:sp>
    </p:spTree>
    <p:extLst>
      <p:ext uri="{BB962C8B-B14F-4D97-AF65-F5344CB8AC3E}">
        <p14:creationId xmlns:p14="http://schemas.microsoft.com/office/powerpoint/2010/main" val="7867083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626364" y="703472"/>
            <a:ext cx="7891272" cy="400110"/>
          </a:xfrm>
        </p:spPr>
        <p:txBody>
          <a:bodyPr/>
          <a:lstStyle/>
          <a:p>
            <a:pPr>
              <a:lnSpc>
                <a:spcPct val="100000"/>
              </a:lnSpc>
              <a:spcBef>
                <a:spcPts val="0"/>
              </a:spcBef>
              <a:defRPr/>
            </a:pPr>
            <a:r>
              <a:rPr lang="en-US" dirty="0" smtClean="0"/>
              <a:t>Manual Mapping Example</a:t>
            </a:r>
            <a:endParaRPr lang="en-US" dirty="0"/>
          </a:p>
        </p:txBody>
      </p:sp>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676150" y="262216"/>
            <a:ext cx="7886700" cy="461665"/>
          </a:xfrm>
        </p:spPr>
        <p:txBody>
          <a:bodyPr/>
          <a:lstStyle/>
          <a:p>
            <a:r>
              <a:rPr lang="en-US" dirty="0" smtClean="0"/>
              <a:t>VALUE STREAM MAPPING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17</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pic>
        <p:nvPicPr>
          <p:cNvPr id="6" name="Picture 2" descr="http://www.timewisems.com/le201_3.jpg"/>
          <p:cNvPicPr>
            <a:picLocks noChangeAspect="1" noChangeArrowheads="1"/>
          </p:cNvPicPr>
          <p:nvPr/>
        </p:nvPicPr>
        <p:blipFill>
          <a:blip r:embed="rId3" cstate="print"/>
          <a:srcRect/>
          <a:stretch>
            <a:fillRect/>
          </a:stretch>
        </p:blipFill>
        <p:spPr bwMode="auto">
          <a:xfrm>
            <a:off x="304800" y="1295400"/>
            <a:ext cx="8618150" cy="5070414"/>
          </a:xfrm>
          <a:prstGeom prst="rect">
            <a:avLst/>
          </a:prstGeom>
          <a:noFill/>
          <a:ln w="9525">
            <a:noFill/>
            <a:miter lim="800000"/>
            <a:headEnd/>
            <a:tailEnd/>
          </a:ln>
        </p:spPr>
      </p:pic>
    </p:spTree>
    <p:extLst>
      <p:ext uri="{BB962C8B-B14F-4D97-AF65-F5344CB8AC3E}">
        <p14:creationId xmlns:p14="http://schemas.microsoft.com/office/powerpoint/2010/main" val="3092184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626364" y="703472"/>
            <a:ext cx="7891272" cy="400110"/>
          </a:xfrm>
        </p:spPr>
        <p:txBody>
          <a:bodyPr/>
          <a:lstStyle/>
          <a:p>
            <a:pPr>
              <a:lnSpc>
                <a:spcPct val="100000"/>
              </a:lnSpc>
              <a:spcBef>
                <a:spcPts val="0"/>
              </a:spcBef>
              <a:defRPr/>
            </a:pPr>
            <a:r>
              <a:rPr lang="en-US" dirty="0" smtClean="0"/>
              <a:t>Patient Care </a:t>
            </a:r>
            <a:endParaRPr lang="en-US" dirty="0"/>
          </a:p>
        </p:txBody>
      </p:sp>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676150" y="262216"/>
            <a:ext cx="7886700" cy="461665"/>
          </a:xfrm>
        </p:spPr>
        <p:txBody>
          <a:bodyPr/>
          <a:lstStyle/>
          <a:p>
            <a:r>
              <a:rPr lang="en-US" b="1" dirty="0" smtClean="0">
                <a:solidFill>
                  <a:srgbClr val="002060"/>
                </a:solidFill>
              </a:rPr>
              <a:t>VALUE STREAM MAPPING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18</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grpSp>
        <p:nvGrpSpPr>
          <p:cNvPr id="6" name="Group 5"/>
          <p:cNvGrpSpPr/>
          <p:nvPr/>
        </p:nvGrpSpPr>
        <p:grpSpPr>
          <a:xfrm>
            <a:off x="208549" y="1696480"/>
            <a:ext cx="8630651" cy="2901607"/>
            <a:chOff x="208549" y="2275230"/>
            <a:chExt cx="8630651" cy="2901607"/>
          </a:xfrm>
        </p:grpSpPr>
        <p:sp>
          <p:nvSpPr>
            <p:cNvPr id="7" name="Line 4"/>
            <p:cNvSpPr>
              <a:spLocks noChangeShapeType="1"/>
            </p:cNvSpPr>
            <p:nvPr/>
          </p:nvSpPr>
          <p:spPr bwMode="auto">
            <a:xfrm flipH="1">
              <a:off x="391708" y="2434879"/>
              <a:ext cx="4670424" cy="0"/>
            </a:xfrm>
            <a:prstGeom prst="line">
              <a:avLst/>
            </a:prstGeom>
            <a:noFill/>
            <a:ln w="9525">
              <a:solidFill>
                <a:srgbClr val="000000"/>
              </a:solidFill>
              <a:round/>
              <a:headEnd/>
              <a:tailEnd type="triangle" w="med" len="med"/>
            </a:ln>
            <a:effectLst/>
            <a:extLst/>
          </p:spPr>
          <p:txBody>
            <a:bodyPr wrap="square" lIns="48085" tIns="19233" rIns="19233" bIns="19233" anchor="ctr">
              <a:spAutoFit/>
            </a:bodyPr>
            <a:lstStyle/>
            <a:p>
              <a:pPr>
                <a:defRPr/>
              </a:pPr>
              <a:endParaRPr lang="en-US" kern="0">
                <a:solidFill>
                  <a:sysClr val="windowText" lastClr="000000"/>
                </a:solidFill>
                <a:latin typeface="Arial" charset="0"/>
                <a:cs typeface="Arial" charset="0"/>
              </a:endParaRPr>
            </a:p>
          </p:txBody>
        </p:sp>
        <p:sp>
          <p:nvSpPr>
            <p:cNvPr id="9" name="Text Box 6"/>
            <p:cNvSpPr txBox="1">
              <a:spLocks noChangeArrowheads="1"/>
            </p:cNvSpPr>
            <p:nvPr/>
          </p:nvSpPr>
          <p:spPr bwMode="auto">
            <a:xfrm>
              <a:off x="460650" y="2855912"/>
              <a:ext cx="792162" cy="573088"/>
            </a:xfrm>
            <a:prstGeom prst="rect">
              <a:avLst/>
            </a:prstGeom>
            <a:noFill/>
            <a:ln w="9525">
              <a:solidFill>
                <a:srgbClr val="000000"/>
              </a:solidFill>
              <a:miter lim="800000"/>
              <a:headEnd/>
              <a:tailEnd/>
            </a:ln>
            <a:effectLst/>
            <a:extLst/>
          </p:spPr>
          <p:txBody>
            <a:bodyPr lIns="43141" tIns="32815" rIns="17256" bIns="32815" anchor="ctr">
              <a:noAutofit/>
            </a:bodyPr>
            <a:lstStyle>
              <a:lvl1pPr defTabSz="820738">
                <a:defRPr sz="1400" b="1" i="1">
                  <a:solidFill>
                    <a:schemeClr val="tx1"/>
                  </a:solidFill>
                  <a:latin typeface="Arial" charset="0"/>
                </a:defRPr>
              </a:lvl1pPr>
              <a:lvl2pPr marL="742950" indent="-285750" defTabSz="820738">
                <a:defRPr sz="1400" b="1" i="1">
                  <a:solidFill>
                    <a:schemeClr val="tx1"/>
                  </a:solidFill>
                  <a:latin typeface="Arial" charset="0"/>
                </a:defRPr>
              </a:lvl2pPr>
              <a:lvl3pPr marL="1143000" indent="-228600" defTabSz="820738">
                <a:defRPr sz="1400" b="1" i="1">
                  <a:solidFill>
                    <a:schemeClr val="tx1"/>
                  </a:solidFill>
                  <a:latin typeface="Arial" charset="0"/>
                </a:defRPr>
              </a:lvl3pPr>
              <a:lvl4pPr marL="1600200" indent="-228600" defTabSz="820738">
                <a:defRPr sz="1400" b="1" i="1">
                  <a:solidFill>
                    <a:schemeClr val="tx1"/>
                  </a:solidFill>
                  <a:latin typeface="Arial" charset="0"/>
                </a:defRPr>
              </a:lvl4pPr>
              <a:lvl5pPr marL="2057400" indent="-228600" defTabSz="820738">
                <a:defRPr sz="1400" b="1" i="1">
                  <a:solidFill>
                    <a:schemeClr val="tx1"/>
                  </a:solidFill>
                  <a:latin typeface="Arial" charset="0"/>
                </a:defRPr>
              </a:lvl5pPr>
              <a:lvl6pPr marL="2514600" indent="-228600" algn="ctr" defTabSz="820738" eaLnBrk="0" fontAlgn="base" hangingPunct="0">
                <a:spcBef>
                  <a:spcPct val="50000"/>
                </a:spcBef>
                <a:spcAft>
                  <a:spcPct val="0"/>
                </a:spcAft>
                <a:defRPr sz="1400" b="1" i="1">
                  <a:solidFill>
                    <a:schemeClr val="tx1"/>
                  </a:solidFill>
                  <a:latin typeface="Arial" charset="0"/>
                </a:defRPr>
              </a:lvl6pPr>
              <a:lvl7pPr marL="2971800" indent="-228600" algn="ctr" defTabSz="820738" eaLnBrk="0" fontAlgn="base" hangingPunct="0">
                <a:spcBef>
                  <a:spcPct val="50000"/>
                </a:spcBef>
                <a:spcAft>
                  <a:spcPct val="0"/>
                </a:spcAft>
                <a:defRPr sz="1400" b="1" i="1">
                  <a:solidFill>
                    <a:schemeClr val="tx1"/>
                  </a:solidFill>
                  <a:latin typeface="Arial" charset="0"/>
                </a:defRPr>
              </a:lvl7pPr>
              <a:lvl8pPr marL="3429000" indent="-228600" algn="ctr" defTabSz="820738" eaLnBrk="0" fontAlgn="base" hangingPunct="0">
                <a:spcBef>
                  <a:spcPct val="50000"/>
                </a:spcBef>
                <a:spcAft>
                  <a:spcPct val="0"/>
                </a:spcAft>
                <a:defRPr sz="1400" b="1" i="1">
                  <a:solidFill>
                    <a:schemeClr val="tx1"/>
                  </a:solidFill>
                  <a:latin typeface="Arial" charset="0"/>
                </a:defRPr>
              </a:lvl8pPr>
              <a:lvl9pPr marL="3886200" indent="-228600" algn="ctr" defTabSz="820738" eaLnBrk="0" fontAlgn="base" hangingPunct="0">
                <a:spcBef>
                  <a:spcPct val="50000"/>
                </a:spcBef>
                <a:spcAft>
                  <a:spcPct val="0"/>
                </a:spcAft>
                <a:defRPr sz="1400" b="1" i="1">
                  <a:solidFill>
                    <a:schemeClr val="tx1"/>
                  </a:solidFill>
                  <a:latin typeface="Arial" charset="0"/>
                </a:defRPr>
              </a:lvl9pPr>
            </a:lstStyle>
            <a:p>
              <a:pPr algn="ctr">
                <a:lnSpc>
                  <a:spcPct val="90000"/>
                </a:lnSpc>
                <a:defRPr/>
              </a:pPr>
              <a:r>
                <a:rPr lang="en-US" sz="1100" i="0" kern="0" dirty="0" smtClean="0">
                  <a:solidFill>
                    <a:srgbClr val="000000"/>
                  </a:solidFill>
                  <a:cs typeface="Arial" charset="0"/>
                </a:rPr>
                <a:t>Doctor Directive</a:t>
              </a:r>
            </a:p>
          </p:txBody>
        </p:sp>
        <p:sp>
          <p:nvSpPr>
            <p:cNvPr id="10" name="Text Box 14"/>
            <p:cNvSpPr txBox="1">
              <a:spLocks noChangeArrowheads="1"/>
            </p:cNvSpPr>
            <p:nvPr/>
          </p:nvSpPr>
          <p:spPr bwMode="auto">
            <a:xfrm>
              <a:off x="1408387" y="2855912"/>
              <a:ext cx="793750" cy="573088"/>
            </a:xfrm>
            <a:prstGeom prst="rect">
              <a:avLst/>
            </a:prstGeom>
            <a:noFill/>
            <a:ln w="9525">
              <a:solidFill>
                <a:srgbClr val="000000"/>
              </a:solidFill>
              <a:miter lim="800000"/>
              <a:headEnd/>
              <a:tailEnd/>
            </a:ln>
            <a:effectLst/>
            <a:extLst/>
          </p:spPr>
          <p:txBody>
            <a:bodyPr lIns="43141" tIns="32815" rIns="17256" bIns="32815" anchor="ctr">
              <a:noAutofit/>
            </a:bodyPr>
            <a:lstStyle>
              <a:lvl1pPr defTabSz="820738">
                <a:defRPr sz="1400" b="1" i="1">
                  <a:solidFill>
                    <a:schemeClr val="tx1"/>
                  </a:solidFill>
                  <a:latin typeface="Arial" charset="0"/>
                </a:defRPr>
              </a:lvl1pPr>
              <a:lvl2pPr marL="742950" indent="-285750" defTabSz="820738">
                <a:defRPr sz="1400" b="1" i="1">
                  <a:solidFill>
                    <a:schemeClr val="tx1"/>
                  </a:solidFill>
                  <a:latin typeface="Arial" charset="0"/>
                </a:defRPr>
              </a:lvl2pPr>
              <a:lvl3pPr marL="1143000" indent="-228600" defTabSz="820738">
                <a:defRPr sz="1400" b="1" i="1">
                  <a:solidFill>
                    <a:schemeClr val="tx1"/>
                  </a:solidFill>
                  <a:latin typeface="Arial" charset="0"/>
                </a:defRPr>
              </a:lvl3pPr>
              <a:lvl4pPr marL="1600200" indent="-228600" defTabSz="820738">
                <a:defRPr sz="1400" b="1" i="1">
                  <a:solidFill>
                    <a:schemeClr val="tx1"/>
                  </a:solidFill>
                  <a:latin typeface="Arial" charset="0"/>
                </a:defRPr>
              </a:lvl4pPr>
              <a:lvl5pPr marL="2057400" indent="-228600" defTabSz="820738">
                <a:defRPr sz="1400" b="1" i="1">
                  <a:solidFill>
                    <a:schemeClr val="tx1"/>
                  </a:solidFill>
                  <a:latin typeface="Arial" charset="0"/>
                </a:defRPr>
              </a:lvl5pPr>
              <a:lvl6pPr marL="2514600" indent="-228600" algn="ctr" defTabSz="820738" eaLnBrk="0" fontAlgn="base" hangingPunct="0">
                <a:spcBef>
                  <a:spcPct val="50000"/>
                </a:spcBef>
                <a:spcAft>
                  <a:spcPct val="0"/>
                </a:spcAft>
                <a:defRPr sz="1400" b="1" i="1">
                  <a:solidFill>
                    <a:schemeClr val="tx1"/>
                  </a:solidFill>
                  <a:latin typeface="Arial" charset="0"/>
                </a:defRPr>
              </a:lvl6pPr>
              <a:lvl7pPr marL="2971800" indent="-228600" algn="ctr" defTabSz="820738" eaLnBrk="0" fontAlgn="base" hangingPunct="0">
                <a:spcBef>
                  <a:spcPct val="50000"/>
                </a:spcBef>
                <a:spcAft>
                  <a:spcPct val="0"/>
                </a:spcAft>
                <a:defRPr sz="1400" b="1" i="1">
                  <a:solidFill>
                    <a:schemeClr val="tx1"/>
                  </a:solidFill>
                  <a:latin typeface="Arial" charset="0"/>
                </a:defRPr>
              </a:lvl7pPr>
              <a:lvl8pPr marL="3429000" indent="-228600" algn="ctr" defTabSz="820738" eaLnBrk="0" fontAlgn="base" hangingPunct="0">
                <a:spcBef>
                  <a:spcPct val="50000"/>
                </a:spcBef>
                <a:spcAft>
                  <a:spcPct val="0"/>
                </a:spcAft>
                <a:defRPr sz="1400" b="1" i="1">
                  <a:solidFill>
                    <a:schemeClr val="tx1"/>
                  </a:solidFill>
                  <a:latin typeface="Arial" charset="0"/>
                </a:defRPr>
              </a:lvl8pPr>
              <a:lvl9pPr marL="3886200" indent="-228600" algn="ctr" defTabSz="820738" eaLnBrk="0" fontAlgn="base" hangingPunct="0">
                <a:spcBef>
                  <a:spcPct val="50000"/>
                </a:spcBef>
                <a:spcAft>
                  <a:spcPct val="0"/>
                </a:spcAft>
                <a:defRPr sz="1400" b="1" i="1">
                  <a:solidFill>
                    <a:schemeClr val="tx1"/>
                  </a:solidFill>
                  <a:latin typeface="Arial" charset="0"/>
                </a:defRPr>
              </a:lvl9pPr>
            </a:lstStyle>
            <a:p>
              <a:pPr algn="ctr">
                <a:lnSpc>
                  <a:spcPct val="90000"/>
                </a:lnSpc>
                <a:defRPr/>
              </a:pPr>
              <a:r>
                <a:rPr lang="en-US" sz="1100" i="0" kern="0" smtClean="0">
                  <a:solidFill>
                    <a:srgbClr val="000000"/>
                  </a:solidFill>
                  <a:cs typeface="Arial" charset="0"/>
                </a:rPr>
                <a:t>Patient </a:t>
              </a:r>
            </a:p>
            <a:p>
              <a:pPr algn="ctr">
                <a:lnSpc>
                  <a:spcPct val="90000"/>
                </a:lnSpc>
                <a:defRPr/>
              </a:pPr>
              <a:r>
                <a:rPr lang="en-US" sz="1100" i="0" kern="0" smtClean="0">
                  <a:solidFill>
                    <a:srgbClr val="000000"/>
                  </a:solidFill>
                  <a:cs typeface="Arial" charset="0"/>
                </a:rPr>
                <a:t>Contacts</a:t>
              </a:r>
            </a:p>
          </p:txBody>
        </p:sp>
        <p:sp>
          <p:nvSpPr>
            <p:cNvPr id="11" name="Text Box 15"/>
            <p:cNvSpPr txBox="1">
              <a:spLocks noChangeArrowheads="1"/>
            </p:cNvSpPr>
            <p:nvPr/>
          </p:nvSpPr>
          <p:spPr bwMode="auto">
            <a:xfrm>
              <a:off x="2359300" y="2855912"/>
              <a:ext cx="793750" cy="573088"/>
            </a:xfrm>
            <a:prstGeom prst="rect">
              <a:avLst/>
            </a:prstGeom>
            <a:noFill/>
            <a:ln w="9525">
              <a:solidFill>
                <a:srgbClr val="000000"/>
              </a:solidFill>
              <a:miter lim="800000"/>
              <a:headEnd/>
              <a:tailEnd/>
            </a:ln>
            <a:effectLst/>
            <a:extLst/>
          </p:spPr>
          <p:txBody>
            <a:bodyPr lIns="43141" tIns="32815" rIns="17256" bIns="32815" anchor="ctr">
              <a:noAutofit/>
            </a:bodyPr>
            <a:lstStyle>
              <a:lvl1pPr defTabSz="820738">
                <a:defRPr sz="1400" b="1" i="1">
                  <a:solidFill>
                    <a:schemeClr val="tx1"/>
                  </a:solidFill>
                  <a:latin typeface="Arial" charset="0"/>
                </a:defRPr>
              </a:lvl1pPr>
              <a:lvl2pPr marL="742950" indent="-285750" defTabSz="820738">
                <a:defRPr sz="1400" b="1" i="1">
                  <a:solidFill>
                    <a:schemeClr val="tx1"/>
                  </a:solidFill>
                  <a:latin typeface="Arial" charset="0"/>
                </a:defRPr>
              </a:lvl2pPr>
              <a:lvl3pPr marL="1143000" indent="-228600" defTabSz="820738">
                <a:defRPr sz="1400" b="1" i="1">
                  <a:solidFill>
                    <a:schemeClr val="tx1"/>
                  </a:solidFill>
                  <a:latin typeface="Arial" charset="0"/>
                </a:defRPr>
              </a:lvl3pPr>
              <a:lvl4pPr marL="1600200" indent="-228600" defTabSz="820738">
                <a:defRPr sz="1400" b="1" i="1">
                  <a:solidFill>
                    <a:schemeClr val="tx1"/>
                  </a:solidFill>
                  <a:latin typeface="Arial" charset="0"/>
                </a:defRPr>
              </a:lvl4pPr>
              <a:lvl5pPr marL="2057400" indent="-228600" defTabSz="820738">
                <a:defRPr sz="1400" b="1" i="1">
                  <a:solidFill>
                    <a:schemeClr val="tx1"/>
                  </a:solidFill>
                  <a:latin typeface="Arial" charset="0"/>
                </a:defRPr>
              </a:lvl5pPr>
              <a:lvl6pPr marL="2514600" indent="-228600" algn="ctr" defTabSz="820738" eaLnBrk="0" fontAlgn="base" hangingPunct="0">
                <a:spcBef>
                  <a:spcPct val="50000"/>
                </a:spcBef>
                <a:spcAft>
                  <a:spcPct val="0"/>
                </a:spcAft>
                <a:defRPr sz="1400" b="1" i="1">
                  <a:solidFill>
                    <a:schemeClr val="tx1"/>
                  </a:solidFill>
                  <a:latin typeface="Arial" charset="0"/>
                </a:defRPr>
              </a:lvl6pPr>
              <a:lvl7pPr marL="2971800" indent="-228600" algn="ctr" defTabSz="820738" eaLnBrk="0" fontAlgn="base" hangingPunct="0">
                <a:spcBef>
                  <a:spcPct val="50000"/>
                </a:spcBef>
                <a:spcAft>
                  <a:spcPct val="0"/>
                </a:spcAft>
                <a:defRPr sz="1400" b="1" i="1">
                  <a:solidFill>
                    <a:schemeClr val="tx1"/>
                  </a:solidFill>
                  <a:latin typeface="Arial" charset="0"/>
                </a:defRPr>
              </a:lvl7pPr>
              <a:lvl8pPr marL="3429000" indent="-228600" algn="ctr" defTabSz="820738" eaLnBrk="0" fontAlgn="base" hangingPunct="0">
                <a:spcBef>
                  <a:spcPct val="50000"/>
                </a:spcBef>
                <a:spcAft>
                  <a:spcPct val="0"/>
                </a:spcAft>
                <a:defRPr sz="1400" b="1" i="1">
                  <a:solidFill>
                    <a:schemeClr val="tx1"/>
                  </a:solidFill>
                  <a:latin typeface="Arial" charset="0"/>
                </a:defRPr>
              </a:lvl8pPr>
              <a:lvl9pPr marL="3886200" indent="-228600" algn="ctr" defTabSz="820738" eaLnBrk="0" fontAlgn="base" hangingPunct="0">
                <a:spcBef>
                  <a:spcPct val="50000"/>
                </a:spcBef>
                <a:spcAft>
                  <a:spcPct val="0"/>
                </a:spcAft>
                <a:defRPr sz="1400" b="1" i="1">
                  <a:solidFill>
                    <a:schemeClr val="tx1"/>
                  </a:solidFill>
                  <a:latin typeface="Arial" charset="0"/>
                </a:defRPr>
              </a:lvl9pPr>
            </a:lstStyle>
            <a:p>
              <a:pPr algn="ctr">
                <a:lnSpc>
                  <a:spcPct val="90000"/>
                </a:lnSpc>
                <a:defRPr/>
              </a:pPr>
              <a:r>
                <a:rPr lang="en-US" sz="1100" i="0" kern="0" dirty="0" err="1" smtClean="0">
                  <a:solidFill>
                    <a:srgbClr val="000000"/>
                  </a:solidFill>
                  <a:cs typeface="Arial" charset="0"/>
                </a:rPr>
                <a:t>Appt</a:t>
              </a:r>
              <a:r>
                <a:rPr lang="en-US" sz="1100" i="0" kern="0" dirty="0" smtClean="0">
                  <a:solidFill>
                    <a:srgbClr val="000000"/>
                  </a:solidFill>
                  <a:cs typeface="Arial" charset="0"/>
                </a:rPr>
                <a:t> Scheduled</a:t>
              </a:r>
            </a:p>
          </p:txBody>
        </p:sp>
        <p:sp>
          <p:nvSpPr>
            <p:cNvPr id="13" name="Text Box 16"/>
            <p:cNvSpPr txBox="1">
              <a:spLocks noChangeArrowheads="1"/>
            </p:cNvSpPr>
            <p:nvPr/>
          </p:nvSpPr>
          <p:spPr bwMode="auto">
            <a:xfrm>
              <a:off x="3310212" y="2855912"/>
              <a:ext cx="793750" cy="573088"/>
            </a:xfrm>
            <a:prstGeom prst="rect">
              <a:avLst/>
            </a:prstGeom>
            <a:noFill/>
            <a:ln w="9525">
              <a:solidFill>
                <a:srgbClr val="000000"/>
              </a:solidFill>
              <a:miter lim="800000"/>
              <a:headEnd/>
              <a:tailEnd/>
            </a:ln>
            <a:effectLst/>
            <a:extLst/>
          </p:spPr>
          <p:txBody>
            <a:bodyPr lIns="43141" tIns="32815" rIns="17256" bIns="32815" anchor="ctr">
              <a:noAutofit/>
            </a:bodyPr>
            <a:lstStyle>
              <a:lvl1pPr defTabSz="820738">
                <a:defRPr sz="1400" b="1" i="1">
                  <a:solidFill>
                    <a:schemeClr val="tx1"/>
                  </a:solidFill>
                  <a:latin typeface="Arial" charset="0"/>
                </a:defRPr>
              </a:lvl1pPr>
              <a:lvl2pPr marL="742950" indent="-285750" defTabSz="820738">
                <a:defRPr sz="1400" b="1" i="1">
                  <a:solidFill>
                    <a:schemeClr val="tx1"/>
                  </a:solidFill>
                  <a:latin typeface="Arial" charset="0"/>
                </a:defRPr>
              </a:lvl2pPr>
              <a:lvl3pPr marL="1143000" indent="-228600" defTabSz="820738">
                <a:defRPr sz="1400" b="1" i="1">
                  <a:solidFill>
                    <a:schemeClr val="tx1"/>
                  </a:solidFill>
                  <a:latin typeface="Arial" charset="0"/>
                </a:defRPr>
              </a:lvl3pPr>
              <a:lvl4pPr marL="1600200" indent="-228600" defTabSz="820738">
                <a:defRPr sz="1400" b="1" i="1">
                  <a:solidFill>
                    <a:schemeClr val="tx1"/>
                  </a:solidFill>
                  <a:latin typeface="Arial" charset="0"/>
                </a:defRPr>
              </a:lvl4pPr>
              <a:lvl5pPr marL="2057400" indent="-228600" defTabSz="820738">
                <a:defRPr sz="1400" b="1" i="1">
                  <a:solidFill>
                    <a:schemeClr val="tx1"/>
                  </a:solidFill>
                  <a:latin typeface="Arial" charset="0"/>
                </a:defRPr>
              </a:lvl5pPr>
              <a:lvl6pPr marL="2514600" indent="-228600" algn="ctr" defTabSz="820738" eaLnBrk="0" fontAlgn="base" hangingPunct="0">
                <a:spcBef>
                  <a:spcPct val="50000"/>
                </a:spcBef>
                <a:spcAft>
                  <a:spcPct val="0"/>
                </a:spcAft>
                <a:defRPr sz="1400" b="1" i="1">
                  <a:solidFill>
                    <a:schemeClr val="tx1"/>
                  </a:solidFill>
                  <a:latin typeface="Arial" charset="0"/>
                </a:defRPr>
              </a:lvl6pPr>
              <a:lvl7pPr marL="2971800" indent="-228600" algn="ctr" defTabSz="820738" eaLnBrk="0" fontAlgn="base" hangingPunct="0">
                <a:spcBef>
                  <a:spcPct val="50000"/>
                </a:spcBef>
                <a:spcAft>
                  <a:spcPct val="0"/>
                </a:spcAft>
                <a:defRPr sz="1400" b="1" i="1">
                  <a:solidFill>
                    <a:schemeClr val="tx1"/>
                  </a:solidFill>
                  <a:latin typeface="Arial" charset="0"/>
                </a:defRPr>
              </a:lvl7pPr>
              <a:lvl8pPr marL="3429000" indent="-228600" algn="ctr" defTabSz="820738" eaLnBrk="0" fontAlgn="base" hangingPunct="0">
                <a:spcBef>
                  <a:spcPct val="50000"/>
                </a:spcBef>
                <a:spcAft>
                  <a:spcPct val="0"/>
                </a:spcAft>
                <a:defRPr sz="1400" b="1" i="1">
                  <a:solidFill>
                    <a:schemeClr val="tx1"/>
                  </a:solidFill>
                  <a:latin typeface="Arial" charset="0"/>
                </a:defRPr>
              </a:lvl8pPr>
              <a:lvl9pPr marL="3886200" indent="-228600" algn="ctr" defTabSz="820738" eaLnBrk="0" fontAlgn="base" hangingPunct="0">
                <a:spcBef>
                  <a:spcPct val="50000"/>
                </a:spcBef>
                <a:spcAft>
                  <a:spcPct val="0"/>
                </a:spcAft>
                <a:defRPr sz="1400" b="1" i="1">
                  <a:solidFill>
                    <a:schemeClr val="tx1"/>
                  </a:solidFill>
                  <a:latin typeface="Arial" charset="0"/>
                </a:defRPr>
              </a:lvl9pPr>
            </a:lstStyle>
            <a:p>
              <a:pPr algn="ctr">
                <a:lnSpc>
                  <a:spcPct val="90000"/>
                </a:lnSpc>
                <a:defRPr/>
              </a:pPr>
              <a:r>
                <a:rPr lang="en-US" sz="1100" i="0" kern="0" smtClean="0">
                  <a:solidFill>
                    <a:srgbClr val="000000"/>
                  </a:solidFill>
                  <a:cs typeface="Arial" charset="0"/>
                </a:rPr>
                <a:t>Initial</a:t>
              </a:r>
            </a:p>
            <a:p>
              <a:pPr algn="ctr">
                <a:lnSpc>
                  <a:spcPct val="90000"/>
                </a:lnSpc>
                <a:defRPr/>
              </a:pPr>
              <a:r>
                <a:rPr lang="en-US" sz="1100" i="0" kern="0" smtClean="0">
                  <a:solidFill>
                    <a:srgbClr val="000000"/>
                  </a:solidFill>
                  <a:cs typeface="Arial" charset="0"/>
                </a:rPr>
                <a:t>Appt</a:t>
              </a:r>
            </a:p>
          </p:txBody>
        </p:sp>
        <p:sp>
          <p:nvSpPr>
            <p:cNvPr id="14" name="Text Box 17"/>
            <p:cNvSpPr txBox="1">
              <a:spLocks noChangeArrowheads="1"/>
            </p:cNvSpPr>
            <p:nvPr/>
          </p:nvSpPr>
          <p:spPr bwMode="auto">
            <a:xfrm>
              <a:off x="4259537" y="2855912"/>
              <a:ext cx="792163" cy="573088"/>
            </a:xfrm>
            <a:prstGeom prst="rect">
              <a:avLst/>
            </a:prstGeom>
            <a:noFill/>
            <a:ln w="9525">
              <a:solidFill>
                <a:srgbClr val="000000"/>
              </a:solidFill>
              <a:miter lim="800000"/>
              <a:headEnd/>
              <a:tailEnd/>
            </a:ln>
            <a:effectLst/>
            <a:extLst/>
          </p:spPr>
          <p:txBody>
            <a:bodyPr lIns="43141" tIns="32815" rIns="17256" bIns="32815" anchor="ctr">
              <a:noAutofit/>
            </a:bodyPr>
            <a:lstStyle>
              <a:lvl1pPr defTabSz="820738">
                <a:defRPr sz="1400" b="1" i="1">
                  <a:solidFill>
                    <a:schemeClr val="tx1"/>
                  </a:solidFill>
                  <a:latin typeface="Arial" charset="0"/>
                </a:defRPr>
              </a:lvl1pPr>
              <a:lvl2pPr marL="742950" indent="-285750" defTabSz="820738">
                <a:defRPr sz="1400" b="1" i="1">
                  <a:solidFill>
                    <a:schemeClr val="tx1"/>
                  </a:solidFill>
                  <a:latin typeface="Arial" charset="0"/>
                </a:defRPr>
              </a:lvl2pPr>
              <a:lvl3pPr marL="1143000" indent="-228600" defTabSz="820738">
                <a:defRPr sz="1400" b="1" i="1">
                  <a:solidFill>
                    <a:schemeClr val="tx1"/>
                  </a:solidFill>
                  <a:latin typeface="Arial" charset="0"/>
                </a:defRPr>
              </a:lvl3pPr>
              <a:lvl4pPr marL="1600200" indent="-228600" defTabSz="820738">
                <a:defRPr sz="1400" b="1" i="1">
                  <a:solidFill>
                    <a:schemeClr val="tx1"/>
                  </a:solidFill>
                  <a:latin typeface="Arial" charset="0"/>
                </a:defRPr>
              </a:lvl4pPr>
              <a:lvl5pPr marL="2057400" indent="-228600" defTabSz="820738">
                <a:defRPr sz="1400" b="1" i="1">
                  <a:solidFill>
                    <a:schemeClr val="tx1"/>
                  </a:solidFill>
                  <a:latin typeface="Arial" charset="0"/>
                </a:defRPr>
              </a:lvl5pPr>
              <a:lvl6pPr marL="2514600" indent="-228600" algn="ctr" defTabSz="820738" eaLnBrk="0" fontAlgn="base" hangingPunct="0">
                <a:spcBef>
                  <a:spcPct val="50000"/>
                </a:spcBef>
                <a:spcAft>
                  <a:spcPct val="0"/>
                </a:spcAft>
                <a:defRPr sz="1400" b="1" i="1">
                  <a:solidFill>
                    <a:schemeClr val="tx1"/>
                  </a:solidFill>
                  <a:latin typeface="Arial" charset="0"/>
                </a:defRPr>
              </a:lvl6pPr>
              <a:lvl7pPr marL="2971800" indent="-228600" algn="ctr" defTabSz="820738" eaLnBrk="0" fontAlgn="base" hangingPunct="0">
                <a:spcBef>
                  <a:spcPct val="50000"/>
                </a:spcBef>
                <a:spcAft>
                  <a:spcPct val="0"/>
                </a:spcAft>
                <a:defRPr sz="1400" b="1" i="1">
                  <a:solidFill>
                    <a:schemeClr val="tx1"/>
                  </a:solidFill>
                  <a:latin typeface="Arial" charset="0"/>
                </a:defRPr>
              </a:lvl7pPr>
              <a:lvl8pPr marL="3429000" indent="-228600" algn="ctr" defTabSz="820738" eaLnBrk="0" fontAlgn="base" hangingPunct="0">
                <a:spcBef>
                  <a:spcPct val="50000"/>
                </a:spcBef>
                <a:spcAft>
                  <a:spcPct val="0"/>
                </a:spcAft>
                <a:defRPr sz="1400" b="1" i="1">
                  <a:solidFill>
                    <a:schemeClr val="tx1"/>
                  </a:solidFill>
                  <a:latin typeface="Arial" charset="0"/>
                </a:defRPr>
              </a:lvl8pPr>
              <a:lvl9pPr marL="3886200" indent="-228600" algn="ctr" defTabSz="820738" eaLnBrk="0" fontAlgn="base" hangingPunct="0">
                <a:spcBef>
                  <a:spcPct val="50000"/>
                </a:spcBef>
                <a:spcAft>
                  <a:spcPct val="0"/>
                </a:spcAft>
                <a:defRPr sz="1400" b="1" i="1">
                  <a:solidFill>
                    <a:schemeClr val="tx1"/>
                  </a:solidFill>
                  <a:latin typeface="Arial" charset="0"/>
                </a:defRPr>
              </a:lvl9pPr>
            </a:lstStyle>
            <a:p>
              <a:pPr algn="ctr">
                <a:lnSpc>
                  <a:spcPct val="90000"/>
                </a:lnSpc>
                <a:defRPr/>
              </a:pPr>
              <a:r>
                <a:rPr lang="en-US" sz="1100" i="0" kern="0" smtClean="0">
                  <a:solidFill>
                    <a:srgbClr val="000000"/>
                  </a:solidFill>
                  <a:cs typeface="Arial" charset="0"/>
                </a:rPr>
                <a:t>Operation Scheduled</a:t>
              </a:r>
            </a:p>
          </p:txBody>
        </p:sp>
        <p:sp>
          <p:nvSpPr>
            <p:cNvPr id="15" name="Text Box 18"/>
            <p:cNvSpPr txBox="1">
              <a:spLocks noChangeArrowheads="1"/>
            </p:cNvSpPr>
            <p:nvPr/>
          </p:nvSpPr>
          <p:spPr bwMode="auto">
            <a:xfrm>
              <a:off x="5210450" y="2855912"/>
              <a:ext cx="831850" cy="573088"/>
            </a:xfrm>
            <a:prstGeom prst="rect">
              <a:avLst/>
            </a:prstGeom>
            <a:noFill/>
            <a:ln w="9525">
              <a:solidFill>
                <a:srgbClr val="000000"/>
              </a:solidFill>
              <a:miter lim="800000"/>
              <a:headEnd/>
              <a:tailEnd/>
            </a:ln>
            <a:effectLst/>
            <a:extLst/>
          </p:spPr>
          <p:txBody>
            <a:bodyPr lIns="43141" tIns="32815" rIns="17256" bIns="32815" anchor="ctr">
              <a:noAutofit/>
            </a:bodyPr>
            <a:lstStyle>
              <a:lvl1pPr defTabSz="820738">
                <a:defRPr sz="1400" b="1" i="1">
                  <a:solidFill>
                    <a:schemeClr val="tx1"/>
                  </a:solidFill>
                  <a:latin typeface="Arial" charset="0"/>
                </a:defRPr>
              </a:lvl1pPr>
              <a:lvl2pPr marL="742950" indent="-285750" defTabSz="820738">
                <a:defRPr sz="1400" b="1" i="1">
                  <a:solidFill>
                    <a:schemeClr val="tx1"/>
                  </a:solidFill>
                  <a:latin typeface="Arial" charset="0"/>
                </a:defRPr>
              </a:lvl2pPr>
              <a:lvl3pPr marL="1143000" indent="-228600" defTabSz="820738">
                <a:defRPr sz="1400" b="1" i="1">
                  <a:solidFill>
                    <a:schemeClr val="tx1"/>
                  </a:solidFill>
                  <a:latin typeface="Arial" charset="0"/>
                </a:defRPr>
              </a:lvl3pPr>
              <a:lvl4pPr marL="1600200" indent="-228600" defTabSz="820738">
                <a:defRPr sz="1400" b="1" i="1">
                  <a:solidFill>
                    <a:schemeClr val="tx1"/>
                  </a:solidFill>
                  <a:latin typeface="Arial" charset="0"/>
                </a:defRPr>
              </a:lvl4pPr>
              <a:lvl5pPr marL="2057400" indent="-228600" defTabSz="820738">
                <a:defRPr sz="1400" b="1" i="1">
                  <a:solidFill>
                    <a:schemeClr val="tx1"/>
                  </a:solidFill>
                  <a:latin typeface="Arial" charset="0"/>
                </a:defRPr>
              </a:lvl5pPr>
              <a:lvl6pPr marL="2514600" indent="-228600" algn="ctr" defTabSz="820738" eaLnBrk="0" fontAlgn="base" hangingPunct="0">
                <a:spcBef>
                  <a:spcPct val="50000"/>
                </a:spcBef>
                <a:spcAft>
                  <a:spcPct val="0"/>
                </a:spcAft>
                <a:defRPr sz="1400" b="1" i="1">
                  <a:solidFill>
                    <a:schemeClr val="tx1"/>
                  </a:solidFill>
                  <a:latin typeface="Arial" charset="0"/>
                </a:defRPr>
              </a:lvl6pPr>
              <a:lvl7pPr marL="2971800" indent="-228600" algn="ctr" defTabSz="820738" eaLnBrk="0" fontAlgn="base" hangingPunct="0">
                <a:spcBef>
                  <a:spcPct val="50000"/>
                </a:spcBef>
                <a:spcAft>
                  <a:spcPct val="0"/>
                </a:spcAft>
                <a:defRPr sz="1400" b="1" i="1">
                  <a:solidFill>
                    <a:schemeClr val="tx1"/>
                  </a:solidFill>
                  <a:latin typeface="Arial" charset="0"/>
                </a:defRPr>
              </a:lvl7pPr>
              <a:lvl8pPr marL="3429000" indent="-228600" algn="ctr" defTabSz="820738" eaLnBrk="0" fontAlgn="base" hangingPunct="0">
                <a:spcBef>
                  <a:spcPct val="50000"/>
                </a:spcBef>
                <a:spcAft>
                  <a:spcPct val="0"/>
                </a:spcAft>
                <a:defRPr sz="1400" b="1" i="1">
                  <a:solidFill>
                    <a:schemeClr val="tx1"/>
                  </a:solidFill>
                  <a:latin typeface="Arial" charset="0"/>
                </a:defRPr>
              </a:lvl8pPr>
              <a:lvl9pPr marL="3886200" indent="-228600" algn="ctr" defTabSz="820738" eaLnBrk="0" fontAlgn="base" hangingPunct="0">
                <a:spcBef>
                  <a:spcPct val="50000"/>
                </a:spcBef>
                <a:spcAft>
                  <a:spcPct val="0"/>
                </a:spcAft>
                <a:defRPr sz="1400" b="1" i="1">
                  <a:solidFill>
                    <a:schemeClr val="tx1"/>
                  </a:solidFill>
                  <a:latin typeface="Arial" charset="0"/>
                </a:defRPr>
              </a:lvl9pPr>
            </a:lstStyle>
            <a:p>
              <a:pPr algn="ctr">
                <a:lnSpc>
                  <a:spcPct val="90000"/>
                </a:lnSpc>
                <a:defRPr/>
              </a:pPr>
              <a:endParaRPr lang="en-US" sz="800" b="0" i="0" kern="0" smtClean="0">
                <a:solidFill>
                  <a:srgbClr val="000000"/>
                </a:solidFill>
                <a:cs typeface="Arial" charset="0"/>
              </a:endParaRPr>
            </a:p>
            <a:p>
              <a:pPr algn="ctr">
                <a:lnSpc>
                  <a:spcPct val="90000"/>
                </a:lnSpc>
                <a:defRPr/>
              </a:pPr>
              <a:r>
                <a:rPr lang="en-US" sz="1100" i="0" kern="0" smtClean="0">
                  <a:solidFill>
                    <a:srgbClr val="000000"/>
                  </a:solidFill>
                  <a:cs typeface="Arial" charset="0"/>
                </a:rPr>
                <a:t>Lab work</a:t>
              </a:r>
            </a:p>
          </p:txBody>
        </p:sp>
        <p:sp>
          <p:nvSpPr>
            <p:cNvPr id="17" name="Text Box 22"/>
            <p:cNvSpPr txBox="1">
              <a:spLocks noChangeArrowheads="1"/>
            </p:cNvSpPr>
            <p:nvPr/>
          </p:nvSpPr>
          <p:spPr bwMode="auto">
            <a:xfrm>
              <a:off x="7172763" y="2855912"/>
              <a:ext cx="833438" cy="573088"/>
            </a:xfrm>
            <a:prstGeom prst="rect">
              <a:avLst/>
            </a:prstGeom>
            <a:noFill/>
            <a:ln w="9525">
              <a:solidFill>
                <a:srgbClr val="000000"/>
              </a:solidFill>
              <a:miter lim="800000"/>
              <a:headEnd/>
              <a:tailEnd/>
            </a:ln>
            <a:effectLst/>
            <a:extLst/>
          </p:spPr>
          <p:txBody>
            <a:bodyPr lIns="43141" tIns="32815" rIns="17256" bIns="32815" anchor="ctr">
              <a:noAutofit/>
            </a:bodyPr>
            <a:lstStyle>
              <a:lvl1pPr defTabSz="820738">
                <a:defRPr sz="1400" b="1" i="1">
                  <a:solidFill>
                    <a:schemeClr val="tx1"/>
                  </a:solidFill>
                  <a:latin typeface="Arial" charset="0"/>
                </a:defRPr>
              </a:lvl1pPr>
              <a:lvl2pPr marL="742950" indent="-285750" defTabSz="820738">
                <a:defRPr sz="1400" b="1" i="1">
                  <a:solidFill>
                    <a:schemeClr val="tx1"/>
                  </a:solidFill>
                  <a:latin typeface="Arial" charset="0"/>
                </a:defRPr>
              </a:lvl2pPr>
              <a:lvl3pPr marL="1143000" indent="-228600" defTabSz="820738">
                <a:defRPr sz="1400" b="1" i="1">
                  <a:solidFill>
                    <a:schemeClr val="tx1"/>
                  </a:solidFill>
                  <a:latin typeface="Arial" charset="0"/>
                </a:defRPr>
              </a:lvl3pPr>
              <a:lvl4pPr marL="1600200" indent="-228600" defTabSz="820738">
                <a:defRPr sz="1400" b="1" i="1">
                  <a:solidFill>
                    <a:schemeClr val="tx1"/>
                  </a:solidFill>
                  <a:latin typeface="Arial" charset="0"/>
                </a:defRPr>
              </a:lvl4pPr>
              <a:lvl5pPr marL="2057400" indent="-228600" defTabSz="820738">
                <a:defRPr sz="1400" b="1" i="1">
                  <a:solidFill>
                    <a:schemeClr val="tx1"/>
                  </a:solidFill>
                  <a:latin typeface="Arial" charset="0"/>
                </a:defRPr>
              </a:lvl5pPr>
              <a:lvl6pPr marL="2514600" indent="-228600" algn="ctr" defTabSz="820738" eaLnBrk="0" fontAlgn="base" hangingPunct="0">
                <a:spcBef>
                  <a:spcPct val="50000"/>
                </a:spcBef>
                <a:spcAft>
                  <a:spcPct val="0"/>
                </a:spcAft>
                <a:defRPr sz="1400" b="1" i="1">
                  <a:solidFill>
                    <a:schemeClr val="tx1"/>
                  </a:solidFill>
                  <a:latin typeface="Arial" charset="0"/>
                </a:defRPr>
              </a:lvl6pPr>
              <a:lvl7pPr marL="2971800" indent="-228600" algn="ctr" defTabSz="820738" eaLnBrk="0" fontAlgn="base" hangingPunct="0">
                <a:spcBef>
                  <a:spcPct val="50000"/>
                </a:spcBef>
                <a:spcAft>
                  <a:spcPct val="0"/>
                </a:spcAft>
                <a:defRPr sz="1400" b="1" i="1">
                  <a:solidFill>
                    <a:schemeClr val="tx1"/>
                  </a:solidFill>
                  <a:latin typeface="Arial" charset="0"/>
                </a:defRPr>
              </a:lvl7pPr>
              <a:lvl8pPr marL="3429000" indent="-228600" algn="ctr" defTabSz="820738" eaLnBrk="0" fontAlgn="base" hangingPunct="0">
                <a:spcBef>
                  <a:spcPct val="50000"/>
                </a:spcBef>
                <a:spcAft>
                  <a:spcPct val="0"/>
                </a:spcAft>
                <a:defRPr sz="1400" b="1" i="1">
                  <a:solidFill>
                    <a:schemeClr val="tx1"/>
                  </a:solidFill>
                  <a:latin typeface="Arial" charset="0"/>
                </a:defRPr>
              </a:lvl8pPr>
              <a:lvl9pPr marL="3886200" indent="-228600" algn="ctr" defTabSz="820738" eaLnBrk="0" fontAlgn="base" hangingPunct="0">
                <a:spcBef>
                  <a:spcPct val="50000"/>
                </a:spcBef>
                <a:spcAft>
                  <a:spcPct val="0"/>
                </a:spcAft>
                <a:defRPr sz="1400" b="1" i="1">
                  <a:solidFill>
                    <a:schemeClr val="tx1"/>
                  </a:solidFill>
                  <a:latin typeface="Arial" charset="0"/>
                </a:defRPr>
              </a:lvl9pPr>
            </a:lstStyle>
            <a:p>
              <a:pPr algn="ctr">
                <a:lnSpc>
                  <a:spcPct val="90000"/>
                </a:lnSpc>
                <a:defRPr/>
              </a:pPr>
              <a:r>
                <a:rPr lang="en-US" sz="1100" i="0" kern="0" dirty="0" smtClean="0">
                  <a:solidFill>
                    <a:srgbClr val="000000"/>
                  </a:solidFill>
                  <a:cs typeface="Arial" charset="0"/>
                </a:rPr>
                <a:t>Pre-op Care</a:t>
              </a:r>
            </a:p>
          </p:txBody>
        </p:sp>
        <p:sp>
          <p:nvSpPr>
            <p:cNvPr id="18" name="AutoShape 23"/>
            <p:cNvSpPr>
              <a:spLocks noChangeArrowheads="1"/>
            </p:cNvSpPr>
            <p:nvPr/>
          </p:nvSpPr>
          <p:spPr bwMode="auto">
            <a:xfrm>
              <a:off x="1275945" y="3082925"/>
              <a:ext cx="106363" cy="146050"/>
            </a:xfrm>
            <a:prstGeom prst="rightArrow">
              <a:avLst>
                <a:gd name="adj1" fmla="val 50000"/>
                <a:gd name="adj2" fmla="val 25000"/>
              </a:avLst>
            </a:prstGeom>
            <a:solidFill>
              <a:srgbClr val="DDDDDD"/>
            </a:solidFill>
            <a:ln w="9525">
              <a:solidFill>
                <a:srgbClr val="000000"/>
              </a:solidFill>
              <a:miter lim="800000"/>
              <a:headEnd/>
              <a:tailEnd/>
            </a:ln>
            <a:effectLst/>
            <a:extLst/>
          </p:spPr>
          <p:txBody>
            <a:bodyPr wrap="none" lIns="48085" tIns="19233" rIns="19233" bIns="19233" anchor="ctr">
              <a:spAutoFit/>
            </a:bodyPr>
            <a:lstStyle/>
            <a:p>
              <a:pPr>
                <a:defRPr/>
              </a:pPr>
              <a:endParaRPr lang="en-US" kern="0">
                <a:solidFill>
                  <a:sysClr val="windowText" lastClr="000000"/>
                </a:solidFill>
                <a:latin typeface="Arial" charset="0"/>
                <a:cs typeface="Arial" charset="0"/>
              </a:endParaRPr>
            </a:p>
          </p:txBody>
        </p:sp>
        <p:sp>
          <p:nvSpPr>
            <p:cNvPr id="19" name="AutoShape 24"/>
            <p:cNvSpPr>
              <a:spLocks noChangeArrowheads="1"/>
            </p:cNvSpPr>
            <p:nvPr/>
          </p:nvSpPr>
          <p:spPr bwMode="auto">
            <a:xfrm>
              <a:off x="2220508" y="3082925"/>
              <a:ext cx="106363" cy="146050"/>
            </a:xfrm>
            <a:prstGeom prst="rightArrow">
              <a:avLst>
                <a:gd name="adj1" fmla="val 50000"/>
                <a:gd name="adj2" fmla="val 25000"/>
              </a:avLst>
            </a:prstGeom>
            <a:solidFill>
              <a:srgbClr val="DDDDDD"/>
            </a:solidFill>
            <a:ln w="9525">
              <a:solidFill>
                <a:srgbClr val="000000"/>
              </a:solidFill>
              <a:miter lim="800000"/>
              <a:headEnd/>
              <a:tailEnd/>
            </a:ln>
            <a:effectLst/>
            <a:extLst/>
          </p:spPr>
          <p:txBody>
            <a:bodyPr wrap="none" lIns="48085" tIns="19233" rIns="19233" bIns="19233" anchor="ctr">
              <a:spAutoFit/>
            </a:bodyPr>
            <a:lstStyle/>
            <a:p>
              <a:pPr>
                <a:defRPr/>
              </a:pPr>
              <a:endParaRPr lang="en-US" kern="0">
                <a:solidFill>
                  <a:sysClr val="windowText" lastClr="000000"/>
                </a:solidFill>
                <a:latin typeface="Arial" charset="0"/>
                <a:cs typeface="Arial" charset="0"/>
              </a:endParaRPr>
            </a:p>
          </p:txBody>
        </p:sp>
        <p:sp>
          <p:nvSpPr>
            <p:cNvPr id="20" name="AutoShape 25"/>
            <p:cNvSpPr>
              <a:spLocks noChangeArrowheads="1"/>
            </p:cNvSpPr>
            <p:nvPr/>
          </p:nvSpPr>
          <p:spPr bwMode="auto">
            <a:xfrm>
              <a:off x="3184121" y="3082925"/>
              <a:ext cx="103187" cy="146050"/>
            </a:xfrm>
            <a:prstGeom prst="rightArrow">
              <a:avLst>
                <a:gd name="adj1" fmla="val 50000"/>
                <a:gd name="adj2" fmla="val 25000"/>
              </a:avLst>
            </a:prstGeom>
            <a:solidFill>
              <a:srgbClr val="DDDDDD"/>
            </a:solidFill>
            <a:ln w="9525">
              <a:solidFill>
                <a:srgbClr val="000000"/>
              </a:solidFill>
              <a:miter lim="800000"/>
              <a:headEnd/>
              <a:tailEnd/>
            </a:ln>
            <a:effectLst/>
            <a:extLst/>
          </p:spPr>
          <p:txBody>
            <a:bodyPr wrap="none" lIns="48085" tIns="19233" rIns="19233" bIns="19233" anchor="ctr">
              <a:spAutoFit/>
            </a:bodyPr>
            <a:lstStyle/>
            <a:p>
              <a:pPr>
                <a:defRPr/>
              </a:pPr>
              <a:endParaRPr lang="en-US" kern="0">
                <a:solidFill>
                  <a:sysClr val="windowText" lastClr="000000"/>
                </a:solidFill>
                <a:latin typeface="Arial" charset="0"/>
                <a:cs typeface="Arial" charset="0"/>
              </a:endParaRPr>
            </a:p>
          </p:txBody>
        </p:sp>
        <p:sp>
          <p:nvSpPr>
            <p:cNvPr id="21" name="AutoShape 26"/>
            <p:cNvSpPr>
              <a:spLocks noChangeArrowheads="1"/>
            </p:cNvSpPr>
            <p:nvPr/>
          </p:nvSpPr>
          <p:spPr bwMode="auto">
            <a:xfrm>
              <a:off x="4140217" y="3082925"/>
              <a:ext cx="103187" cy="146050"/>
            </a:xfrm>
            <a:prstGeom prst="rightArrow">
              <a:avLst>
                <a:gd name="adj1" fmla="val 50000"/>
                <a:gd name="adj2" fmla="val 25000"/>
              </a:avLst>
            </a:prstGeom>
            <a:solidFill>
              <a:srgbClr val="DDDDDD"/>
            </a:solidFill>
            <a:ln w="9525">
              <a:solidFill>
                <a:srgbClr val="000000"/>
              </a:solidFill>
              <a:miter lim="800000"/>
              <a:headEnd/>
              <a:tailEnd/>
            </a:ln>
            <a:effectLst/>
            <a:extLst/>
          </p:spPr>
          <p:txBody>
            <a:bodyPr wrap="none" lIns="48085" tIns="19233" rIns="19233" bIns="19233" anchor="ctr">
              <a:spAutoFit/>
            </a:bodyPr>
            <a:lstStyle/>
            <a:p>
              <a:pPr>
                <a:defRPr/>
              </a:pPr>
              <a:endParaRPr lang="en-US" kern="0">
                <a:solidFill>
                  <a:sysClr val="windowText" lastClr="000000"/>
                </a:solidFill>
                <a:latin typeface="Arial" charset="0"/>
                <a:cs typeface="Arial" charset="0"/>
              </a:endParaRPr>
            </a:p>
          </p:txBody>
        </p:sp>
        <p:sp>
          <p:nvSpPr>
            <p:cNvPr id="22" name="AutoShape 27"/>
            <p:cNvSpPr>
              <a:spLocks noChangeArrowheads="1"/>
            </p:cNvSpPr>
            <p:nvPr/>
          </p:nvSpPr>
          <p:spPr bwMode="auto">
            <a:xfrm>
              <a:off x="5070127" y="3082925"/>
              <a:ext cx="104775" cy="146050"/>
            </a:xfrm>
            <a:prstGeom prst="rightArrow">
              <a:avLst>
                <a:gd name="adj1" fmla="val 50000"/>
                <a:gd name="adj2" fmla="val 25000"/>
              </a:avLst>
            </a:prstGeom>
            <a:solidFill>
              <a:srgbClr val="DDDDDD"/>
            </a:solidFill>
            <a:ln w="9525">
              <a:solidFill>
                <a:srgbClr val="000000"/>
              </a:solidFill>
              <a:miter lim="800000"/>
              <a:headEnd/>
              <a:tailEnd/>
            </a:ln>
            <a:effectLst/>
            <a:extLst/>
          </p:spPr>
          <p:txBody>
            <a:bodyPr wrap="none" lIns="48085" tIns="19233" rIns="19233" bIns="19233" anchor="ctr">
              <a:spAutoFit/>
            </a:bodyPr>
            <a:lstStyle/>
            <a:p>
              <a:pPr>
                <a:defRPr/>
              </a:pPr>
              <a:endParaRPr lang="en-US" kern="0">
                <a:solidFill>
                  <a:sysClr val="windowText" lastClr="000000"/>
                </a:solidFill>
                <a:latin typeface="Arial" charset="0"/>
                <a:cs typeface="Arial" charset="0"/>
              </a:endParaRPr>
            </a:p>
          </p:txBody>
        </p:sp>
        <p:sp>
          <p:nvSpPr>
            <p:cNvPr id="23" name="AutoShape 28"/>
            <p:cNvSpPr>
              <a:spLocks noChangeArrowheads="1"/>
            </p:cNvSpPr>
            <p:nvPr/>
          </p:nvSpPr>
          <p:spPr bwMode="auto">
            <a:xfrm>
              <a:off x="6069353" y="3082925"/>
              <a:ext cx="104775" cy="146050"/>
            </a:xfrm>
            <a:prstGeom prst="rightArrow">
              <a:avLst>
                <a:gd name="adj1" fmla="val 50000"/>
                <a:gd name="adj2" fmla="val 25000"/>
              </a:avLst>
            </a:prstGeom>
            <a:solidFill>
              <a:srgbClr val="DDDDDD"/>
            </a:solidFill>
            <a:ln w="9525">
              <a:solidFill>
                <a:srgbClr val="000000"/>
              </a:solidFill>
              <a:miter lim="800000"/>
              <a:headEnd/>
              <a:tailEnd/>
            </a:ln>
            <a:effectLst/>
            <a:extLst/>
          </p:spPr>
          <p:txBody>
            <a:bodyPr wrap="none" lIns="48085" tIns="19233" rIns="19233" bIns="19233" anchor="ctr">
              <a:spAutoFit/>
            </a:bodyPr>
            <a:lstStyle/>
            <a:p>
              <a:pPr>
                <a:defRPr/>
              </a:pPr>
              <a:endParaRPr lang="en-US" kern="0">
                <a:solidFill>
                  <a:sysClr val="windowText" lastClr="000000"/>
                </a:solidFill>
                <a:latin typeface="Arial" charset="0"/>
                <a:cs typeface="Arial" charset="0"/>
              </a:endParaRPr>
            </a:p>
          </p:txBody>
        </p:sp>
        <p:sp>
          <p:nvSpPr>
            <p:cNvPr id="24" name="AutoShape 29"/>
            <p:cNvSpPr>
              <a:spLocks noChangeArrowheads="1"/>
            </p:cNvSpPr>
            <p:nvPr/>
          </p:nvSpPr>
          <p:spPr bwMode="auto">
            <a:xfrm>
              <a:off x="7051327" y="3082925"/>
              <a:ext cx="104775" cy="146050"/>
            </a:xfrm>
            <a:prstGeom prst="rightArrow">
              <a:avLst>
                <a:gd name="adj1" fmla="val 50000"/>
                <a:gd name="adj2" fmla="val 25000"/>
              </a:avLst>
            </a:prstGeom>
            <a:solidFill>
              <a:srgbClr val="DDDDDD"/>
            </a:solidFill>
            <a:ln w="9525">
              <a:solidFill>
                <a:srgbClr val="000000"/>
              </a:solidFill>
              <a:miter lim="800000"/>
              <a:headEnd/>
              <a:tailEnd/>
            </a:ln>
            <a:effectLst/>
            <a:extLst/>
          </p:spPr>
          <p:txBody>
            <a:bodyPr wrap="none" lIns="48085" tIns="19233" rIns="19233" bIns="19233" anchor="ctr">
              <a:spAutoFit/>
            </a:bodyPr>
            <a:lstStyle/>
            <a:p>
              <a:pPr>
                <a:defRPr/>
              </a:pPr>
              <a:endParaRPr lang="en-US" kern="0">
                <a:solidFill>
                  <a:sysClr val="windowText" lastClr="000000"/>
                </a:solidFill>
                <a:latin typeface="Arial" charset="0"/>
                <a:cs typeface="Arial" charset="0"/>
              </a:endParaRPr>
            </a:p>
          </p:txBody>
        </p:sp>
        <p:sp>
          <p:nvSpPr>
            <p:cNvPr id="25" name="Text Box 30"/>
            <p:cNvSpPr txBox="1">
              <a:spLocks noChangeArrowheads="1"/>
            </p:cNvSpPr>
            <p:nvPr/>
          </p:nvSpPr>
          <p:spPr bwMode="auto">
            <a:xfrm>
              <a:off x="1043263" y="4535487"/>
              <a:ext cx="793750" cy="641350"/>
            </a:xfrm>
            <a:prstGeom prst="rect">
              <a:avLst/>
            </a:prstGeom>
            <a:noFill/>
            <a:ln w="9525">
              <a:solidFill>
                <a:srgbClr val="000000"/>
              </a:solidFill>
              <a:miter lim="800000"/>
              <a:headEnd/>
              <a:tailEnd/>
            </a:ln>
            <a:effectLst/>
            <a:extLst/>
          </p:spPr>
          <p:txBody>
            <a:bodyPr lIns="43141" tIns="32815" rIns="17256" bIns="32815" anchor="ctr">
              <a:noAutofit/>
            </a:bodyPr>
            <a:lstStyle>
              <a:lvl1pPr defTabSz="820738">
                <a:defRPr sz="1400" b="1" i="1">
                  <a:solidFill>
                    <a:schemeClr val="tx1"/>
                  </a:solidFill>
                  <a:latin typeface="Arial" charset="0"/>
                </a:defRPr>
              </a:lvl1pPr>
              <a:lvl2pPr marL="742950" indent="-285750" defTabSz="820738">
                <a:defRPr sz="1400" b="1" i="1">
                  <a:solidFill>
                    <a:schemeClr val="tx1"/>
                  </a:solidFill>
                  <a:latin typeface="Arial" charset="0"/>
                </a:defRPr>
              </a:lvl2pPr>
              <a:lvl3pPr marL="1143000" indent="-228600" defTabSz="820738">
                <a:defRPr sz="1400" b="1" i="1">
                  <a:solidFill>
                    <a:schemeClr val="tx1"/>
                  </a:solidFill>
                  <a:latin typeface="Arial" charset="0"/>
                </a:defRPr>
              </a:lvl3pPr>
              <a:lvl4pPr marL="1600200" indent="-228600" defTabSz="820738">
                <a:defRPr sz="1400" b="1" i="1">
                  <a:solidFill>
                    <a:schemeClr val="tx1"/>
                  </a:solidFill>
                  <a:latin typeface="Arial" charset="0"/>
                </a:defRPr>
              </a:lvl4pPr>
              <a:lvl5pPr marL="2057400" indent="-228600" defTabSz="820738">
                <a:defRPr sz="1400" b="1" i="1">
                  <a:solidFill>
                    <a:schemeClr val="tx1"/>
                  </a:solidFill>
                  <a:latin typeface="Arial" charset="0"/>
                </a:defRPr>
              </a:lvl5pPr>
              <a:lvl6pPr marL="2514600" indent="-228600" algn="ctr" defTabSz="820738" eaLnBrk="0" fontAlgn="base" hangingPunct="0">
                <a:spcBef>
                  <a:spcPct val="50000"/>
                </a:spcBef>
                <a:spcAft>
                  <a:spcPct val="0"/>
                </a:spcAft>
                <a:defRPr sz="1400" b="1" i="1">
                  <a:solidFill>
                    <a:schemeClr val="tx1"/>
                  </a:solidFill>
                  <a:latin typeface="Arial" charset="0"/>
                </a:defRPr>
              </a:lvl6pPr>
              <a:lvl7pPr marL="2971800" indent="-228600" algn="ctr" defTabSz="820738" eaLnBrk="0" fontAlgn="base" hangingPunct="0">
                <a:spcBef>
                  <a:spcPct val="50000"/>
                </a:spcBef>
                <a:spcAft>
                  <a:spcPct val="0"/>
                </a:spcAft>
                <a:defRPr sz="1400" b="1" i="1">
                  <a:solidFill>
                    <a:schemeClr val="tx1"/>
                  </a:solidFill>
                  <a:latin typeface="Arial" charset="0"/>
                </a:defRPr>
              </a:lvl7pPr>
              <a:lvl8pPr marL="3429000" indent="-228600" algn="ctr" defTabSz="820738" eaLnBrk="0" fontAlgn="base" hangingPunct="0">
                <a:spcBef>
                  <a:spcPct val="50000"/>
                </a:spcBef>
                <a:spcAft>
                  <a:spcPct val="0"/>
                </a:spcAft>
                <a:defRPr sz="1400" b="1" i="1">
                  <a:solidFill>
                    <a:schemeClr val="tx1"/>
                  </a:solidFill>
                  <a:latin typeface="Arial" charset="0"/>
                </a:defRPr>
              </a:lvl8pPr>
              <a:lvl9pPr marL="3886200" indent="-228600" algn="ctr" defTabSz="820738" eaLnBrk="0" fontAlgn="base" hangingPunct="0">
                <a:spcBef>
                  <a:spcPct val="50000"/>
                </a:spcBef>
                <a:spcAft>
                  <a:spcPct val="0"/>
                </a:spcAft>
                <a:defRPr sz="1400" b="1" i="1">
                  <a:solidFill>
                    <a:schemeClr val="tx1"/>
                  </a:solidFill>
                  <a:latin typeface="Arial" charset="0"/>
                </a:defRPr>
              </a:lvl9pPr>
            </a:lstStyle>
            <a:p>
              <a:pPr algn="ctr">
                <a:lnSpc>
                  <a:spcPct val="90000"/>
                </a:lnSpc>
                <a:defRPr/>
              </a:pPr>
              <a:endParaRPr lang="en-US" sz="600" b="0" i="0" kern="0" dirty="0" smtClean="0">
                <a:solidFill>
                  <a:srgbClr val="000000"/>
                </a:solidFill>
                <a:cs typeface="Arial" charset="0"/>
              </a:endParaRPr>
            </a:p>
            <a:p>
              <a:pPr algn="ctr">
                <a:lnSpc>
                  <a:spcPct val="90000"/>
                </a:lnSpc>
                <a:defRPr/>
              </a:pPr>
              <a:r>
                <a:rPr lang="en-US" sz="1100" i="0" kern="0" dirty="0" smtClean="0">
                  <a:solidFill>
                    <a:srgbClr val="000000"/>
                  </a:solidFill>
                  <a:cs typeface="Arial" charset="0"/>
                </a:rPr>
                <a:t>OR Prepared</a:t>
              </a:r>
            </a:p>
          </p:txBody>
        </p:sp>
        <p:sp>
          <p:nvSpPr>
            <p:cNvPr id="26" name="Text Box 31"/>
            <p:cNvSpPr txBox="1">
              <a:spLocks noChangeArrowheads="1"/>
            </p:cNvSpPr>
            <p:nvPr/>
          </p:nvSpPr>
          <p:spPr bwMode="auto">
            <a:xfrm>
              <a:off x="1994176" y="4535487"/>
              <a:ext cx="792162" cy="641350"/>
            </a:xfrm>
            <a:prstGeom prst="rect">
              <a:avLst/>
            </a:prstGeom>
            <a:noFill/>
            <a:ln w="9525">
              <a:solidFill>
                <a:srgbClr val="000000"/>
              </a:solidFill>
              <a:miter lim="800000"/>
              <a:headEnd/>
              <a:tailEnd/>
            </a:ln>
            <a:effectLst/>
            <a:extLst/>
          </p:spPr>
          <p:txBody>
            <a:bodyPr lIns="43141" tIns="32815" rIns="17256" bIns="32815" anchor="ctr">
              <a:noAutofit/>
            </a:bodyPr>
            <a:lstStyle>
              <a:lvl1pPr defTabSz="820738">
                <a:defRPr sz="1400" b="1" i="1">
                  <a:solidFill>
                    <a:schemeClr val="tx1"/>
                  </a:solidFill>
                  <a:latin typeface="Arial" charset="0"/>
                </a:defRPr>
              </a:lvl1pPr>
              <a:lvl2pPr marL="742950" indent="-285750" defTabSz="820738">
                <a:defRPr sz="1400" b="1" i="1">
                  <a:solidFill>
                    <a:schemeClr val="tx1"/>
                  </a:solidFill>
                  <a:latin typeface="Arial" charset="0"/>
                </a:defRPr>
              </a:lvl2pPr>
              <a:lvl3pPr marL="1143000" indent="-228600" defTabSz="820738">
                <a:defRPr sz="1400" b="1" i="1">
                  <a:solidFill>
                    <a:schemeClr val="tx1"/>
                  </a:solidFill>
                  <a:latin typeface="Arial" charset="0"/>
                </a:defRPr>
              </a:lvl3pPr>
              <a:lvl4pPr marL="1600200" indent="-228600" defTabSz="820738">
                <a:defRPr sz="1400" b="1" i="1">
                  <a:solidFill>
                    <a:schemeClr val="tx1"/>
                  </a:solidFill>
                  <a:latin typeface="Arial" charset="0"/>
                </a:defRPr>
              </a:lvl4pPr>
              <a:lvl5pPr marL="2057400" indent="-228600" defTabSz="820738">
                <a:defRPr sz="1400" b="1" i="1">
                  <a:solidFill>
                    <a:schemeClr val="tx1"/>
                  </a:solidFill>
                  <a:latin typeface="Arial" charset="0"/>
                </a:defRPr>
              </a:lvl5pPr>
              <a:lvl6pPr marL="2514600" indent="-228600" algn="ctr" defTabSz="820738" eaLnBrk="0" fontAlgn="base" hangingPunct="0">
                <a:spcBef>
                  <a:spcPct val="50000"/>
                </a:spcBef>
                <a:spcAft>
                  <a:spcPct val="0"/>
                </a:spcAft>
                <a:defRPr sz="1400" b="1" i="1">
                  <a:solidFill>
                    <a:schemeClr val="tx1"/>
                  </a:solidFill>
                  <a:latin typeface="Arial" charset="0"/>
                </a:defRPr>
              </a:lvl6pPr>
              <a:lvl7pPr marL="2971800" indent="-228600" algn="ctr" defTabSz="820738" eaLnBrk="0" fontAlgn="base" hangingPunct="0">
                <a:spcBef>
                  <a:spcPct val="50000"/>
                </a:spcBef>
                <a:spcAft>
                  <a:spcPct val="0"/>
                </a:spcAft>
                <a:defRPr sz="1400" b="1" i="1">
                  <a:solidFill>
                    <a:schemeClr val="tx1"/>
                  </a:solidFill>
                  <a:latin typeface="Arial" charset="0"/>
                </a:defRPr>
              </a:lvl7pPr>
              <a:lvl8pPr marL="3429000" indent="-228600" algn="ctr" defTabSz="820738" eaLnBrk="0" fontAlgn="base" hangingPunct="0">
                <a:spcBef>
                  <a:spcPct val="50000"/>
                </a:spcBef>
                <a:spcAft>
                  <a:spcPct val="0"/>
                </a:spcAft>
                <a:defRPr sz="1400" b="1" i="1">
                  <a:solidFill>
                    <a:schemeClr val="tx1"/>
                  </a:solidFill>
                  <a:latin typeface="Arial" charset="0"/>
                </a:defRPr>
              </a:lvl8pPr>
              <a:lvl9pPr marL="3886200" indent="-228600" algn="ctr" defTabSz="820738" eaLnBrk="0" fontAlgn="base" hangingPunct="0">
                <a:spcBef>
                  <a:spcPct val="50000"/>
                </a:spcBef>
                <a:spcAft>
                  <a:spcPct val="0"/>
                </a:spcAft>
                <a:defRPr sz="1400" b="1" i="1">
                  <a:solidFill>
                    <a:schemeClr val="tx1"/>
                  </a:solidFill>
                  <a:latin typeface="Arial" charset="0"/>
                </a:defRPr>
              </a:lvl9pPr>
            </a:lstStyle>
            <a:p>
              <a:pPr algn="ctr">
                <a:lnSpc>
                  <a:spcPct val="90000"/>
                </a:lnSpc>
                <a:defRPr/>
              </a:pPr>
              <a:endParaRPr lang="en-US" sz="600" b="0" i="0" kern="0" dirty="0" smtClean="0">
                <a:solidFill>
                  <a:srgbClr val="000000"/>
                </a:solidFill>
                <a:cs typeface="Arial" charset="0"/>
              </a:endParaRPr>
            </a:p>
            <a:p>
              <a:pPr algn="ctr">
                <a:lnSpc>
                  <a:spcPct val="90000"/>
                </a:lnSpc>
                <a:defRPr/>
              </a:pPr>
              <a:r>
                <a:rPr lang="en-US" sz="1100" i="0" kern="0" dirty="0" smtClean="0">
                  <a:solidFill>
                    <a:srgbClr val="000000"/>
                  </a:solidFill>
                  <a:cs typeface="Arial" charset="0"/>
                </a:rPr>
                <a:t>Surgery</a:t>
              </a:r>
            </a:p>
          </p:txBody>
        </p:sp>
        <p:sp>
          <p:nvSpPr>
            <p:cNvPr id="27" name="Text Box 32"/>
            <p:cNvSpPr txBox="1">
              <a:spLocks noChangeArrowheads="1"/>
            </p:cNvSpPr>
            <p:nvPr/>
          </p:nvSpPr>
          <p:spPr bwMode="auto">
            <a:xfrm>
              <a:off x="2943501" y="4535487"/>
              <a:ext cx="892175" cy="641350"/>
            </a:xfrm>
            <a:prstGeom prst="rect">
              <a:avLst/>
            </a:prstGeom>
            <a:noFill/>
            <a:ln w="9525">
              <a:solidFill>
                <a:srgbClr val="000000"/>
              </a:solidFill>
              <a:miter lim="800000"/>
              <a:headEnd/>
              <a:tailEnd/>
            </a:ln>
            <a:effectLst/>
            <a:extLst/>
          </p:spPr>
          <p:txBody>
            <a:bodyPr lIns="43141" tIns="32815" rIns="17256" bIns="32815" anchor="ctr">
              <a:noAutofit/>
            </a:bodyPr>
            <a:lstStyle>
              <a:lvl1pPr defTabSz="820738">
                <a:defRPr sz="1400" b="1" i="1">
                  <a:solidFill>
                    <a:schemeClr val="tx1"/>
                  </a:solidFill>
                  <a:latin typeface="Arial" charset="0"/>
                </a:defRPr>
              </a:lvl1pPr>
              <a:lvl2pPr marL="742950" indent="-285750" defTabSz="820738">
                <a:defRPr sz="1400" b="1" i="1">
                  <a:solidFill>
                    <a:schemeClr val="tx1"/>
                  </a:solidFill>
                  <a:latin typeface="Arial" charset="0"/>
                </a:defRPr>
              </a:lvl2pPr>
              <a:lvl3pPr marL="1143000" indent="-228600" defTabSz="820738">
                <a:defRPr sz="1400" b="1" i="1">
                  <a:solidFill>
                    <a:schemeClr val="tx1"/>
                  </a:solidFill>
                  <a:latin typeface="Arial" charset="0"/>
                </a:defRPr>
              </a:lvl3pPr>
              <a:lvl4pPr marL="1600200" indent="-228600" defTabSz="820738">
                <a:defRPr sz="1400" b="1" i="1">
                  <a:solidFill>
                    <a:schemeClr val="tx1"/>
                  </a:solidFill>
                  <a:latin typeface="Arial" charset="0"/>
                </a:defRPr>
              </a:lvl4pPr>
              <a:lvl5pPr marL="2057400" indent="-228600" defTabSz="820738">
                <a:defRPr sz="1400" b="1" i="1">
                  <a:solidFill>
                    <a:schemeClr val="tx1"/>
                  </a:solidFill>
                  <a:latin typeface="Arial" charset="0"/>
                </a:defRPr>
              </a:lvl5pPr>
              <a:lvl6pPr marL="2514600" indent="-228600" algn="ctr" defTabSz="820738" eaLnBrk="0" fontAlgn="base" hangingPunct="0">
                <a:spcBef>
                  <a:spcPct val="50000"/>
                </a:spcBef>
                <a:spcAft>
                  <a:spcPct val="0"/>
                </a:spcAft>
                <a:defRPr sz="1400" b="1" i="1">
                  <a:solidFill>
                    <a:schemeClr val="tx1"/>
                  </a:solidFill>
                  <a:latin typeface="Arial" charset="0"/>
                </a:defRPr>
              </a:lvl6pPr>
              <a:lvl7pPr marL="2971800" indent="-228600" algn="ctr" defTabSz="820738" eaLnBrk="0" fontAlgn="base" hangingPunct="0">
                <a:spcBef>
                  <a:spcPct val="50000"/>
                </a:spcBef>
                <a:spcAft>
                  <a:spcPct val="0"/>
                </a:spcAft>
                <a:defRPr sz="1400" b="1" i="1">
                  <a:solidFill>
                    <a:schemeClr val="tx1"/>
                  </a:solidFill>
                  <a:latin typeface="Arial" charset="0"/>
                </a:defRPr>
              </a:lvl7pPr>
              <a:lvl8pPr marL="3429000" indent="-228600" algn="ctr" defTabSz="820738" eaLnBrk="0" fontAlgn="base" hangingPunct="0">
                <a:spcBef>
                  <a:spcPct val="50000"/>
                </a:spcBef>
                <a:spcAft>
                  <a:spcPct val="0"/>
                </a:spcAft>
                <a:defRPr sz="1400" b="1" i="1">
                  <a:solidFill>
                    <a:schemeClr val="tx1"/>
                  </a:solidFill>
                  <a:latin typeface="Arial" charset="0"/>
                </a:defRPr>
              </a:lvl8pPr>
              <a:lvl9pPr marL="3886200" indent="-228600" algn="ctr" defTabSz="820738" eaLnBrk="0" fontAlgn="base" hangingPunct="0">
                <a:spcBef>
                  <a:spcPct val="50000"/>
                </a:spcBef>
                <a:spcAft>
                  <a:spcPct val="0"/>
                </a:spcAft>
                <a:defRPr sz="1400" b="1" i="1">
                  <a:solidFill>
                    <a:schemeClr val="tx1"/>
                  </a:solidFill>
                  <a:latin typeface="Arial" charset="0"/>
                </a:defRPr>
              </a:lvl9pPr>
            </a:lstStyle>
            <a:p>
              <a:pPr algn="ctr">
                <a:lnSpc>
                  <a:spcPct val="90000"/>
                </a:lnSpc>
                <a:defRPr/>
              </a:pPr>
              <a:r>
                <a:rPr lang="en-US" sz="1100" i="0" kern="0" dirty="0" smtClean="0">
                  <a:solidFill>
                    <a:srgbClr val="000000"/>
                  </a:solidFill>
                  <a:cs typeface="Arial" charset="0"/>
                </a:rPr>
                <a:t>Post-op</a:t>
              </a:r>
            </a:p>
            <a:p>
              <a:pPr algn="ctr">
                <a:lnSpc>
                  <a:spcPct val="90000"/>
                </a:lnSpc>
                <a:defRPr/>
              </a:pPr>
              <a:r>
                <a:rPr lang="en-US" sz="1100" i="0" kern="0" dirty="0" smtClean="0">
                  <a:solidFill>
                    <a:srgbClr val="000000"/>
                  </a:solidFill>
                  <a:cs typeface="Arial" charset="0"/>
                </a:rPr>
                <a:t>Recovery</a:t>
              </a:r>
            </a:p>
          </p:txBody>
        </p:sp>
        <p:sp>
          <p:nvSpPr>
            <p:cNvPr id="28" name="Text Box 33"/>
            <p:cNvSpPr txBox="1">
              <a:spLocks noChangeArrowheads="1"/>
            </p:cNvSpPr>
            <p:nvPr/>
          </p:nvSpPr>
          <p:spPr bwMode="auto">
            <a:xfrm>
              <a:off x="3994426" y="4535487"/>
              <a:ext cx="792162" cy="641350"/>
            </a:xfrm>
            <a:prstGeom prst="rect">
              <a:avLst/>
            </a:prstGeom>
            <a:noFill/>
            <a:ln w="9525">
              <a:solidFill>
                <a:srgbClr val="000000"/>
              </a:solidFill>
              <a:miter lim="800000"/>
              <a:headEnd/>
              <a:tailEnd/>
            </a:ln>
            <a:effectLst/>
            <a:extLst/>
          </p:spPr>
          <p:txBody>
            <a:bodyPr lIns="43141" tIns="32815" rIns="17256" bIns="32815" anchor="ctr">
              <a:noAutofit/>
            </a:bodyPr>
            <a:lstStyle>
              <a:lvl1pPr defTabSz="820738">
                <a:defRPr sz="1400" b="1" i="1">
                  <a:solidFill>
                    <a:schemeClr val="tx1"/>
                  </a:solidFill>
                  <a:latin typeface="Arial" charset="0"/>
                </a:defRPr>
              </a:lvl1pPr>
              <a:lvl2pPr marL="742950" indent="-285750" defTabSz="820738">
                <a:defRPr sz="1400" b="1" i="1">
                  <a:solidFill>
                    <a:schemeClr val="tx1"/>
                  </a:solidFill>
                  <a:latin typeface="Arial" charset="0"/>
                </a:defRPr>
              </a:lvl2pPr>
              <a:lvl3pPr marL="1143000" indent="-228600" defTabSz="820738">
                <a:defRPr sz="1400" b="1" i="1">
                  <a:solidFill>
                    <a:schemeClr val="tx1"/>
                  </a:solidFill>
                  <a:latin typeface="Arial" charset="0"/>
                </a:defRPr>
              </a:lvl3pPr>
              <a:lvl4pPr marL="1600200" indent="-228600" defTabSz="820738">
                <a:defRPr sz="1400" b="1" i="1">
                  <a:solidFill>
                    <a:schemeClr val="tx1"/>
                  </a:solidFill>
                  <a:latin typeface="Arial" charset="0"/>
                </a:defRPr>
              </a:lvl4pPr>
              <a:lvl5pPr marL="2057400" indent="-228600" defTabSz="820738">
                <a:defRPr sz="1400" b="1" i="1">
                  <a:solidFill>
                    <a:schemeClr val="tx1"/>
                  </a:solidFill>
                  <a:latin typeface="Arial" charset="0"/>
                </a:defRPr>
              </a:lvl5pPr>
              <a:lvl6pPr marL="2514600" indent="-228600" algn="ctr" defTabSz="820738" eaLnBrk="0" fontAlgn="base" hangingPunct="0">
                <a:spcBef>
                  <a:spcPct val="50000"/>
                </a:spcBef>
                <a:spcAft>
                  <a:spcPct val="0"/>
                </a:spcAft>
                <a:defRPr sz="1400" b="1" i="1">
                  <a:solidFill>
                    <a:schemeClr val="tx1"/>
                  </a:solidFill>
                  <a:latin typeface="Arial" charset="0"/>
                </a:defRPr>
              </a:lvl6pPr>
              <a:lvl7pPr marL="2971800" indent="-228600" algn="ctr" defTabSz="820738" eaLnBrk="0" fontAlgn="base" hangingPunct="0">
                <a:spcBef>
                  <a:spcPct val="50000"/>
                </a:spcBef>
                <a:spcAft>
                  <a:spcPct val="0"/>
                </a:spcAft>
                <a:defRPr sz="1400" b="1" i="1">
                  <a:solidFill>
                    <a:schemeClr val="tx1"/>
                  </a:solidFill>
                  <a:latin typeface="Arial" charset="0"/>
                </a:defRPr>
              </a:lvl7pPr>
              <a:lvl8pPr marL="3429000" indent="-228600" algn="ctr" defTabSz="820738" eaLnBrk="0" fontAlgn="base" hangingPunct="0">
                <a:spcBef>
                  <a:spcPct val="50000"/>
                </a:spcBef>
                <a:spcAft>
                  <a:spcPct val="0"/>
                </a:spcAft>
                <a:defRPr sz="1400" b="1" i="1">
                  <a:solidFill>
                    <a:schemeClr val="tx1"/>
                  </a:solidFill>
                  <a:latin typeface="Arial" charset="0"/>
                </a:defRPr>
              </a:lvl8pPr>
              <a:lvl9pPr marL="3886200" indent="-228600" algn="ctr" defTabSz="820738" eaLnBrk="0" fontAlgn="base" hangingPunct="0">
                <a:spcBef>
                  <a:spcPct val="50000"/>
                </a:spcBef>
                <a:spcAft>
                  <a:spcPct val="0"/>
                </a:spcAft>
                <a:defRPr sz="1400" b="1" i="1">
                  <a:solidFill>
                    <a:schemeClr val="tx1"/>
                  </a:solidFill>
                  <a:latin typeface="Arial" charset="0"/>
                </a:defRPr>
              </a:lvl9pPr>
            </a:lstStyle>
            <a:p>
              <a:pPr algn="ctr">
                <a:lnSpc>
                  <a:spcPct val="90000"/>
                </a:lnSpc>
                <a:defRPr/>
              </a:pPr>
              <a:r>
                <a:rPr lang="en-US" sz="1100" i="0" kern="0" dirty="0" smtClean="0">
                  <a:solidFill>
                    <a:srgbClr val="000000"/>
                  </a:solidFill>
                  <a:cs typeface="Arial" charset="0"/>
                </a:rPr>
                <a:t>Hospital Stay</a:t>
              </a:r>
            </a:p>
          </p:txBody>
        </p:sp>
        <p:sp>
          <p:nvSpPr>
            <p:cNvPr id="29" name="Text Box 34"/>
            <p:cNvSpPr txBox="1">
              <a:spLocks noChangeArrowheads="1"/>
            </p:cNvSpPr>
            <p:nvPr/>
          </p:nvSpPr>
          <p:spPr bwMode="auto">
            <a:xfrm>
              <a:off x="4918351" y="4535487"/>
              <a:ext cx="833437" cy="641350"/>
            </a:xfrm>
            <a:prstGeom prst="rect">
              <a:avLst/>
            </a:prstGeom>
            <a:noFill/>
            <a:ln w="9525">
              <a:solidFill>
                <a:srgbClr val="000000"/>
              </a:solidFill>
              <a:miter lim="800000"/>
              <a:headEnd/>
              <a:tailEnd/>
            </a:ln>
            <a:effectLst/>
            <a:extLst/>
          </p:spPr>
          <p:txBody>
            <a:bodyPr lIns="43141" tIns="32815" rIns="17256" bIns="32815" anchor="ctr">
              <a:noAutofit/>
            </a:bodyPr>
            <a:lstStyle>
              <a:lvl1pPr defTabSz="820738">
                <a:defRPr sz="1400" b="1" i="1">
                  <a:solidFill>
                    <a:schemeClr val="tx1"/>
                  </a:solidFill>
                  <a:latin typeface="Arial" charset="0"/>
                </a:defRPr>
              </a:lvl1pPr>
              <a:lvl2pPr marL="742950" indent="-285750" defTabSz="820738">
                <a:defRPr sz="1400" b="1" i="1">
                  <a:solidFill>
                    <a:schemeClr val="tx1"/>
                  </a:solidFill>
                  <a:latin typeface="Arial" charset="0"/>
                </a:defRPr>
              </a:lvl2pPr>
              <a:lvl3pPr marL="1143000" indent="-228600" defTabSz="820738">
                <a:defRPr sz="1400" b="1" i="1">
                  <a:solidFill>
                    <a:schemeClr val="tx1"/>
                  </a:solidFill>
                  <a:latin typeface="Arial" charset="0"/>
                </a:defRPr>
              </a:lvl3pPr>
              <a:lvl4pPr marL="1600200" indent="-228600" defTabSz="820738">
                <a:defRPr sz="1400" b="1" i="1">
                  <a:solidFill>
                    <a:schemeClr val="tx1"/>
                  </a:solidFill>
                  <a:latin typeface="Arial" charset="0"/>
                </a:defRPr>
              </a:lvl4pPr>
              <a:lvl5pPr marL="2057400" indent="-228600" defTabSz="820738">
                <a:defRPr sz="1400" b="1" i="1">
                  <a:solidFill>
                    <a:schemeClr val="tx1"/>
                  </a:solidFill>
                  <a:latin typeface="Arial" charset="0"/>
                </a:defRPr>
              </a:lvl5pPr>
              <a:lvl6pPr marL="2514600" indent="-228600" algn="ctr" defTabSz="820738" eaLnBrk="0" fontAlgn="base" hangingPunct="0">
                <a:spcBef>
                  <a:spcPct val="50000"/>
                </a:spcBef>
                <a:spcAft>
                  <a:spcPct val="0"/>
                </a:spcAft>
                <a:defRPr sz="1400" b="1" i="1">
                  <a:solidFill>
                    <a:schemeClr val="tx1"/>
                  </a:solidFill>
                  <a:latin typeface="Arial" charset="0"/>
                </a:defRPr>
              </a:lvl6pPr>
              <a:lvl7pPr marL="2971800" indent="-228600" algn="ctr" defTabSz="820738" eaLnBrk="0" fontAlgn="base" hangingPunct="0">
                <a:spcBef>
                  <a:spcPct val="50000"/>
                </a:spcBef>
                <a:spcAft>
                  <a:spcPct val="0"/>
                </a:spcAft>
                <a:defRPr sz="1400" b="1" i="1">
                  <a:solidFill>
                    <a:schemeClr val="tx1"/>
                  </a:solidFill>
                  <a:latin typeface="Arial" charset="0"/>
                </a:defRPr>
              </a:lvl7pPr>
              <a:lvl8pPr marL="3429000" indent="-228600" algn="ctr" defTabSz="820738" eaLnBrk="0" fontAlgn="base" hangingPunct="0">
                <a:spcBef>
                  <a:spcPct val="50000"/>
                </a:spcBef>
                <a:spcAft>
                  <a:spcPct val="0"/>
                </a:spcAft>
                <a:defRPr sz="1400" b="1" i="1">
                  <a:solidFill>
                    <a:schemeClr val="tx1"/>
                  </a:solidFill>
                  <a:latin typeface="Arial" charset="0"/>
                </a:defRPr>
              </a:lvl8pPr>
              <a:lvl9pPr marL="3886200" indent="-228600" algn="ctr" defTabSz="820738" eaLnBrk="0" fontAlgn="base" hangingPunct="0">
                <a:spcBef>
                  <a:spcPct val="50000"/>
                </a:spcBef>
                <a:spcAft>
                  <a:spcPct val="0"/>
                </a:spcAft>
                <a:defRPr sz="1400" b="1" i="1">
                  <a:solidFill>
                    <a:schemeClr val="tx1"/>
                  </a:solidFill>
                  <a:latin typeface="Arial" charset="0"/>
                </a:defRPr>
              </a:lvl9pPr>
            </a:lstStyle>
            <a:p>
              <a:pPr algn="ctr">
                <a:lnSpc>
                  <a:spcPct val="90000"/>
                </a:lnSpc>
                <a:defRPr/>
              </a:pPr>
              <a:r>
                <a:rPr lang="en-US" sz="1100" i="0" kern="0" dirty="0" smtClean="0">
                  <a:solidFill>
                    <a:srgbClr val="000000"/>
                  </a:solidFill>
                  <a:cs typeface="Arial" charset="0"/>
                </a:rPr>
                <a:t>Release Clearance</a:t>
              </a:r>
            </a:p>
          </p:txBody>
        </p:sp>
        <p:sp>
          <p:nvSpPr>
            <p:cNvPr id="30" name="Text Box 35"/>
            <p:cNvSpPr txBox="1">
              <a:spLocks noChangeArrowheads="1"/>
            </p:cNvSpPr>
            <p:nvPr/>
          </p:nvSpPr>
          <p:spPr bwMode="auto">
            <a:xfrm>
              <a:off x="5883551" y="4535487"/>
              <a:ext cx="833437" cy="641350"/>
            </a:xfrm>
            <a:prstGeom prst="rect">
              <a:avLst/>
            </a:prstGeom>
            <a:noFill/>
            <a:ln w="9525">
              <a:solidFill>
                <a:srgbClr val="000000"/>
              </a:solidFill>
              <a:miter lim="800000"/>
              <a:headEnd/>
              <a:tailEnd/>
            </a:ln>
            <a:effectLst/>
            <a:extLst/>
          </p:spPr>
          <p:txBody>
            <a:bodyPr lIns="43141" tIns="32815" rIns="17256" bIns="32815" anchor="ctr">
              <a:noAutofit/>
            </a:bodyPr>
            <a:lstStyle>
              <a:lvl1pPr defTabSz="820738">
                <a:defRPr sz="1400" b="1" i="1">
                  <a:solidFill>
                    <a:schemeClr val="tx1"/>
                  </a:solidFill>
                  <a:latin typeface="Arial" charset="0"/>
                </a:defRPr>
              </a:lvl1pPr>
              <a:lvl2pPr marL="742950" indent="-285750" defTabSz="820738">
                <a:defRPr sz="1400" b="1" i="1">
                  <a:solidFill>
                    <a:schemeClr val="tx1"/>
                  </a:solidFill>
                  <a:latin typeface="Arial" charset="0"/>
                </a:defRPr>
              </a:lvl2pPr>
              <a:lvl3pPr marL="1143000" indent="-228600" defTabSz="820738">
                <a:defRPr sz="1400" b="1" i="1">
                  <a:solidFill>
                    <a:schemeClr val="tx1"/>
                  </a:solidFill>
                  <a:latin typeface="Arial" charset="0"/>
                </a:defRPr>
              </a:lvl3pPr>
              <a:lvl4pPr marL="1600200" indent="-228600" defTabSz="820738">
                <a:defRPr sz="1400" b="1" i="1">
                  <a:solidFill>
                    <a:schemeClr val="tx1"/>
                  </a:solidFill>
                  <a:latin typeface="Arial" charset="0"/>
                </a:defRPr>
              </a:lvl4pPr>
              <a:lvl5pPr marL="2057400" indent="-228600" defTabSz="820738">
                <a:defRPr sz="1400" b="1" i="1">
                  <a:solidFill>
                    <a:schemeClr val="tx1"/>
                  </a:solidFill>
                  <a:latin typeface="Arial" charset="0"/>
                </a:defRPr>
              </a:lvl5pPr>
              <a:lvl6pPr marL="2514600" indent="-228600" algn="ctr" defTabSz="820738" eaLnBrk="0" fontAlgn="base" hangingPunct="0">
                <a:spcBef>
                  <a:spcPct val="50000"/>
                </a:spcBef>
                <a:spcAft>
                  <a:spcPct val="0"/>
                </a:spcAft>
                <a:defRPr sz="1400" b="1" i="1">
                  <a:solidFill>
                    <a:schemeClr val="tx1"/>
                  </a:solidFill>
                  <a:latin typeface="Arial" charset="0"/>
                </a:defRPr>
              </a:lvl6pPr>
              <a:lvl7pPr marL="2971800" indent="-228600" algn="ctr" defTabSz="820738" eaLnBrk="0" fontAlgn="base" hangingPunct="0">
                <a:spcBef>
                  <a:spcPct val="50000"/>
                </a:spcBef>
                <a:spcAft>
                  <a:spcPct val="0"/>
                </a:spcAft>
                <a:defRPr sz="1400" b="1" i="1">
                  <a:solidFill>
                    <a:schemeClr val="tx1"/>
                  </a:solidFill>
                  <a:latin typeface="Arial" charset="0"/>
                </a:defRPr>
              </a:lvl7pPr>
              <a:lvl8pPr marL="3429000" indent="-228600" algn="ctr" defTabSz="820738" eaLnBrk="0" fontAlgn="base" hangingPunct="0">
                <a:spcBef>
                  <a:spcPct val="50000"/>
                </a:spcBef>
                <a:spcAft>
                  <a:spcPct val="0"/>
                </a:spcAft>
                <a:defRPr sz="1400" b="1" i="1">
                  <a:solidFill>
                    <a:schemeClr val="tx1"/>
                  </a:solidFill>
                  <a:latin typeface="Arial" charset="0"/>
                </a:defRPr>
              </a:lvl8pPr>
              <a:lvl9pPr marL="3886200" indent="-228600" algn="ctr" defTabSz="820738" eaLnBrk="0" fontAlgn="base" hangingPunct="0">
                <a:spcBef>
                  <a:spcPct val="50000"/>
                </a:spcBef>
                <a:spcAft>
                  <a:spcPct val="0"/>
                </a:spcAft>
                <a:defRPr sz="1400" b="1" i="1">
                  <a:solidFill>
                    <a:schemeClr val="tx1"/>
                  </a:solidFill>
                  <a:latin typeface="Arial" charset="0"/>
                </a:defRPr>
              </a:lvl9pPr>
            </a:lstStyle>
            <a:p>
              <a:pPr algn="ctr">
                <a:lnSpc>
                  <a:spcPct val="90000"/>
                </a:lnSpc>
                <a:defRPr/>
              </a:pPr>
              <a:endParaRPr lang="en-US" sz="600" b="0" i="0" kern="0" dirty="0" smtClean="0">
                <a:solidFill>
                  <a:srgbClr val="000000"/>
                </a:solidFill>
                <a:cs typeface="Arial" charset="0"/>
              </a:endParaRPr>
            </a:p>
            <a:p>
              <a:pPr algn="ctr">
                <a:lnSpc>
                  <a:spcPct val="90000"/>
                </a:lnSpc>
                <a:defRPr/>
              </a:pPr>
              <a:r>
                <a:rPr lang="en-US" sz="1100" i="0" kern="0" dirty="0" smtClean="0">
                  <a:solidFill>
                    <a:srgbClr val="000000"/>
                  </a:solidFill>
                  <a:cs typeface="Arial" charset="0"/>
                </a:rPr>
                <a:t>Discharge</a:t>
              </a:r>
            </a:p>
          </p:txBody>
        </p:sp>
        <p:sp>
          <p:nvSpPr>
            <p:cNvPr id="31" name="Text Box 36"/>
            <p:cNvSpPr txBox="1">
              <a:spLocks noChangeArrowheads="1"/>
            </p:cNvSpPr>
            <p:nvPr/>
          </p:nvSpPr>
          <p:spPr bwMode="auto">
            <a:xfrm>
              <a:off x="6857596" y="4535487"/>
              <a:ext cx="833437" cy="641350"/>
            </a:xfrm>
            <a:prstGeom prst="rect">
              <a:avLst/>
            </a:prstGeom>
            <a:noFill/>
            <a:ln w="9525">
              <a:solidFill>
                <a:srgbClr val="000000"/>
              </a:solidFill>
              <a:miter lim="800000"/>
              <a:headEnd/>
              <a:tailEnd/>
            </a:ln>
            <a:effectLst/>
            <a:extLst/>
          </p:spPr>
          <p:txBody>
            <a:bodyPr lIns="43141" tIns="32815" rIns="17256" bIns="32815" anchor="ctr">
              <a:noAutofit/>
            </a:bodyPr>
            <a:lstStyle>
              <a:lvl1pPr defTabSz="820738">
                <a:defRPr sz="1400" b="1" i="1">
                  <a:solidFill>
                    <a:schemeClr val="tx1"/>
                  </a:solidFill>
                  <a:latin typeface="Arial" charset="0"/>
                </a:defRPr>
              </a:lvl1pPr>
              <a:lvl2pPr marL="742950" indent="-285750" defTabSz="820738">
                <a:defRPr sz="1400" b="1" i="1">
                  <a:solidFill>
                    <a:schemeClr val="tx1"/>
                  </a:solidFill>
                  <a:latin typeface="Arial" charset="0"/>
                </a:defRPr>
              </a:lvl2pPr>
              <a:lvl3pPr marL="1143000" indent="-228600" defTabSz="820738">
                <a:defRPr sz="1400" b="1" i="1">
                  <a:solidFill>
                    <a:schemeClr val="tx1"/>
                  </a:solidFill>
                  <a:latin typeface="Arial" charset="0"/>
                </a:defRPr>
              </a:lvl3pPr>
              <a:lvl4pPr marL="1600200" indent="-228600" defTabSz="820738">
                <a:defRPr sz="1400" b="1" i="1">
                  <a:solidFill>
                    <a:schemeClr val="tx1"/>
                  </a:solidFill>
                  <a:latin typeface="Arial" charset="0"/>
                </a:defRPr>
              </a:lvl4pPr>
              <a:lvl5pPr marL="2057400" indent="-228600" defTabSz="820738">
                <a:defRPr sz="1400" b="1" i="1">
                  <a:solidFill>
                    <a:schemeClr val="tx1"/>
                  </a:solidFill>
                  <a:latin typeface="Arial" charset="0"/>
                </a:defRPr>
              </a:lvl5pPr>
              <a:lvl6pPr marL="2514600" indent="-228600" algn="ctr" defTabSz="820738" eaLnBrk="0" fontAlgn="base" hangingPunct="0">
                <a:spcBef>
                  <a:spcPct val="50000"/>
                </a:spcBef>
                <a:spcAft>
                  <a:spcPct val="0"/>
                </a:spcAft>
                <a:defRPr sz="1400" b="1" i="1">
                  <a:solidFill>
                    <a:schemeClr val="tx1"/>
                  </a:solidFill>
                  <a:latin typeface="Arial" charset="0"/>
                </a:defRPr>
              </a:lvl6pPr>
              <a:lvl7pPr marL="2971800" indent="-228600" algn="ctr" defTabSz="820738" eaLnBrk="0" fontAlgn="base" hangingPunct="0">
                <a:spcBef>
                  <a:spcPct val="50000"/>
                </a:spcBef>
                <a:spcAft>
                  <a:spcPct val="0"/>
                </a:spcAft>
                <a:defRPr sz="1400" b="1" i="1">
                  <a:solidFill>
                    <a:schemeClr val="tx1"/>
                  </a:solidFill>
                  <a:latin typeface="Arial" charset="0"/>
                </a:defRPr>
              </a:lvl7pPr>
              <a:lvl8pPr marL="3429000" indent="-228600" algn="ctr" defTabSz="820738" eaLnBrk="0" fontAlgn="base" hangingPunct="0">
                <a:spcBef>
                  <a:spcPct val="50000"/>
                </a:spcBef>
                <a:spcAft>
                  <a:spcPct val="0"/>
                </a:spcAft>
                <a:defRPr sz="1400" b="1" i="1">
                  <a:solidFill>
                    <a:schemeClr val="tx1"/>
                  </a:solidFill>
                  <a:latin typeface="Arial" charset="0"/>
                </a:defRPr>
              </a:lvl8pPr>
              <a:lvl9pPr marL="3886200" indent="-228600" algn="ctr" defTabSz="820738" eaLnBrk="0" fontAlgn="base" hangingPunct="0">
                <a:spcBef>
                  <a:spcPct val="50000"/>
                </a:spcBef>
                <a:spcAft>
                  <a:spcPct val="0"/>
                </a:spcAft>
                <a:defRPr sz="1400" b="1" i="1">
                  <a:solidFill>
                    <a:schemeClr val="tx1"/>
                  </a:solidFill>
                  <a:latin typeface="Arial" charset="0"/>
                </a:defRPr>
              </a:lvl9pPr>
            </a:lstStyle>
            <a:p>
              <a:pPr algn="ctr">
                <a:lnSpc>
                  <a:spcPct val="90000"/>
                </a:lnSpc>
                <a:defRPr/>
              </a:pPr>
              <a:endParaRPr lang="en-US" sz="600" b="0" i="0" kern="0" dirty="0" smtClean="0">
                <a:solidFill>
                  <a:srgbClr val="000000"/>
                </a:solidFill>
                <a:cs typeface="Arial" charset="0"/>
              </a:endParaRPr>
            </a:p>
            <a:p>
              <a:pPr algn="ctr">
                <a:lnSpc>
                  <a:spcPct val="90000"/>
                </a:lnSpc>
                <a:defRPr/>
              </a:pPr>
              <a:r>
                <a:rPr lang="en-US" sz="1100" i="0" kern="0" dirty="0" smtClean="0">
                  <a:solidFill>
                    <a:srgbClr val="000000"/>
                  </a:solidFill>
                  <a:cs typeface="Arial" charset="0"/>
                </a:rPr>
                <a:t>Follow-up Care</a:t>
              </a:r>
            </a:p>
          </p:txBody>
        </p:sp>
        <p:sp>
          <p:nvSpPr>
            <p:cNvPr id="32" name="AutoShape 37"/>
            <p:cNvSpPr>
              <a:spLocks noChangeArrowheads="1"/>
            </p:cNvSpPr>
            <p:nvPr/>
          </p:nvSpPr>
          <p:spPr bwMode="auto">
            <a:xfrm>
              <a:off x="1866763" y="4764087"/>
              <a:ext cx="104775" cy="147638"/>
            </a:xfrm>
            <a:prstGeom prst="rightArrow">
              <a:avLst>
                <a:gd name="adj1" fmla="val 50000"/>
                <a:gd name="adj2" fmla="val 25000"/>
              </a:avLst>
            </a:prstGeom>
            <a:solidFill>
              <a:srgbClr val="DDDDDD"/>
            </a:solidFill>
            <a:ln w="9525">
              <a:solidFill>
                <a:srgbClr val="000000"/>
              </a:solidFill>
              <a:miter lim="800000"/>
              <a:headEnd/>
              <a:tailEnd/>
            </a:ln>
            <a:effectLst/>
            <a:extLst/>
          </p:spPr>
          <p:txBody>
            <a:bodyPr wrap="none" lIns="48085" tIns="19233" rIns="19233" bIns="19233" anchor="ctr">
              <a:spAutoFit/>
            </a:bodyPr>
            <a:lstStyle/>
            <a:p>
              <a:pPr>
                <a:defRPr/>
              </a:pPr>
              <a:endParaRPr lang="en-US" kern="0">
                <a:solidFill>
                  <a:sysClr val="windowText" lastClr="000000"/>
                </a:solidFill>
                <a:latin typeface="Arial" charset="0"/>
                <a:cs typeface="Arial" charset="0"/>
              </a:endParaRPr>
            </a:p>
          </p:txBody>
        </p:sp>
        <p:sp>
          <p:nvSpPr>
            <p:cNvPr id="33" name="AutoShape 38"/>
            <p:cNvSpPr>
              <a:spLocks noChangeArrowheads="1"/>
            </p:cNvSpPr>
            <p:nvPr/>
          </p:nvSpPr>
          <p:spPr bwMode="auto">
            <a:xfrm>
              <a:off x="2809050" y="4764087"/>
              <a:ext cx="103187" cy="147638"/>
            </a:xfrm>
            <a:prstGeom prst="rightArrow">
              <a:avLst>
                <a:gd name="adj1" fmla="val 50000"/>
                <a:gd name="adj2" fmla="val 25000"/>
              </a:avLst>
            </a:prstGeom>
            <a:solidFill>
              <a:srgbClr val="DDDDDD"/>
            </a:solidFill>
            <a:ln w="9525">
              <a:solidFill>
                <a:srgbClr val="000000"/>
              </a:solidFill>
              <a:miter lim="800000"/>
              <a:headEnd/>
              <a:tailEnd/>
            </a:ln>
            <a:effectLst/>
            <a:extLst/>
          </p:spPr>
          <p:txBody>
            <a:bodyPr wrap="none" lIns="48085" tIns="19233" rIns="19233" bIns="19233" anchor="ctr">
              <a:spAutoFit/>
            </a:bodyPr>
            <a:lstStyle/>
            <a:p>
              <a:pPr>
                <a:defRPr/>
              </a:pPr>
              <a:endParaRPr lang="en-US" kern="0">
                <a:solidFill>
                  <a:sysClr val="windowText" lastClr="000000"/>
                </a:solidFill>
                <a:latin typeface="Arial" charset="0"/>
                <a:cs typeface="Arial" charset="0"/>
              </a:endParaRPr>
            </a:p>
          </p:txBody>
        </p:sp>
        <p:sp>
          <p:nvSpPr>
            <p:cNvPr id="34" name="AutoShape 39"/>
            <p:cNvSpPr>
              <a:spLocks noChangeArrowheads="1"/>
            </p:cNvSpPr>
            <p:nvPr/>
          </p:nvSpPr>
          <p:spPr bwMode="auto">
            <a:xfrm>
              <a:off x="3870188" y="4764087"/>
              <a:ext cx="103188" cy="147638"/>
            </a:xfrm>
            <a:prstGeom prst="rightArrow">
              <a:avLst>
                <a:gd name="adj1" fmla="val 50000"/>
                <a:gd name="adj2" fmla="val 25000"/>
              </a:avLst>
            </a:prstGeom>
            <a:solidFill>
              <a:srgbClr val="DDDDDD"/>
            </a:solidFill>
            <a:ln w="9525">
              <a:solidFill>
                <a:srgbClr val="000000"/>
              </a:solidFill>
              <a:miter lim="800000"/>
              <a:headEnd/>
              <a:tailEnd/>
            </a:ln>
            <a:effectLst/>
            <a:extLst/>
          </p:spPr>
          <p:txBody>
            <a:bodyPr wrap="none" lIns="48085" tIns="19233" rIns="19233" bIns="19233" anchor="ctr">
              <a:spAutoFit/>
            </a:bodyPr>
            <a:lstStyle/>
            <a:p>
              <a:pPr>
                <a:defRPr/>
              </a:pPr>
              <a:endParaRPr lang="en-US" kern="0">
                <a:solidFill>
                  <a:sysClr val="windowText" lastClr="000000"/>
                </a:solidFill>
                <a:latin typeface="Arial" charset="0"/>
                <a:cs typeface="Arial" charset="0"/>
              </a:endParaRPr>
            </a:p>
          </p:txBody>
        </p:sp>
        <p:sp>
          <p:nvSpPr>
            <p:cNvPr id="35" name="AutoShape 40"/>
            <p:cNvSpPr>
              <a:spLocks noChangeArrowheads="1"/>
            </p:cNvSpPr>
            <p:nvPr/>
          </p:nvSpPr>
          <p:spPr bwMode="auto">
            <a:xfrm>
              <a:off x="4795911" y="4764087"/>
              <a:ext cx="106363" cy="147638"/>
            </a:xfrm>
            <a:prstGeom prst="rightArrow">
              <a:avLst>
                <a:gd name="adj1" fmla="val 50000"/>
                <a:gd name="adj2" fmla="val 25000"/>
              </a:avLst>
            </a:prstGeom>
            <a:solidFill>
              <a:srgbClr val="DDDDDD"/>
            </a:solidFill>
            <a:ln w="9525">
              <a:solidFill>
                <a:srgbClr val="000000"/>
              </a:solidFill>
              <a:miter lim="800000"/>
              <a:headEnd/>
              <a:tailEnd/>
            </a:ln>
            <a:effectLst/>
            <a:extLst/>
          </p:spPr>
          <p:txBody>
            <a:bodyPr wrap="none" lIns="48085" tIns="19233" rIns="19233" bIns="19233" anchor="ctr">
              <a:spAutoFit/>
            </a:bodyPr>
            <a:lstStyle/>
            <a:p>
              <a:pPr>
                <a:defRPr/>
              </a:pPr>
              <a:endParaRPr lang="en-US" kern="0">
                <a:solidFill>
                  <a:sysClr val="windowText" lastClr="000000"/>
                </a:solidFill>
                <a:latin typeface="Arial" charset="0"/>
                <a:cs typeface="Arial" charset="0"/>
              </a:endParaRPr>
            </a:p>
          </p:txBody>
        </p:sp>
        <p:sp>
          <p:nvSpPr>
            <p:cNvPr id="36" name="AutoShape 41"/>
            <p:cNvSpPr>
              <a:spLocks noChangeArrowheads="1"/>
            </p:cNvSpPr>
            <p:nvPr/>
          </p:nvSpPr>
          <p:spPr bwMode="auto">
            <a:xfrm>
              <a:off x="5769259" y="4764087"/>
              <a:ext cx="106363" cy="147638"/>
            </a:xfrm>
            <a:prstGeom prst="rightArrow">
              <a:avLst>
                <a:gd name="adj1" fmla="val 50000"/>
                <a:gd name="adj2" fmla="val 25000"/>
              </a:avLst>
            </a:prstGeom>
            <a:solidFill>
              <a:srgbClr val="DDDDDD"/>
            </a:solidFill>
            <a:ln w="9525">
              <a:solidFill>
                <a:srgbClr val="000000"/>
              </a:solidFill>
              <a:miter lim="800000"/>
              <a:headEnd/>
              <a:tailEnd/>
            </a:ln>
            <a:effectLst/>
            <a:extLst/>
          </p:spPr>
          <p:txBody>
            <a:bodyPr wrap="none" lIns="48085" tIns="19233" rIns="19233" bIns="19233" anchor="ctr">
              <a:spAutoFit/>
            </a:bodyPr>
            <a:lstStyle/>
            <a:p>
              <a:pPr>
                <a:defRPr/>
              </a:pPr>
              <a:endParaRPr lang="en-US" kern="0">
                <a:solidFill>
                  <a:sysClr val="windowText" lastClr="000000"/>
                </a:solidFill>
                <a:latin typeface="Arial" charset="0"/>
                <a:cs typeface="Arial" charset="0"/>
              </a:endParaRPr>
            </a:p>
          </p:txBody>
        </p:sp>
        <p:sp>
          <p:nvSpPr>
            <p:cNvPr id="37" name="AutoShape 42"/>
            <p:cNvSpPr>
              <a:spLocks noChangeArrowheads="1"/>
            </p:cNvSpPr>
            <p:nvPr/>
          </p:nvSpPr>
          <p:spPr bwMode="auto">
            <a:xfrm>
              <a:off x="6733981" y="4764087"/>
              <a:ext cx="103188" cy="147638"/>
            </a:xfrm>
            <a:prstGeom prst="rightArrow">
              <a:avLst>
                <a:gd name="adj1" fmla="val 50000"/>
                <a:gd name="adj2" fmla="val 25000"/>
              </a:avLst>
            </a:prstGeom>
            <a:solidFill>
              <a:srgbClr val="DDDDDD"/>
            </a:solidFill>
            <a:ln w="9525">
              <a:solidFill>
                <a:srgbClr val="000000"/>
              </a:solidFill>
              <a:miter lim="800000"/>
              <a:headEnd/>
              <a:tailEnd/>
            </a:ln>
            <a:effectLst/>
            <a:extLst/>
          </p:spPr>
          <p:txBody>
            <a:bodyPr wrap="none" lIns="48085" tIns="19233" rIns="19233" bIns="19233" anchor="ctr">
              <a:spAutoFit/>
            </a:bodyPr>
            <a:lstStyle/>
            <a:p>
              <a:pPr>
                <a:defRPr/>
              </a:pPr>
              <a:endParaRPr lang="en-US" kern="0">
                <a:solidFill>
                  <a:sysClr val="windowText" lastClr="000000"/>
                </a:solidFill>
                <a:latin typeface="Arial" charset="0"/>
                <a:cs typeface="Arial" charset="0"/>
              </a:endParaRPr>
            </a:p>
          </p:txBody>
        </p:sp>
        <p:sp>
          <p:nvSpPr>
            <p:cNvPr id="38" name="Text Box 43"/>
            <p:cNvSpPr txBox="1">
              <a:spLocks noChangeArrowheads="1"/>
            </p:cNvSpPr>
            <p:nvPr/>
          </p:nvSpPr>
          <p:spPr bwMode="auto">
            <a:xfrm>
              <a:off x="5241520" y="2275230"/>
              <a:ext cx="1712913" cy="315570"/>
            </a:xfrm>
            <a:prstGeom prst="rect">
              <a:avLst/>
            </a:prstGeom>
            <a:noFill/>
            <a:ln>
              <a:noFill/>
            </a:ln>
            <a:effectLst/>
            <a:extLst/>
          </p:spPr>
          <p:txBody>
            <a:bodyPr lIns="43141" tIns="32815" rIns="17256" bIns="32815">
              <a:spAutoFit/>
            </a:bodyPr>
            <a:lstStyle>
              <a:lvl1pPr defTabSz="820738">
                <a:defRPr sz="1400" b="1" i="1">
                  <a:solidFill>
                    <a:schemeClr val="tx1"/>
                  </a:solidFill>
                  <a:latin typeface="Arial" charset="0"/>
                </a:defRPr>
              </a:lvl1pPr>
              <a:lvl2pPr marL="742950" indent="-285750" defTabSz="820738">
                <a:defRPr sz="1400" b="1" i="1">
                  <a:solidFill>
                    <a:schemeClr val="tx1"/>
                  </a:solidFill>
                  <a:latin typeface="Arial" charset="0"/>
                </a:defRPr>
              </a:lvl2pPr>
              <a:lvl3pPr marL="1143000" indent="-228600" defTabSz="820738">
                <a:defRPr sz="1400" b="1" i="1">
                  <a:solidFill>
                    <a:schemeClr val="tx1"/>
                  </a:solidFill>
                  <a:latin typeface="Arial" charset="0"/>
                </a:defRPr>
              </a:lvl3pPr>
              <a:lvl4pPr marL="1600200" indent="-228600" defTabSz="820738">
                <a:defRPr sz="1400" b="1" i="1">
                  <a:solidFill>
                    <a:schemeClr val="tx1"/>
                  </a:solidFill>
                  <a:latin typeface="Arial" charset="0"/>
                </a:defRPr>
              </a:lvl4pPr>
              <a:lvl5pPr marL="2057400" indent="-228600" defTabSz="820738">
                <a:defRPr sz="1400" b="1" i="1">
                  <a:solidFill>
                    <a:schemeClr val="tx1"/>
                  </a:solidFill>
                  <a:latin typeface="Arial" charset="0"/>
                </a:defRPr>
              </a:lvl5pPr>
              <a:lvl6pPr marL="2514600" indent="-228600" algn="ctr" defTabSz="820738" eaLnBrk="0" fontAlgn="base" hangingPunct="0">
                <a:spcBef>
                  <a:spcPct val="50000"/>
                </a:spcBef>
                <a:spcAft>
                  <a:spcPct val="0"/>
                </a:spcAft>
                <a:defRPr sz="1400" b="1" i="1">
                  <a:solidFill>
                    <a:schemeClr val="tx1"/>
                  </a:solidFill>
                  <a:latin typeface="Arial" charset="0"/>
                </a:defRPr>
              </a:lvl6pPr>
              <a:lvl7pPr marL="2971800" indent="-228600" algn="ctr" defTabSz="820738" eaLnBrk="0" fontAlgn="base" hangingPunct="0">
                <a:spcBef>
                  <a:spcPct val="50000"/>
                </a:spcBef>
                <a:spcAft>
                  <a:spcPct val="0"/>
                </a:spcAft>
                <a:defRPr sz="1400" b="1" i="1">
                  <a:solidFill>
                    <a:schemeClr val="tx1"/>
                  </a:solidFill>
                  <a:latin typeface="Arial" charset="0"/>
                </a:defRPr>
              </a:lvl7pPr>
              <a:lvl8pPr marL="3429000" indent="-228600" algn="ctr" defTabSz="820738" eaLnBrk="0" fontAlgn="base" hangingPunct="0">
                <a:spcBef>
                  <a:spcPct val="50000"/>
                </a:spcBef>
                <a:spcAft>
                  <a:spcPct val="0"/>
                </a:spcAft>
                <a:defRPr sz="1400" b="1" i="1">
                  <a:solidFill>
                    <a:schemeClr val="tx1"/>
                  </a:solidFill>
                  <a:latin typeface="Arial" charset="0"/>
                </a:defRPr>
              </a:lvl8pPr>
              <a:lvl9pPr marL="3886200" indent="-228600" algn="ctr" defTabSz="820738" eaLnBrk="0" fontAlgn="base" hangingPunct="0">
                <a:spcBef>
                  <a:spcPct val="50000"/>
                </a:spcBef>
                <a:spcAft>
                  <a:spcPct val="0"/>
                </a:spcAft>
                <a:defRPr sz="1400" b="1" i="1">
                  <a:solidFill>
                    <a:schemeClr val="tx1"/>
                  </a:solidFill>
                  <a:latin typeface="Arial" charset="0"/>
                </a:defRPr>
              </a:lvl9pPr>
            </a:lstStyle>
            <a:p>
              <a:pPr>
                <a:lnSpc>
                  <a:spcPct val="90000"/>
                </a:lnSpc>
                <a:defRPr/>
              </a:pPr>
              <a:r>
                <a:rPr lang="en-US" sz="1800" i="0" kern="0" dirty="0" smtClean="0">
                  <a:solidFill>
                    <a:srgbClr val="000000"/>
                  </a:solidFill>
                  <a:cs typeface="Arial" charset="0"/>
                </a:rPr>
                <a:t>Value Stream</a:t>
              </a:r>
            </a:p>
          </p:txBody>
        </p:sp>
        <p:sp>
          <p:nvSpPr>
            <p:cNvPr id="39" name="Line 44"/>
            <p:cNvSpPr>
              <a:spLocks noChangeShapeType="1"/>
            </p:cNvSpPr>
            <p:nvPr/>
          </p:nvSpPr>
          <p:spPr bwMode="auto">
            <a:xfrm>
              <a:off x="6963958" y="2434879"/>
              <a:ext cx="992187" cy="0"/>
            </a:xfrm>
            <a:prstGeom prst="line">
              <a:avLst/>
            </a:prstGeom>
            <a:noFill/>
            <a:ln w="9525">
              <a:solidFill>
                <a:srgbClr val="000000"/>
              </a:solidFill>
              <a:round/>
              <a:headEnd type="none" w="med" len="med"/>
              <a:tailEnd type="none" w="med" len="med"/>
            </a:ln>
            <a:effectLst/>
            <a:extLst/>
          </p:spPr>
          <p:txBody>
            <a:bodyPr wrap="square" lIns="48085" tIns="19233" rIns="19233" bIns="19233" anchor="ctr">
              <a:spAutoFit/>
            </a:bodyPr>
            <a:lstStyle/>
            <a:p>
              <a:pPr>
                <a:defRPr/>
              </a:pPr>
              <a:endParaRPr lang="en-US" kern="0">
                <a:solidFill>
                  <a:sysClr val="windowText" lastClr="000000"/>
                </a:solidFill>
                <a:latin typeface="Arial" charset="0"/>
                <a:cs typeface="Arial" charset="0"/>
              </a:endParaRPr>
            </a:p>
          </p:txBody>
        </p:sp>
        <p:sp>
          <p:nvSpPr>
            <p:cNvPr id="42" name="Line 48"/>
            <p:cNvSpPr>
              <a:spLocks noChangeShapeType="1"/>
            </p:cNvSpPr>
            <p:nvPr/>
          </p:nvSpPr>
          <p:spPr bwMode="auto">
            <a:xfrm>
              <a:off x="1074333" y="4305326"/>
              <a:ext cx="6708775" cy="0"/>
            </a:xfrm>
            <a:prstGeom prst="line">
              <a:avLst/>
            </a:prstGeom>
            <a:noFill/>
            <a:ln w="9525">
              <a:solidFill>
                <a:srgbClr val="000000"/>
              </a:solidFill>
              <a:round/>
              <a:headEnd/>
              <a:tailEnd type="triangle" w="med" len="med"/>
            </a:ln>
            <a:effectLst/>
            <a:extLst/>
          </p:spPr>
          <p:txBody>
            <a:bodyPr wrap="square" lIns="48085" tIns="19233" rIns="19233" bIns="19233" anchor="ctr">
              <a:spAutoFit/>
            </a:bodyPr>
            <a:lstStyle/>
            <a:p>
              <a:pPr>
                <a:defRPr/>
              </a:pPr>
              <a:endParaRPr lang="en-US" kern="0">
                <a:solidFill>
                  <a:sysClr val="windowText" lastClr="000000"/>
                </a:solidFill>
                <a:latin typeface="Arial" charset="0"/>
                <a:cs typeface="Arial" charset="0"/>
              </a:endParaRPr>
            </a:p>
          </p:txBody>
        </p:sp>
        <p:grpSp>
          <p:nvGrpSpPr>
            <p:cNvPr id="52" name="Group 51"/>
            <p:cNvGrpSpPr/>
            <p:nvPr/>
          </p:nvGrpSpPr>
          <p:grpSpPr>
            <a:xfrm>
              <a:off x="208549" y="3138985"/>
              <a:ext cx="8630651" cy="1640544"/>
              <a:chOff x="45441" y="3138985"/>
              <a:chExt cx="8630651" cy="1640544"/>
            </a:xfrm>
          </p:grpSpPr>
          <p:sp>
            <p:nvSpPr>
              <p:cNvPr id="3" name="Freeform 2"/>
              <p:cNvSpPr/>
              <p:nvPr/>
            </p:nvSpPr>
            <p:spPr>
              <a:xfrm>
                <a:off x="4381386" y="3138985"/>
                <a:ext cx="4294706" cy="827096"/>
              </a:xfrm>
              <a:custGeom>
                <a:avLst/>
                <a:gdLst>
                  <a:gd name="connsiteX0" fmla="*/ 3985147 w 4868368"/>
                  <a:gd name="connsiteY0" fmla="*/ 0 h 827096"/>
                  <a:gd name="connsiteX1" fmla="*/ 4585648 w 4868368"/>
                  <a:gd name="connsiteY1" fmla="*/ 709684 h 827096"/>
                  <a:gd name="connsiteX2" fmla="*/ 0 w 4868368"/>
                  <a:gd name="connsiteY2" fmla="*/ 818866 h 827096"/>
                </a:gdLst>
                <a:ahLst/>
                <a:cxnLst>
                  <a:cxn ang="0">
                    <a:pos x="connsiteX0" y="connsiteY0"/>
                  </a:cxn>
                  <a:cxn ang="0">
                    <a:pos x="connsiteX1" y="connsiteY1"/>
                  </a:cxn>
                  <a:cxn ang="0">
                    <a:pos x="connsiteX2" y="connsiteY2"/>
                  </a:cxn>
                </a:cxnLst>
                <a:rect l="l" t="t" r="r" b="b"/>
                <a:pathLst>
                  <a:path w="4868368" h="827096">
                    <a:moveTo>
                      <a:pt x="3985147" y="0"/>
                    </a:moveTo>
                    <a:cubicBezTo>
                      <a:pt x="4617493" y="286603"/>
                      <a:pt x="5249839" y="573206"/>
                      <a:pt x="4585648" y="709684"/>
                    </a:cubicBezTo>
                    <a:cubicBezTo>
                      <a:pt x="3921457" y="846162"/>
                      <a:pt x="1960728" y="832514"/>
                      <a:pt x="0" y="81886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Freeform 44"/>
              <p:cNvSpPr/>
              <p:nvPr/>
            </p:nvSpPr>
            <p:spPr>
              <a:xfrm rot="10800000">
                <a:off x="45441" y="3952433"/>
                <a:ext cx="4335945" cy="827096"/>
              </a:xfrm>
              <a:custGeom>
                <a:avLst/>
                <a:gdLst>
                  <a:gd name="connsiteX0" fmla="*/ 3985147 w 4868368"/>
                  <a:gd name="connsiteY0" fmla="*/ 0 h 827096"/>
                  <a:gd name="connsiteX1" fmla="*/ 4585648 w 4868368"/>
                  <a:gd name="connsiteY1" fmla="*/ 709684 h 827096"/>
                  <a:gd name="connsiteX2" fmla="*/ 0 w 4868368"/>
                  <a:gd name="connsiteY2" fmla="*/ 818866 h 827096"/>
                </a:gdLst>
                <a:ahLst/>
                <a:cxnLst>
                  <a:cxn ang="0">
                    <a:pos x="connsiteX0" y="connsiteY0"/>
                  </a:cxn>
                  <a:cxn ang="0">
                    <a:pos x="connsiteX1" y="connsiteY1"/>
                  </a:cxn>
                  <a:cxn ang="0">
                    <a:pos x="connsiteX2" y="connsiteY2"/>
                  </a:cxn>
                </a:cxnLst>
                <a:rect l="l" t="t" r="r" b="b"/>
                <a:pathLst>
                  <a:path w="4868368" h="827096">
                    <a:moveTo>
                      <a:pt x="3985147" y="0"/>
                    </a:moveTo>
                    <a:cubicBezTo>
                      <a:pt x="4617493" y="286603"/>
                      <a:pt x="5249839" y="573206"/>
                      <a:pt x="4585648" y="709684"/>
                    </a:cubicBezTo>
                    <a:cubicBezTo>
                      <a:pt x="3921457" y="846162"/>
                      <a:pt x="1960728" y="832514"/>
                      <a:pt x="0" y="818866"/>
                    </a:cubicBezTo>
                  </a:path>
                </a:pathLst>
              </a:custGeom>
              <a:noFill/>
              <a:ln>
                <a:solidFill>
                  <a:schemeClr val="tx1"/>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7" name="Group 46"/>
            <p:cNvGrpSpPr/>
            <p:nvPr/>
          </p:nvGrpSpPr>
          <p:grpSpPr>
            <a:xfrm>
              <a:off x="7881002" y="2319258"/>
              <a:ext cx="186807" cy="226755"/>
              <a:chOff x="8420643" y="1856096"/>
              <a:chExt cx="452676" cy="780195"/>
            </a:xfrm>
          </p:grpSpPr>
          <p:sp>
            <p:nvSpPr>
              <p:cNvPr id="4" name="Freeform 3"/>
              <p:cNvSpPr/>
              <p:nvPr/>
            </p:nvSpPr>
            <p:spPr>
              <a:xfrm>
                <a:off x="8420643" y="1856096"/>
                <a:ext cx="300276" cy="409432"/>
              </a:xfrm>
              <a:custGeom>
                <a:avLst/>
                <a:gdLst>
                  <a:gd name="connsiteX0" fmla="*/ 300276 w 300276"/>
                  <a:gd name="connsiteY0" fmla="*/ 0 h 409432"/>
                  <a:gd name="connsiteX1" fmla="*/ 26 w 300276"/>
                  <a:gd name="connsiteY1" fmla="*/ 259307 h 409432"/>
                  <a:gd name="connsiteX2" fmla="*/ 286629 w 300276"/>
                  <a:gd name="connsiteY2" fmla="*/ 409432 h 409432"/>
                </a:gdLst>
                <a:ahLst/>
                <a:cxnLst>
                  <a:cxn ang="0">
                    <a:pos x="connsiteX0" y="connsiteY0"/>
                  </a:cxn>
                  <a:cxn ang="0">
                    <a:pos x="connsiteX1" y="connsiteY1"/>
                  </a:cxn>
                  <a:cxn ang="0">
                    <a:pos x="connsiteX2" y="connsiteY2"/>
                  </a:cxn>
                </a:cxnLst>
                <a:rect l="l" t="t" r="r" b="b"/>
                <a:pathLst>
                  <a:path w="300276" h="409432">
                    <a:moveTo>
                      <a:pt x="300276" y="0"/>
                    </a:moveTo>
                    <a:cubicBezTo>
                      <a:pt x="151288" y="95534"/>
                      <a:pt x="2300" y="191068"/>
                      <a:pt x="26" y="259307"/>
                    </a:cubicBezTo>
                    <a:cubicBezTo>
                      <a:pt x="-2248" y="327546"/>
                      <a:pt x="142190" y="368489"/>
                      <a:pt x="286629" y="40943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lumMod val="25000"/>
                    </a:srgbClr>
                  </a:solidFill>
                </a:endParaRPr>
              </a:p>
            </p:txBody>
          </p:sp>
          <p:sp>
            <p:nvSpPr>
              <p:cNvPr id="46" name="Freeform 45"/>
              <p:cNvSpPr/>
              <p:nvPr/>
            </p:nvSpPr>
            <p:spPr>
              <a:xfrm flipH="1" flipV="1">
                <a:off x="8573043" y="2226859"/>
                <a:ext cx="300276" cy="409432"/>
              </a:xfrm>
              <a:custGeom>
                <a:avLst/>
                <a:gdLst>
                  <a:gd name="connsiteX0" fmla="*/ 300276 w 300276"/>
                  <a:gd name="connsiteY0" fmla="*/ 0 h 409432"/>
                  <a:gd name="connsiteX1" fmla="*/ 26 w 300276"/>
                  <a:gd name="connsiteY1" fmla="*/ 259307 h 409432"/>
                  <a:gd name="connsiteX2" fmla="*/ 286629 w 300276"/>
                  <a:gd name="connsiteY2" fmla="*/ 409432 h 409432"/>
                </a:gdLst>
                <a:ahLst/>
                <a:cxnLst>
                  <a:cxn ang="0">
                    <a:pos x="connsiteX0" y="connsiteY0"/>
                  </a:cxn>
                  <a:cxn ang="0">
                    <a:pos x="connsiteX1" y="connsiteY1"/>
                  </a:cxn>
                  <a:cxn ang="0">
                    <a:pos x="connsiteX2" y="connsiteY2"/>
                  </a:cxn>
                </a:cxnLst>
                <a:rect l="l" t="t" r="r" b="b"/>
                <a:pathLst>
                  <a:path w="300276" h="409432">
                    <a:moveTo>
                      <a:pt x="300276" y="0"/>
                    </a:moveTo>
                    <a:cubicBezTo>
                      <a:pt x="151288" y="95534"/>
                      <a:pt x="2300" y="191068"/>
                      <a:pt x="26" y="259307"/>
                    </a:cubicBezTo>
                    <a:cubicBezTo>
                      <a:pt x="-2248" y="327546"/>
                      <a:pt x="142190" y="368489"/>
                      <a:pt x="286629" y="40943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lumMod val="25000"/>
                    </a:srgbClr>
                  </a:solidFill>
                </a:endParaRPr>
              </a:p>
            </p:txBody>
          </p:sp>
        </p:grpSp>
        <p:grpSp>
          <p:nvGrpSpPr>
            <p:cNvPr id="48" name="Group 47"/>
            <p:cNvGrpSpPr/>
            <p:nvPr/>
          </p:nvGrpSpPr>
          <p:grpSpPr>
            <a:xfrm>
              <a:off x="967281" y="4191000"/>
              <a:ext cx="186807" cy="226755"/>
              <a:chOff x="8420643" y="1856096"/>
              <a:chExt cx="452676" cy="780195"/>
            </a:xfrm>
          </p:grpSpPr>
          <p:sp>
            <p:nvSpPr>
              <p:cNvPr id="49" name="Freeform 48"/>
              <p:cNvSpPr/>
              <p:nvPr/>
            </p:nvSpPr>
            <p:spPr>
              <a:xfrm>
                <a:off x="8420643" y="1856096"/>
                <a:ext cx="300276" cy="409432"/>
              </a:xfrm>
              <a:custGeom>
                <a:avLst/>
                <a:gdLst>
                  <a:gd name="connsiteX0" fmla="*/ 300276 w 300276"/>
                  <a:gd name="connsiteY0" fmla="*/ 0 h 409432"/>
                  <a:gd name="connsiteX1" fmla="*/ 26 w 300276"/>
                  <a:gd name="connsiteY1" fmla="*/ 259307 h 409432"/>
                  <a:gd name="connsiteX2" fmla="*/ 286629 w 300276"/>
                  <a:gd name="connsiteY2" fmla="*/ 409432 h 409432"/>
                </a:gdLst>
                <a:ahLst/>
                <a:cxnLst>
                  <a:cxn ang="0">
                    <a:pos x="connsiteX0" y="connsiteY0"/>
                  </a:cxn>
                  <a:cxn ang="0">
                    <a:pos x="connsiteX1" y="connsiteY1"/>
                  </a:cxn>
                  <a:cxn ang="0">
                    <a:pos x="connsiteX2" y="connsiteY2"/>
                  </a:cxn>
                </a:cxnLst>
                <a:rect l="l" t="t" r="r" b="b"/>
                <a:pathLst>
                  <a:path w="300276" h="409432">
                    <a:moveTo>
                      <a:pt x="300276" y="0"/>
                    </a:moveTo>
                    <a:cubicBezTo>
                      <a:pt x="151288" y="95534"/>
                      <a:pt x="2300" y="191068"/>
                      <a:pt x="26" y="259307"/>
                    </a:cubicBezTo>
                    <a:cubicBezTo>
                      <a:pt x="-2248" y="327546"/>
                      <a:pt x="142190" y="368489"/>
                      <a:pt x="286629" y="40943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lumMod val="25000"/>
                    </a:srgbClr>
                  </a:solidFill>
                </a:endParaRPr>
              </a:p>
            </p:txBody>
          </p:sp>
          <p:sp>
            <p:nvSpPr>
              <p:cNvPr id="50" name="Freeform 49"/>
              <p:cNvSpPr/>
              <p:nvPr/>
            </p:nvSpPr>
            <p:spPr>
              <a:xfrm flipH="1" flipV="1">
                <a:off x="8573043" y="2226859"/>
                <a:ext cx="300276" cy="409432"/>
              </a:xfrm>
              <a:custGeom>
                <a:avLst/>
                <a:gdLst>
                  <a:gd name="connsiteX0" fmla="*/ 300276 w 300276"/>
                  <a:gd name="connsiteY0" fmla="*/ 0 h 409432"/>
                  <a:gd name="connsiteX1" fmla="*/ 26 w 300276"/>
                  <a:gd name="connsiteY1" fmla="*/ 259307 h 409432"/>
                  <a:gd name="connsiteX2" fmla="*/ 286629 w 300276"/>
                  <a:gd name="connsiteY2" fmla="*/ 409432 h 409432"/>
                </a:gdLst>
                <a:ahLst/>
                <a:cxnLst>
                  <a:cxn ang="0">
                    <a:pos x="connsiteX0" y="connsiteY0"/>
                  </a:cxn>
                  <a:cxn ang="0">
                    <a:pos x="connsiteX1" y="connsiteY1"/>
                  </a:cxn>
                  <a:cxn ang="0">
                    <a:pos x="connsiteX2" y="connsiteY2"/>
                  </a:cxn>
                </a:cxnLst>
                <a:rect l="l" t="t" r="r" b="b"/>
                <a:pathLst>
                  <a:path w="300276" h="409432">
                    <a:moveTo>
                      <a:pt x="300276" y="0"/>
                    </a:moveTo>
                    <a:cubicBezTo>
                      <a:pt x="151288" y="95534"/>
                      <a:pt x="2300" y="191068"/>
                      <a:pt x="26" y="259307"/>
                    </a:cubicBezTo>
                    <a:cubicBezTo>
                      <a:pt x="-2248" y="327546"/>
                      <a:pt x="142190" y="368489"/>
                      <a:pt x="286629" y="40943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lumMod val="25000"/>
                    </a:srgbClr>
                  </a:solidFill>
                </a:endParaRPr>
              </a:p>
            </p:txBody>
          </p:sp>
        </p:grpSp>
        <p:sp>
          <p:nvSpPr>
            <p:cNvPr id="51" name="Text Box 22"/>
            <p:cNvSpPr txBox="1">
              <a:spLocks noChangeArrowheads="1"/>
            </p:cNvSpPr>
            <p:nvPr/>
          </p:nvSpPr>
          <p:spPr bwMode="auto">
            <a:xfrm>
              <a:off x="6209150" y="2868316"/>
              <a:ext cx="833438" cy="560684"/>
            </a:xfrm>
            <a:prstGeom prst="rect">
              <a:avLst/>
            </a:prstGeom>
            <a:noFill/>
            <a:ln w="9525">
              <a:solidFill>
                <a:srgbClr val="000000"/>
              </a:solidFill>
              <a:miter lim="800000"/>
              <a:headEnd/>
              <a:tailEnd/>
            </a:ln>
            <a:effectLst/>
            <a:extLst/>
          </p:spPr>
          <p:txBody>
            <a:bodyPr lIns="43141" tIns="32815" rIns="17256" bIns="32815" anchor="ctr">
              <a:noAutofit/>
            </a:bodyPr>
            <a:lstStyle>
              <a:lvl1pPr defTabSz="820738">
                <a:defRPr sz="1400" b="1" i="1">
                  <a:solidFill>
                    <a:schemeClr val="tx1"/>
                  </a:solidFill>
                  <a:latin typeface="Arial" charset="0"/>
                </a:defRPr>
              </a:lvl1pPr>
              <a:lvl2pPr marL="742950" indent="-285750" defTabSz="820738">
                <a:defRPr sz="1400" b="1" i="1">
                  <a:solidFill>
                    <a:schemeClr val="tx1"/>
                  </a:solidFill>
                  <a:latin typeface="Arial" charset="0"/>
                </a:defRPr>
              </a:lvl2pPr>
              <a:lvl3pPr marL="1143000" indent="-228600" defTabSz="820738">
                <a:defRPr sz="1400" b="1" i="1">
                  <a:solidFill>
                    <a:schemeClr val="tx1"/>
                  </a:solidFill>
                  <a:latin typeface="Arial" charset="0"/>
                </a:defRPr>
              </a:lvl3pPr>
              <a:lvl4pPr marL="1600200" indent="-228600" defTabSz="820738">
                <a:defRPr sz="1400" b="1" i="1">
                  <a:solidFill>
                    <a:schemeClr val="tx1"/>
                  </a:solidFill>
                  <a:latin typeface="Arial" charset="0"/>
                </a:defRPr>
              </a:lvl4pPr>
              <a:lvl5pPr marL="2057400" indent="-228600" defTabSz="820738">
                <a:defRPr sz="1400" b="1" i="1">
                  <a:solidFill>
                    <a:schemeClr val="tx1"/>
                  </a:solidFill>
                  <a:latin typeface="Arial" charset="0"/>
                </a:defRPr>
              </a:lvl5pPr>
              <a:lvl6pPr marL="2514600" indent="-228600" algn="ctr" defTabSz="820738" eaLnBrk="0" fontAlgn="base" hangingPunct="0">
                <a:spcBef>
                  <a:spcPct val="50000"/>
                </a:spcBef>
                <a:spcAft>
                  <a:spcPct val="0"/>
                </a:spcAft>
                <a:defRPr sz="1400" b="1" i="1">
                  <a:solidFill>
                    <a:schemeClr val="tx1"/>
                  </a:solidFill>
                  <a:latin typeface="Arial" charset="0"/>
                </a:defRPr>
              </a:lvl6pPr>
              <a:lvl7pPr marL="2971800" indent="-228600" algn="ctr" defTabSz="820738" eaLnBrk="0" fontAlgn="base" hangingPunct="0">
                <a:spcBef>
                  <a:spcPct val="50000"/>
                </a:spcBef>
                <a:spcAft>
                  <a:spcPct val="0"/>
                </a:spcAft>
                <a:defRPr sz="1400" b="1" i="1">
                  <a:solidFill>
                    <a:schemeClr val="tx1"/>
                  </a:solidFill>
                  <a:latin typeface="Arial" charset="0"/>
                </a:defRPr>
              </a:lvl7pPr>
              <a:lvl8pPr marL="3429000" indent="-228600" algn="ctr" defTabSz="820738" eaLnBrk="0" fontAlgn="base" hangingPunct="0">
                <a:spcBef>
                  <a:spcPct val="50000"/>
                </a:spcBef>
                <a:spcAft>
                  <a:spcPct val="0"/>
                </a:spcAft>
                <a:defRPr sz="1400" b="1" i="1">
                  <a:solidFill>
                    <a:schemeClr val="tx1"/>
                  </a:solidFill>
                  <a:latin typeface="Arial" charset="0"/>
                </a:defRPr>
              </a:lvl8pPr>
              <a:lvl9pPr marL="3886200" indent="-228600" algn="ctr" defTabSz="820738" eaLnBrk="0" fontAlgn="base" hangingPunct="0">
                <a:spcBef>
                  <a:spcPct val="50000"/>
                </a:spcBef>
                <a:spcAft>
                  <a:spcPct val="0"/>
                </a:spcAft>
                <a:defRPr sz="1400" b="1" i="1">
                  <a:solidFill>
                    <a:schemeClr val="tx1"/>
                  </a:solidFill>
                  <a:latin typeface="Arial" charset="0"/>
                </a:defRPr>
              </a:lvl9pPr>
            </a:lstStyle>
            <a:p>
              <a:pPr algn="ctr">
                <a:lnSpc>
                  <a:spcPct val="90000"/>
                </a:lnSpc>
                <a:defRPr/>
              </a:pPr>
              <a:r>
                <a:rPr lang="en-US" sz="1100" i="0" kern="0" dirty="0">
                  <a:solidFill>
                    <a:srgbClr val="000000"/>
                  </a:solidFill>
                  <a:cs typeface="Arial" charset="0"/>
                </a:rPr>
                <a:t>Patient Admitted</a:t>
              </a:r>
            </a:p>
          </p:txBody>
        </p:sp>
      </p:grpSp>
    </p:spTree>
    <p:extLst>
      <p:ext uri="{BB962C8B-B14F-4D97-AF65-F5344CB8AC3E}">
        <p14:creationId xmlns:p14="http://schemas.microsoft.com/office/powerpoint/2010/main" val="11216045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11080" y="1968500"/>
            <a:ext cx="1181100" cy="773113"/>
            <a:chOff x="6611080" y="1968500"/>
            <a:chExt cx="1181100" cy="773113"/>
          </a:xfrm>
        </p:grpSpPr>
        <p:sp>
          <p:nvSpPr>
            <p:cNvPr id="76" name="Rectangle 3"/>
            <p:cNvSpPr>
              <a:spLocks noChangeArrowheads="1"/>
            </p:cNvSpPr>
            <p:nvPr/>
          </p:nvSpPr>
          <p:spPr bwMode="auto">
            <a:xfrm>
              <a:off x="6623780" y="1968500"/>
              <a:ext cx="1168400" cy="773113"/>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defRPr/>
              </a:pPr>
              <a:endParaRPr lang="en-US" sz="2800" b="1" kern="0" smtClean="0">
                <a:solidFill>
                  <a:srgbClr val="FFFFFF"/>
                </a:solidFill>
                <a:latin typeface="Arial"/>
                <a:cs typeface="Arial"/>
              </a:endParaRPr>
            </a:p>
          </p:txBody>
        </p:sp>
        <p:sp>
          <p:nvSpPr>
            <p:cNvPr id="97" name="AutoShape 34"/>
            <p:cNvSpPr>
              <a:spLocks noChangeArrowheads="1"/>
            </p:cNvSpPr>
            <p:nvPr/>
          </p:nvSpPr>
          <p:spPr bwMode="auto">
            <a:xfrm>
              <a:off x="6611080" y="2038350"/>
              <a:ext cx="152400" cy="95250"/>
            </a:xfrm>
            <a:prstGeom prst="notchedRightArrow">
              <a:avLst>
                <a:gd name="adj1" fmla="val 50000"/>
                <a:gd name="adj2" fmla="val 40000"/>
              </a:avLst>
            </a:prstGeom>
            <a:solidFill>
              <a:srgbClr val="FF0000"/>
            </a:solidFill>
            <a:ln w="9525">
              <a:solidFill>
                <a:srgbClr val="FFFFFF"/>
              </a:solidFill>
              <a:miter lim="800000"/>
              <a:headEnd/>
              <a:tailEnd/>
            </a:ln>
          </p:spPr>
          <p:txBody>
            <a:bodyPr wrap="none" anchor="ctr"/>
            <a:lstStyle/>
            <a:p>
              <a:pPr fontAlgn="base">
                <a:spcBef>
                  <a:spcPct val="0"/>
                </a:spcBef>
                <a:spcAft>
                  <a:spcPct val="0"/>
                </a:spcAft>
                <a:defRPr/>
              </a:pPr>
              <a:endParaRPr lang="en-US" sz="2800" b="1" kern="0" smtClean="0">
                <a:solidFill>
                  <a:srgbClr val="FFFFFF"/>
                </a:solidFill>
                <a:latin typeface="Arial"/>
                <a:cs typeface="Arial"/>
              </a:endParaRPr>
            </a:p>
          </p:txBody>
        </p:sp>
        <p:sp>
          <p:nvSpPr>
            <p:cNvPr id="98" name="AutoShape 35"/>
            <p:cNvSpPr>
              <a:spLocks noChangeArrowheads="1"/>
            </p:cNvSpPr>
            <p:nvPr/>
          </p:nvSpPr>
          <p:spPr bwMode="auto">
            <a:xfrm>
              <a:off x="6611080" y="2249488"/>
              <a:ext cx="152400" cy="95250"/>
            </a:xfrm>
            <a:prstGeom prst="notchedRightArrow">
              <a:avLst>
                <a:gd name="adj1" fmla="val 50000"/>
                <a:gd name="adj2" fmla="val 40000"/>
              </a:avLst>
            </a:prstGeom>
            <a:solidFill>
              <a:srgbClr val="FF0000"/>
            </a:solidFill>
            <a:ln w="9525">
              <a:solidFill>
                <a:srgbClr val="FFFFFF"/>
              </a:solidFill>
              <a:miter lim="800000"/>
              <a:headEnd/>
              <a:tailEnd/>
            </a:ln>
          </p:spPr>
          <p:txBody>
            <a:bodyPr wrap="none" anchor="ctr"/>
            <a:lstStyle/>
            <a:p>
              <a:pPr fontAlgn="base">
                <a:spcBef>
                  <a:spcPct val="0"/>
                </a:spcBef>
                <a:spcAft>
                  <a:spcPct val="0"/>
                </a:spcAft>
                <a:defRPr/>
              </a:pPr>
              <a:endParaRPr lang="en-US" sz="2800" b="1" kern="0" smtClean="0">
                <a:solidFill>
                  <a:srgbClr val="FFFFFF"/>
                </a:solidFill>
                <a:latin typeface="Arial"/>
                <a:cs typeface="Arial"/>
              </a:endParaRPr>
            </a:p>
          </p:txBody>
        </p:sp>
        <p:sp>
          <p:nvSpPr>
            <p:cNvPr id="99" name="AutoShape 36"/>
            <p:cNvSpPr>
              <a:spLocks noChangeArrowheads="1"/>
            </p:cNvSpPr>
            <p:nvPr/>
          </p:nvSpPr>
          <p:spPr bwMode="auto">
            <a:xfrm>
              <a:off x="6611080" y="2479675"/>
              <a:ext cx="152400" cy="95250"/>
            </a:xfrm>
            <a:prstGeom prst="notchedRightArrow">
              <a:avLst>
                <a:gd name="adj1" fmla="val 50000"/>
                <a:gd name="adj2" fmla="val 40000"/>
              </a:avLst>
            </a:prstGeom>
            <a:solidFill>
              <a:srgbClr val="FF0000"/>
            </a:solidFill>
            <a:ln w="9525">
              <a:solidFill>
                <a:srgbClr val="FFFFFF"/>
              </a:solidFill>
              <a:miter lim="800000"/>
              <a:headEnd/>
              <a:tailEnd/>
            </a:ln>
          </p:spPr>
          <p:txBody>
            <a:bodyPr wrap="none" anchor="ctr"/>
            <a:lstStyle/>
            <a:p>
              <a:pPr fontAlgn="base">
                <a:spcBef>
                  <a:spcPct val="0"/>
                </a:spcBef>
                <a:spcAft>
                  <a:spcPct val="0"/>
                </a:spcAft>
                <a:defRPr/>
              </a:pPr>
              <a:endParaRPr lang="en-US" sz="2800" b="1" kern="0" smtClean="0">
                <a:solidFill>
                  <a:srgbClr val="FFFFFF"/>
                </a:solidFill>
                <a:latin typeface="Arial"/>
                <a:cs typeface="Arial"/>
              </a:endParaRPr>
            </a:p>
          </p:txBody>
        </p:sp>
      </p:grpSp>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INPUT-PROCESS-OUTPUT (IPO)</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19</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Components of a Process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7" name="Text Box 18"/>
          <p:cNvSpPr txBox="1">
            <a:spLocks noChangeArrowheads="1"/>
          </p:cNvSpPr>
          <p:nvPr/>
        </p:nvSpPr>
        <p:spPr bwMode="black">
          <a:xfrm>
            <a:off x="4578575" y="1373188"/>
            <a:ext cx="3729038" cy="12795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5095" tIns="47548" rIns="95095" bIns="47548">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indent="-1651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lnSpc>
                <a:spcPct val="70000"/>
              </a:lnSpc>
              <a:spcBef>
                <a:spcPct val="50000"/>
              </a:spcBef>
              <a:spcAft>
                <a:spcPct val="0"/>
              </a:spcAft>
              <a:buClr>
                <a:srgbClr val="FFCC00"/>
              </a:buClr>
              <a:buSzPct val="75000"/>
              <a:buFont typeface="Symbol" pitchFamily="18" charset="2"/>
              <a:buNone/>
              <a:defRPr/>
            </a:pPr>
            <a:r>
              <a:rPr lang="en-US" sz="1800" kern="0" dirty="0" smtClean="0">
                <a:solidFill>
                  <a:srgbClr val="081D58"/>
                </a:solidFill>
              </a:rPr>
              <a:t>OUTPUTS *</a:t>
            </a:r>
            <a:endParaRPr lang="en-US" sz="1800" kern="0" dirty="0">
              <a:solidFill>
                <a:srgbClr val="081D58"/>
              </a:solidFill>
            </a:endParaRPr>
          </a:p>
          <a:p>
            <a:pPr algn="ctr" fontAlgn="base">
              <a:lnSpc>
                <a:spcPct val="70000"/>
              </a:lnSpc>
              <a:spcBef>
                <a:spcPct val="50000"/>
              </a:spcBef>
              <a:spcAft>
                <a:spcPct val="0"/>
              </a:spcAft>
              <a:buClr>
                <a:srgbClr val="FFCC00"/>
              </a:buClr>
              <a:buSzPct val="75000"/>
              <a:buFont typeface="Symbol" pitchFamily="18" charset="2"/>
              <a:buNone/>
              <a:defRPr/>
            </a:pPr>
            <a:r>
              <a:rPr lang="en-US" sz="1800" kern="0" dirty="0">
                <a:solidFill>
                  <a:srgbClr val="081D58"/>
                </a:solidFill>
              </a:rPr>
              <a:t>(Measures of Performance)</a:t>
            </a:r>
          </a:p>
          <a:p>
            <a:pPr marL="0" lvl="3" fontAlgn="base">
              <a:lnSpc>
                <a:spcPct val="70000"/>
              </a:lnSpc>
              <a:spcBef>
                <a:spcPct val="50000"/>
              </a:spcBef>
              <a:spcAft>
                <a:spcPct val="0"/>
              </a:spcAft>
              <a:buClr>
                <a:srgbClr val="FFFFFF"/>
              </a:buClr>
              <a:buSzPct val="75000"/>
              <a:buFont typeface="Symbol" pitchFamily="18" charset="2"/>
              <a:buChar char="à"/>
              <a:defRPr/>
            </a:pPr>
            <a:r>
              <a:rPr lang="en-US" sz="1200" kern="0" dirty="0" smtClean="0">
                <a:solidFill>
                  <a:srgbClr val="081D58"/>
                </a:solidFill>
              </a:rPr>
              <a:t>                                              Accuracy</a:t>
            </a:r>
            <a:endParaRPr lang="en-US" sz="1200" kern="0" dirty="0">
              <a:solidFill>
                <a:srgbClr val="081D58"/>
              </a:solidFill>
            </a:endParaRPr>
          </a:p>
          <a:p>
            <a:pPr marL="0" lvl="3" fontAlgn="base">
              <a:lnSpc>
                <a:spcPct val="70000"/>
              </a:lnSpc>
              <a:spcBef>
                <a:spcPct val="50000"/>
              </a:spcBef>
              <a:spcAft>
                <a:spcPct val="0"/>
              </a:spcAft>
              <a:buClr>
                <a:srgbClr val="FFFFFF"/>
              </a:buClr>
              <a:buSzPct val="75000"/>
              <a:buFont typeface="Symbol" pitchFamily="18" charset="2"/>
              <a:buChar char="à"/>
              <a:defRPr/>
            </a:pPr>
            <a:r>
              <a:rPr lang="en-US" sz="1200" kern="0" dirty="0" smtClean="0">
                <a:solidFill>
                  <a:srgbClr val="081D58"/>
                </a:solidFill>
              </a:rPr>
              <a:t>                                              Timeliness</a:t>
            </a:r>
            <a:endParaRPr lang="en-US" sz="1200" kern="0" dirty="0">
              <a:solidFill>
                <a:srgbClr val="081D58"/>
              </a:solidFill>
            </a:endParaRPr>
          </a:p>
          <a:p>
            <a:pPr marL="0" lvl="3" fontAlgn="base">
              <a:lnSpc>
                <a:spcPct val="70000"/>
              </a:lnSpc>
              <a:spcBef>
                <a:spcPct val="50000"/>
              </a:spcBef>
              <a:spcAft>
                <a:spcPct val="0"/>
              </a:spcAft>
              <a:buClr>
                <a:srgbClr val="FFFFFF"/>
              </a:buClr>
              <a:buSzPct val="75000"/>
              <a:buFont typeface="Symbol" pitchFamily="18" charset="2"/>
              <a:buChar char="à"/>
            </a:pPr>
            <a:r>
              <a:rPr lang="en-US" sz="1200" kern="0" dirty="0" smtClean="0">
                <a:solidFill>
                  <a:srgbClr val="081D58"/>
                </a:solidFill>
              </a:rPr>
              <a:t>Cost                                      </a:t>
            </a:r>
            <a:r>
              <a:rPr lang="en-US" sz="1200" kern="0" dirty="0" err="1" smtClean="0">
                <a:solidFill>
                  <a:srgbClr val="081D58"/>
                </a:solidFill>
              </a:rPr>
              <a:t>Cost</a:t>
            </a:r>
            <a:endParaRPr lang="en-US" sz="1200" kern="0" dirty="0">
              <a:solidFill>
                <a:srgbClr val="081D58"/>
              </a:solidFill>
            </a:endParaRPr>
          </a:p>
        </p:txBody>
      </p:sp>
      <p:grpSp>
        <p:nvGrpSpPr>
          <p:cNvPr id="78" name="Group 4"/>
          <p:cNvGrpSpPr>
            <a:grpSpLocks/>
          </p:cNvGrpSpPr>
          <p:nvPr/>
        </p:nvGrpSpPr>
        <p:grpSpPr bwMode="auto">
          <a:xfrm>
            <a:off x="5708875" y="3255963"/>
            <a:ext cx="2566988" cy="1814512"/>
            <a:chOff x="2875" y="2785"/>
            <a:chExt cx="1188" cy="1600"/>
          </a:xfrm>
        </p:grpSpPr>
        <p:sp>
          <p:nvSpPr>
            <p:cNvPr id="107" name="Line 5"/>
            <p:cNvSpPr>
              <a:spLocks noChangeShapeType="1"/>
            </p:cNvSpPr>
            <p:nvPr/>
          </p:nvSpPr>
          <p:spPr bwMode="black">
            <a:xfrm>
              <a:off x="2875" y="2785"/>
              <a:ext cx="1188" cy="0"/>
            </a:xfrm>
            <a:prstGeom prst="line">
              <a:avLst/>
            </a:prstGeom>
            <a:noFill/>
            <a:ln w="19050">
              <a:solidFill>
                <a:srgbClr val="FF0000"/>
              </a:solidFill>
              <a:round/>
              <a:headEnd/>
              <a:tailEnd type="triangle" w="lg" len="me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defRPr/>
              </a:pPr>
              <a:endParaRPr lang="en-US" sz="2800" b="1" kern="0" smtClean="0">
                <a:solidFill>
                  <a:srgbClr val="FFFFFF"/>
                </a:solidFill>
                <a:latin typeface="Arial"/>
                <a:cs typeface="Arial"/>
              </a:endParaRPr>
            </a:p>
          </p:txBody>
        </p:sp>
        <p:sp>
          <p:nvSpPr>
            <p:cNvPr id="108" name="Line 6"/>
            <p:cNvSpPr>
              <a:spLocks noChangeShapeType="1"/>
            </p:cNvSpPr>
            <p:nvPr/>
          </p:nvSpPr>
          <p:spPr bwMode="black">
            <a:xfrm>
              <a:off x="2875" y="3553"/>
              <a:ext cx="1188" cy="0"/>
            </a:xfrm>
            <a:prstGeom prst="line">
              <a:avLst/>
            </a:prstGeom>
            <a:noFill/>
            <a:ln w="19050">
              <a:solidFill>
                <a:srgbClr val="FF0000"/>
              </a:solidFill>
              <a:round/>
              <a:headEnd/>
              <a:tailEnd type="triangle" w="lg" len="me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defRPr/>
              </a:pPr>
              <a:endParaRPr lang="en-US" sz="2800" b="1" kern="0" smtClean="0">
                <a:solidFill>
                  <a:srgbClr val="FFFFFF"/>
                </a:solidFill>
                <a:latin typeface="Arial"/>
                <a:cs typeface="Arial"/>
              </a:endParaRPr>
            </a:p>
          </p:txBody>
        </p:sp>
        <p:sp>
          <p:nvSpPr>
            <p:cNvPr id="109" name="Line 7"/>
            <p:cNvSpPr>
              <a:spLocks noChangeShapeType="1"/>
            </p:cNvSpPr>
            <p:nvPr/>
          </p:nvSpPr>
          <p:spPr bwMode="black">
            <a:xfrm>
              <a:off x="2875" y="4385"/>
              <a:ext cx="1188" cy="0"/>
            </a:xfrm>
            <a:prstGeom prst="line">
              <a:avLst/>
            </a:prstGeom>
            <a:noFill/>
            <a:ln w="19050">
              <a:solidFill>
                <a:srgbClr val="FF0000"/>
              </a:solidFill>
              <a:round/>
              <a:headEnd/>
              <a:tailEnd type="triangle" w="lg" len="me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defRPr/>
              </a:pPr>
              <a:endParaRPr lang="en-US" sz="2800" b="1" kern="0" smtClean="0">
                <a:solidFill>
                  <a:srgbClr val="FFFFFF"/>
                </a:solidFill>
                <a:latin typeface="Arial"/>
                <a:cs typeface="Arial"/>
              </a:endParaRPr>
            </a:p>
          </p:txBody>
        </p:sp>
      </p:grpSp>
      <p:sp>
        <p:nvSpPr>
          <p:cNvPr id="79" name="Rectangle 8"/>
          <p:cNvSpPr>
            <a:spLocks noChangeArrowheads="1"/>
          </p:cNvSpPr>
          <p:nvPr/>
        </p:nvSpPr>
        <p:spPr bwMode="auto">
          <a:xfrm>
            <a:off x="3191100" y="2463800"/>
            <a:ext cx="2524125" cy="3263900"/>
          </a:xfrm>
          <a:prstGeom prst="rect">
            <a:avLst/>
          </a:prstGeom>
          <a:solidFill>
            <a:schemeClr val="accent5">
              <a:lumMod val="75000"/>
            </a:schemeClr>
          </a:solidFill>
          <a:ln w="19050">
            <a:solidFill>
              <a:srgbClr val="000000"/>
            </a:solidFill>
            <a:miter lim="800000"/>
            <a:headEnd/>
            <a:tailEnd/>
          </a:ln>
        </p:spPr>
        <p:txBody>
          <a:bodyPr wrap="none" lIns="92075" tIns="46038" rIns="92075" bIns="46038" anchor="ctr"/>
          <a:lstStyle/>
          <a:p>
            <a:pPr fontAlgn="base">
              <a:spcBef>
                <a:spcPct val="0"/>
              </a:spcBef>
              <a:spcAft>
                <a:spcPct val="0"/>
              </a:spcAft>
              <a:defRPr/>
            </a:pPr>
            <a:endParaRPr lang="en-US" sz="2800" b="1" kern="0" smtClean="0">
              <a:solidFill>
                <a:srgbClr val="FFFFFF"/>
              </a:solidFill>
              <a:latin typeface="Arial"/>
              <a:cs typeface="Arial"/>
            </a:endParaRPr>
          </a:p>
        </p:txBody>
      </p:sp>
      <p:grpSp>
        <p:nvGrpSpPr>
          <p:cNvPr id="80" name="Group 9"/>
          <p:cNvGrpSpPr>
            <a:grpSpLocks/>
          </p:cNvGrpSpPr>
          <p:nvPr/>
        </p:nvGrpSpPr>
        <p:grpSpPr bwMode="auto">
          <a:xfrm>
            <a:off x="920975" y="2752725"/>
            <a:ext cx="2265363" cy="2613025"/>
            <a:chOff x="612" y="2241"/>
            <a:chExt cx="900" cy="2304"/>
          </a:xfrm>
        </p:grpSpPr>
        <p:sp>
          <p:nvSpPr>
            <p:cNvPr id="100" name="Line 10"/>
            <p:cNvSpPr>
              <a:spLocks noChangeShapeType="1"/>
            </p:cNvSpPr>
            <p:nvPr/>
          </p:nvSpPr>
          <p:spPr bwMode="black">
            <a:xfrm>
              <a:off x="612" y="4545"/>
              <a:ext cx="900" cy="0"/>
            </a:xfrm>
            <a:prstGeom prst="line">
              <a:avLst/>
            </a:prstGeom>
            <a:noFill/>
            <a:ln w="19050">
              <a:solidFill>
                <a:srgbClr val="FF0000"/>
              </a:solidFill>
              <a:round/>
              <a:headEnd/>
              <a:tailEnd type="triangle" w="lg" len="me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defRPr/>
              </a:pPr>
              <a:endParaRPr lang="en-US" sz="2800" b="1" kern="0" smtClean="0">
                <a:solidFill>
                  <a:srgbClr val="FFFFFF"/>
                </a:solidFill>
                <a:latin typeface="Arial"/>
                <a:cs typeface="Arial"/>
              </a:endParaRPr>
            </a:p>
          </p:txBody>
        </p:sp>
        <p:sp>
          <p:nvSpPr>
            <p:cNvPr id="101" name="Line 11"/>
            <p:cNvSpPr>
              <a:spLocks noChangeShapeType="1"/>
            </p:cNvSpPr>
            <p:nvPr/>
          </p:nvSpPr>
          <p:spPr bwMode="black">
            <a:xfrm>
              <a:off x="612" y="4161"/>
              <a:ext cx="900" cy="0"/>
            </a:xfrm>
            <a:prstGeom prst="line">
              <a:avLst/>
            </a:prstGeom>
            <a:noFill/>
            <a:ln w="19050">
              <a:solidFill>
                <a:srgbClr val="FF0000"/>
              </a:solidFill>
              <a:round/>
              <a:headEnd/>
              <a:tailEnd type="triangle" w="lg" len="me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defRPr/>
              </a:pPr>
              <a:endParaRPr lang="en-US" sz="2800" b="1" kern="0" smtClean="0">
                <a:solidFill>
                  <a:srgbClr val="FFFFFF"/>
                </a:solidFill>
                <a:latin typeface="Arial"/>
                <a:cs typeface="Arial"/>
              </a:endParaRPr>
            </a:p>
          </p:txBody>
        </p:sp>
        <p:sp>
          <p:nvSpPr>
            <p:cNvPr id="102" name="Line 12"/>
            <p:cNvSpPr>
              <a:spLocks noChangeShapeType="1"/>
            </p:cNvSpPr>
            <p:nvPr/>
          </p:nvSpPr>
          <p:spPr bwMode="black">
            <a:xfrm>
              <a:off x="612" y="3777"/>
              <a:ext cx="900" cy="0"/>
            </a:xfrm>
            <a:prstGeom prst="line">
              <a:avLst/>
            </a:prstGeom>
            <a:noFill/>
            <a:ln w="19050">
              <a:solidFill>
                <a:srgbClr val="FF0000"/>
              </a:solidFill>
              <a:round/>
              <a:headEnd/>
              <a:tailEnd type="triangle" w="lg" len="me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defRPr/>
              </a:pPr>
              <a:endParaRPr lang="en-US" sz="2800" b="1" kern="0" smtClean="0">
                <a:solidFill>
                  <a:srgbClr val="FFFFFF"/>
                </a:solidFill>
                <a:latin typeface="Arial"/>
                <a:cs typeface="Arial"/>
              </a:endParaRPr>
            </a:p>
          </p:txBody>
        </p:sp>
        <p:sp>
          <p:nvSpPr>
            <p:cNvPr id="103" name="Line 13"/>
            <p:cNvSpPr>
              <a:spLocks noChangeShapeType="1"/>
            </p:cNvSpPr>
            <p:nvPr/>
          </p:nvSpPr>
          <p:spPr bwMode="black">
            <a:xfrm>
              <a:off x="612" y="3393"/>
              <a:ext cx="900" cy="0"/>
            </a:xfrm>
            <a:prstGeom prst="line">
              <a:avLst/>
            </a:prstGeom>
            <a:noFill/>
            <a:ln w="19050">
              <a:solidFill>
                <a:srgbClr val="FF0000"/>
              </a:solidFill>
              <a:round/>
              <a:headEnd/>
              <a:tailEnd type="triangle" w="lg" len="me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defRPr/>
              </a:pPr>
              <a:endParaRPr lang="en-US" sz="2800" b="1" kern="0" smtClean="0">
                <a:solidFill>
                  <a:srgbClr val="FFFFFF"/>
                </a:solidFill>
                <a:latin typeface="Arial"/>
                <a:cs typeface="Arial"/>
              </a:endParaRPr>
            </a:p>
          </p:txBody>
        </p:sp>
        <p:sp>
          <p:nvSpPr>
            <p:cNvPr id="104" name="Line 14"/>
            <p:cNvSpPr>
              <a:spLocks noChangeShapeType="1"/>
            </p:cNvSpPr>
            <p:nvPr/>
          </p:nvSpPr>
          <p:spPr bwMode="black">
            <a:xfrm>
              <a:off x="612" y="3009"/>
              <a:ext cx="900" cy="0"/>
            </a:xfrm>
            <a:prstGeom prst="line">
              <a:avLst/>
            </a:prstGeom>
            <a:noFill/>
            <a:ln w="19050">
              <a:solidFill>
                <a:srgbClr val="FF0000"/>
              </a:solidFill>
              <a:round/>
              <a:headEnd/>
              <a:tailEnd type="triangle" w="lg" len="me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defRPr/>
              </a:pPr>
              <a:endParaRPr lang="en-US" sz="2800" b="1" kern="0" smtClean="0">
                <a:solidFill>
                  <a:srgbClr val="FFFFFF"/>
                </a:solidFill>
                <a:latin typeface="Arial"/>
                <a:cs typeface="Arial"/>
              </a:endParaRPr>
            </a:p>
          </p:txBody>
        </p:sp>
        <p:sp>
          <p:nvSpPr>
            <p:cNvPr id="105" name="Line 15"/>
            <p:cNvSpPr>
              <a:spLocks noChangeShapeType="1"/>
            </p:cNvSpPr>
            <p:nvPr/>
          </p:nvSpPr>
          <p:spPr bwMode="black">
            <a:xfrm>
              <a:off x="612" y="2625"/>
              <a:ext cx="900" cy="0"/>
            </a:xfrm>
            <a:prstGeom prst="line">
              <a:avLst/>
            </a:prstGeom>
            <a:noFill/>
            <a:ln w="19050">
              <a:solidFill>
                <a:srgbClr val="FF0000"/>
              </a:solidFill>
              <a:round/>
              <a:headEnd/>
              <a:tailEnd type="triangle" w="lg" len="me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defRPr/>
              </a:pPr>
              <a:endParaRPr lang="en-US" sz="2800" b="1" kern="0" smtClean="0">
                <a:solidFill>
                  <a:srgbClr val="FFFFFF"/>
                </a:solidFill>
                <a:latin typeface="Arial"/>
                <a:cs typeface="Arial"/>
              </a:endParaRPr>
            </a:p>
          </p:txBody>
        </p:sp>
        <p:sp>
          <p:nvSpPr>
            <p:cNvPr id="106" name="Line 16"/>
            <p:cNvSpPr>
              <a:spLocks noChangeShapeType="1"/>
            </p:cNvSpPr>
            <p:nvPr/>
          </p:nvSpPr>
          <p:spPr bwMode="black">
            <a:xfrm>
              <a:off x="612" y="2241"/>
              <a:ext cx="900" cy="0"/>
            </a:xfrm>
            <a:prstGeom prst="line">
              <a:avLst/>
            </a:prstGeom>
            <a:noFill/>
            <a:ln w="19050">
              <a:solidFill>
                <a:srgbClr val="FF0000"/>
              </a:solidFill>
              <a:round/>
              <a:headEnd/>
              <a:tailEnd type="triangle" w="lg" len="me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defRPr/>
              </a:pPr>
              <a:endParaRPr lang="en-US" sz="2800" b="1" kern="0" smtClean="0">
                <a:solidFill>
                  <a:srgbClr val="FFFFFF"/>
                </a:solidFill>
                <a:latin typeface="Arial"/>
                <a:cs typeface="Arial"/>
              </a:endParaRPr>
            </a:p>
          </p:txBody>
        </p:sp>
      </p:grpSp>
      <p:sp>
        <p:nvSpPr>
          <p:cNvPr id="81" name="Text Box 17"/>
          <p:cNvSpPr txBox="1">
            <a:spLocks noChangeArrowheads="1"/>
          </p:cNvSpPr>
          <p:nvPr/>
        </p:nvSpPr>
        <p:spPr bwMode="black">
          <a:xfrm>
            <a:off x="628875" y="1374775"/>
            <a:ext cx="2921000" cy="617538"/>
          </a:xfrm>
          <a:prstGeom prst="rect">
            <a:avLst/>
          </a:prstGeom>
          <a:noFill/>
          <a:ln w="9525">
            <a:noFill/>
            <a:miter lim="800000"/>
            <a:headEnd/>
            <a:tailEnd/>
          </a:ln>
          <a:effectLst/>
        </p:spPr>
        <p:txBody>
          <a:bodyPr lIns="95095" tIns="47548" rIns="95095" bIns="47548">
            <a:spAutoFit/>
          </a:bodyPr>
          <a:lstStyle/>
          <a:p>
            <a:pPr algn="ctr" defTabSz="944563" eaLnBrk="0" fontAlgn="base" hangingPunct="0">
              <a:lnSpc>
                <a:spcPct val="70000"/>
              </a:lnSpc>
              <a:spcBef>
                <a:spcPct val="50000"/>
              </a:spcBef>
              <a:spcAft>
                <a:spcPct val="0"/>
              </a:spcAft>
              <a:buClr>
                <a:srgbClr val="FFCC00"/>
              </a:buClr>
              <a:buSzPct val="75000"/>
              <a:buFont typeface="Symbol" pitchFamily="18" charset="2"/>
              <a:buNone/>
              <a:defRPr/>
            </a:pPr>
            <a:r>
              <a:rPr lang="en-US" b="1" kern="0" dirty="0" smtClean="0">
                <a:solidFill>
                  <a:srgbClr val="081D58"/>
                </a:solidFill>
                <a:latin typeface="Arial"/>
                <a:cs typeface="Arial"/>
              </a:rPr>
              <a:t>INPUTS </a:t>
            </a:r>
          </a:p>
          <a:p>
            <a:pPr algn="ctr" defTabSz="944563" eaLnBrk="0" fontAlgn="base" hangingPunct="0">
              <a:lnSpc>
                <a:spcPct val="70000"/>
              </a:lnSpc>
              <a:spcBef>
                <a:spcPct val="50000"/>
              </a:spcBef>
              <a:spcAft>
                <a:spcPct val="0"/>
              </a:spcAft>
              <a:buClr>
                <a:srgbClr val="FFCC00"/>
              </a:buClr>
              <a:buSzPct val="75000"/>
              <a:buFont typeface="Symbol" pitchFamily="18" charset="2"/>
              <a:buNone/>
              <a:defRPr/>
            </a:pPr>
            <a:r>
              <a:rPr lang="en-US" b="1" kern="0" dirty="0" smtClean="0">
                <a:solidFill>
                  <a:srgbClr val="081D58"/>
                </a:solidFill>
                <a:latin typeface="Arial"/>
                <a:cs typeface="Arial"/>
              </a:rPr>
              <a:t>(Sources of Variation)</a:t>
            </a:r>
            <a:endParaRPr lang="en-US" b="1" kern="0" dirty="0">
              <a:solidFill>
                <a:srgbClr val="081D58"/>
              </a:solidFill>
              <a:effectLst>
                <a:outerShdw blurRad="38100" dist="38100" dir="2700000" algn="tl">
                  <a:srgbClr val="FFFFFF"/>
                </a:outerShdw>
              </a:effectLst>
              <a:latin typeface="Arial"/>
              <a:cs typeface="Arial"/>
            </a:endParaRPr>
          </a:p>
        </p:txBody>
      </p:sp>
      <p:sp>
        <p:nvSpPr>
          <p:cNvPr id="82" name="Text Box 19"/>
          <p:cNvSpPr txBox="1">
            <a:spLocks noChangeArrowheads="1"/>
          </p:cNvSpPr>
          <p:nvPr/>
        </p:nvSpPr>
        <p:spPr bwMode="black">
          <a:xfrm>
            <a:off x="920975" y="2447925"/>
            <a:ext cx="1230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8" rIns="95095" bIns="47548">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buClr>
                <a:srgbClr val="FFCC00"/>
              </a:buClr>
              <a:buSzPct val="75000"/>
              <a:buFont typeface="Symbol" pitchFamily="18" charset="2"/>
              <a:buNone/>
              <a:defRPr/>
            </a:pPr>
            <a:r>
              <a:rPr lang="en-US" sz="1800" kern="0">
                <a:solidFill>
                  <a:srgbClr val="081D58"/>
                </a:solidFill>
              </a:rPr>
              <a:t>People</a:t>
            </a:r>
          </a:p>
        </p:txBody>
      </p:sp>
      <p:sp>
        <p:nvSpPr>
          <p:cNvPr id="83" name="Text Box 20"/>
          <p:cNvSpPr txBox="1">
            <a:spLocks noChangeArrowheads="1"/>
          </p:cNvSpPr>
          <p:nvPr/>
        </p:nvSpPr>
        <p:spPr bwMode="black">
          <a:xfrm>
            <a:off x="920975" y="2868613"/>
            <a:ext cx="1360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8" rIns="95095" bIns="47548">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buClr>
                <a:srgbClr val="FFCC00"/>
              </a:buClr>
              <a:buSzPct val="75000"/>
              <a:buFont typeface="Symbol" pitchFamily="18" charset="2"/>
              <a:buNone/>
              <a:defRPr/>
            </a:pPr>
            <a:r>
              <a:rPr lang="en-US" sz="1800" kern="0">
                <a:solidFill>
                  <a:srgbClr val="081D58"/>
                </a:solidFill>
              </a:rPr>
              <a:t>Material</a:t>
            </a:r>
          </a:p>
        </p:txBody>
      </p:sp>
      <p:sp>
        <p:nvSpPr>
          <p:cNvPr id="84" name="Text Box 21"/>
          <p:cNvSpPr txBox="1">
            <a:spLocks noChangeArrowheads="1"/>
          </p:cNvSpPr>
          <p:nvPr/>
        </p:nvSpPr>
        <p:spPr bwMode="black">
          <a:xfrm>
            <a:off x="920975" y="3754438"/>
            <a:ext cx="1489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8" rIns="95095" bIns="47548">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buClr>
                <a:srgbClr val="FFCC00"/>
              </a:buClr>
              <a:buSzPct val="75000"/>
              <a:buFont typeface="Symbol" pitchFamily="18" charset="2"/>
              <a:buNone/>
              <a:defRPr/>
            </a:pPr>
            <a:r>
              <a:rPr lang="en-US" sz="1800" kern="0">
                <a:solidFill>
                  <a:srgbClr val="081D58"/>
                </a:solidFill>
              </a:rPr>
              <a:t>Policies</a:t>
            </a:r>
          </a:p>
        </p:txBody>
      </p:sp>
      <p:sp>
        <p:nvSpPr>
          <p:cNvPr id="85" name="Text Box 22"/>
          <p:cNvSpPr txBox="1">
            <a:spLocks noChangeArrowheads="1"/>
          </p:cNvSpPr>
          <p:nvPr/>
        </p:nvSpPr>
        <p:spPr bwMode="black">
          <a:xfrm>
            <a:off x="920975" y="3300413"/>
            <a:ext cx="137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095" tIns="47548" rIns="95095" bIns="47548">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20000"/>
              </a:spcBef>
              <a:spcAft>
                <a:spcPct val="0"/>
              </a:spcAft>
              <a:buClr>
                <a:srgbClr val="FFCC00"/>
              </a:buClr>
              <a:buSzPct val="75000"/>
              <a:buFont typeface="Symbol" pitchFamily="18" charset="2"/>
              <a:buNone/>
              <a:defRPr/>
            </a:pPr>
            <a:r>
              <a:rPr lang="en-US" sz="1800" kern="0">
                <a:solidFill>
                  <a:srgbClr val="081D58"/>
                </a:solidFill>
              </a:rPr>
              <a:t>Equipment</a:t>
            </a:r>
          </a:p>
        </p:txBody>
      </p:sp>
      <p:sp>
        <p:nvSpPr>
          <p:cNvPr id="86" name="Text Box 23"/>
          <p:cNvSpPr txBox="1">
            <a:spLocks noChangeArrowheads="1"/>
          </p:cNvSpPr>
          <p:nvPr/>
        </p:nvSpPr>
        <p:spPr bwMode="black">
          <a:xfrm>
            <a:off x="920975" y="4189413"/>
            <a:ext cx="2265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8" rIns="95095" bIns="47548">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buClr>
                <a:srgbClr val="FFCC00"/>
              </a:buClr>
              <a:buSzPct val="75000"/>
              <a:buFont typeface="Symbol" pitchFamily="18" charset="2"/>
              <a:buNone/>
              <a:defRPr/>
            </a:pPr>
            <a:r>
              <a:rPr lang="en-US" sz="1800" kern="0">
                <a:solidFill>
                  <a:srgbClr val="081D58"/>
                </a:solidFill>
              </a:rPr>
              <a:t>Procedures</a:t>
            </a:r>
          </a:p>
        </p:txBody>
      </p:sp>
      <p:sp>
        <p:nvSpPr>
          <p:cNvPr id="87" name="Text Box 24"/>
          <p:cNvSpPr txBox="1">
            <a:spLocks noChangeArrowheads="1"/>
          </p:cNvSpPr>
          <p:nvPr/>
        </p:nvSpPr>
        <p:spPr bwMode="black">
          <a:xfrm>
            <a:off x="5673950" y="4727575"/>
            <a:ext cx="231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8" rIns="95095" bIns="47548">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buClr>
                <a:srgbClr val="FFCC00"/>
              </a:buClr>
              <a:buSzPct val="75000"/>
              <a:buFont typeface="Symbol" pitchFamily="18" charset="2"/>
              <a:buNone/>
              <a:defRPr/>
            </a:pPr>
            <a:r>
              <a:rPr lang="en-US" sz="1800" kern="0">
                <a:solidFill>
                  <a:srgbClr val="081D58"/>
                </a:solidFill>
              </a:rPr>
              <a:t>Complete a Task</a:t>
            </a:r>
          </a:p>
        </p:txBody>
      </p:sp>
      <p:sp>
        <p:nvSpPr>
          <p:cNvPr id="88" name="Text Box 25"/>
          <p:cNvSpPr txBox="1">
            <a:spLocks noChangeArrowheads="1"/>
          </p:cNvSpPr>
          <p:nvPr/>
        </p:nvSpPr>
        <p:spPr bwMode="black">
          <a:xfrm>
            <a:off x="919388" y="5059363"/>
            <a:ext cx="2265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8" rIns="95095" bIns="47548">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buClr>
                <a:srgbClr val="FFCC00"/>
              </a:buClr>
              <a:buSzPct val="75000"/>
              <a:buFont typeface="Symbol" pitchFamily="18" charset="2"/>
              <a:buNone/>
              <a:defRPr/>
            </a:pPr>
            <a:r>
              <a:rPr lang="en-US" sz="1800" kern="0">
                <a:solidFill>
                  <a:srgbClr val="081D58"/>
                </a:solidFill>
              </a:rPr>
              <a:t>Environment</a:t>
            </a:r>
          </a:p>
        </p:txBody>
      </p:sp>
      <p:sp>
        <p:nvSpPr>
          <p:cNvPr id="89" name="Text Box 26"/>
          <p:cNvSpPr txBox="1">
            <a:spLocks noChangeArrowheads="1"/>
          </p:cNvSpPr>
          <p:nvPr/>
        </p:nvSpPr>
        <p:spPr bwMode="black">
          <a:xfrm>
            <a:off x="5673950" y="2924175"/>
            <a:ext cx="2332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8" rIns="95095" bIns="47548">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buClr>
                <a:srgbClr val="FFCC00"/>
              </a:buClr>
              <a:buSzPct val="75000"/>
              <a:buFont typeface="Symbol" pitchFamily="18" charset="2"/>
              <a:buNone/>
              <a:defRPr/>
            </a:pPr>
            <a:r>
              <a:rPr lang="en-US" sz="1800" kern="0">
                <a:solidFill>
                  <a:srgbClr val="081D58"/>
                </a:solidFill>
              </a:rPr>
              <a:t>Perform a service</a:t>
            </a:r>
          </a:p>
        </p:txBody>
      </p:sp>
      <p:sp>
        <p:nvSpPr>
          <p:cNvPr id="90" name="Text Box 27"/>
          <p:cNvSpPr txBox="1">
            <a:spLocks noChangeArrowheads="1"/>
          </p:cNvSpPr>
          <p:nvPr/>
        </p:nvSpPr>
        <p:spPr bwMode="black">
          <a:xfrm>
            <a:off x="5673950" y="3767138"/>
            <a:ext cx="252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8" rIns="95095" bIns="47548">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buClr>
                <a:srgbClr val="FFCC00"/>
              </a:buClr>
              <a:buSzPct val="75000"/>
              <a:buFont typeface="Symbol" pitchFamily="18" charset="2"/>
              <a:buNone/>
              <a:defRPr/>
            </a:pPr>
            <a:r>
              <a:rPr lang="en-US" sz="1800" kern="0">
                <a:solidFill>
                  <a:srgbClr val="081D58"/>
                </a:solidFill>
              </a:rPr>
              <a:t>Produce a Product</a:t>
            </a:r>
          </a:p>
        </p:txBody>
      </p:sp>
      <p:sp>
        <p:nvSpPr>
          <p:cNvPr id="91" name="Text Box 28"/>
          <p:cNvSpPr txBox="1">
            <a:spLocks noChangeArrowheads="1"/>
          </p:cNvSpPr>
          <p:nvPr/>
        </p:nvSpPr>
        <p:spPr bwMode="black">
          <a:xfrm>
            <a:off x="920975" y="4624388"/>
            <a:ext cx="1722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8" rIns="95095" bIns="47548">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buClr>
                <a:srgbClr val="FFCC00"/>
              </a:buClr>
              <a:buSzPct val="75000"/>
              <a:buFont typeface="Symbol" pitchFamily="18" charset="2"/>
              <a:buNone/>
              <a:defRPr/>
            </a:pPr>
            <a:r>
              <a:rPr lang="en-US" sz="1800" kern="0">
                <a:solidFill>
                  <a:srgbClr val="081D58"/>
                </a:solidFill>
              </a:rPr>
              <a:t>Methods</a:t>
            </a:r>
          </a:p>
        </p:txBody>
      </p:sp>
      <p:sp>
        <p:nvSpPr>
          <p:cNvPr id="92" name="Rectangle 29"/>
          <p:cNvSpPr>
            <a:spLocks noChangeArrowheads="1"/>
          </p:cNvSpPr>
          <p:nvPr/>
        </p:nvSpPr>
        <p:spPr bwMode="auto">
          <a:xfrm>
            <a:off x="3464958" y="3768725"/>
            <a:ext cx="2006600" cy="1743075"/>
          </a:xfrm>
          <a:prstGeom prst="rect">
            <a:avLst/>
          </a:prstGeom>
          <a:solidFill>
            <a:srgbClr val="EDE2FE"/>
          </a:solidFill>
          <a:ln w="9525">
            <a:solidFill>
              <a:srgbClr val="000000"/>
            </a:solidFill>
            <a:miter lim="800000"/>
            <a:headEnd/>
            <a:tailEnd/>
          </a:ln>
        </p:spPr>
        <p:txBody>
          <a:bodyPr wrap="none" lIns="92075" tIns="46038" rIns="92075" bIns="46038" anchor="ctr"/>
          <a:lstStyle/>
          <a:p>
            <a:pPr fontAlgn="base">
              <a:spcBef>
                <a:spcPct val="0"/>
              </a:spcBef>
              <a:spcAft>
                <a:spcPct val="0"/>
              </a:spcAft>
              <a:defRPr/>
            </a:pPr>
            <a:endParaRPr lang="en-US" sz="2800" b="1" kern="0" smtClean="0">
              <a:solidFill>
                <a:srgbClr val="FFFFFF"/>
              </a:solidFill>
              <a:latin typeface="Arial"/>
              <a:cs typeface="Arial"/>
            </a:endParaRPr>
          </a:p>
        </p:txBody>
      </p:sp>
      <p:sp>
        <p:nvSpPr>
          <p:cNvPr id="93" name="Text Box 30"/>
          <p:cNvSpPr txBox="1">
            <a:spLocks noChangeArrowheads="1"/>
          </p:cNvSpPr>
          <p:nvPr/>
        </p:nvSpPr>
        <p:spPr bwMode="auto">
          <a:xfrm>
            <a:off x="3507013" y="4059238"/>
            <a:ext cx="2006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8" rIns="95095" bIns="47548">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sz="1800" kern="0" dirty="0">
                <a:solidFill>
                  <a:srgbClr val="081D58"/>
                </a:solidFill>
              </a:rPr>
              <a:t>A blending of inputs to achieve the desired outputs</a:t>
            </a:r>
          </a:p>
        </p:txBody>
      </p:sp>
      <p:sp>
        <p:nvSpPr>
          <p:cNvPr id="94" name="Rectangle 31"/>
          <p:cNvSpPr>
            <a:spLocks noChangeArrowheads="1"/>
          </p:cNvSpPr>
          <p:nvPr/>
        </p:nvSpPr>
        <p:spPr bwMode="auto">
          <a:xfrm>
            <a:off x="3464958" y="2679700"/>
            <a:ext cx="2006600" cy="944563"/>
          </a:xfrm>
          <a:prstGeom prst="rect">
            <a:avLst/>
          </a:prstGeom>
          <a:solidFill>
            <a:srgbClr val="EDE2FE"/>
          </a:solidFill>
          <a:ln w="9525">
            <a:solidFill>
              <a:srgbClr val="000000"/>
            </a:solidFill>
            <a:miter lim="800000"/>
            <a:headEnd/>
            <a:tailEnd/>
          </a:ln>
        </p:spPr>
        <p:txBody>
          <a:bodyPr wrap="none" lIns="95095" tIns="47548" rIns="95095" bIns="47548" anchor="ctr"/>
          <a:lstStyle/>
          <a:p>
            <a:pPr algn="ctr" defTabSz="944563" eaLnBrk="0" fontAlgn="base" hangingPunct="0">
              <a:spcBef>
                <a:spcPct val="20000"/>
              </a:spcBef>
              <a:spcAft>
                <a:spcPct val="0"/>
              </a:spcAft>
              <a:buClr>
                <a:srgbClr val="FFCC00"/>
              </a:buClr>
              <a:buSzPct val="75000"/>
              <a:buFont typeface="Symbol" pitchFamily="18" charset="2"/>
              <a:buNone/>
              <a:defRPr/>
            </a:pPr>
            <a:endParaRPr lang="en-GB" b="1" kern="0" smtClean="0">
              <a:solidFill>
                <a:srgbClr val="081D58"/>
              </a:solidFill>
              <a:latin typeface="Arial"/>
              <a:cs typeface="Arial"/>
            </a:endParaRPr>
          </a:p>
        </p:txBody>
      </p:sp>
      <p:sp>
        <p:nvSpPr>
          <p:cNvPr id="95" name="Rectangle 32"/>
          <p:cNvSpPr>
            <a:spLocks noChangeArrowheads="1"/>
          </p:cNvSpPr>
          <p:nvPr/>
        </p:nvSpPr>
        <p:spPr bwMode="auto">
          <a:xfrm>
            <a:off x="3265395" y="2786063"/>
            <a:ext cx="2524125"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8" rIns="95095" bIns="47548">
            <a:spAutoFit/>
          </a:bodyPr>
          <a:lstStyle/>
          <a:p>
            <a:pPr algn="ctr" defTabSz="944563" eaLnBrk="0" fontAlgn="base" hangingPunct="0">
              <a:spcBef>
                <a:spcPct val="25000"/>
              </a:spcBef>
              <a:spcAft>
                <a:spcPct val="0"/>
              </a:spcAft>
              <a:buClr>
                <a:srgbClr val="FFCC00"/>
              </a:buClr>
              <a:buSzPct val="75000"/>
              <a:buFont typeface="Symbol" pitchFamily="18" charset="2"/>
              <a:buNone/>
              <a:defRPr/>
            </a:pPr>
            <a:r>
              <a:rPr lang="en-US" b="1" kern="0" dirty="0" smtClean="0">
                <a:solidFill>
                  <a:srgbClr val="081D58"/>
                </a:solidFill>
                <a:latin typeface="Arial"/>
                <a:cs typeface="Arial"/>
              </a:rPr>
              <a:t>PROCESS</a:t>
            </a:r>
          </a:p>
          <a:p>
            <a:pPr algn="ctr" defTabSz="944563" eaLnBrk="0" fontAlgn="base" hangingPunct="0">
              <a:spcBef>
                <a:spcPct val="25000"/>
              </a:spcBef>
              <a:spcAft>
                <a:spcPct val="0"/>
              </a:spcAft>
              <a:buClr>
                <a:srgbClr val="FFCC00"/>
              </a:buClr>
              <a:buSzPct val="75000"/>
              <a:buFont typeface="Symbol" pitchFamily="18" charset="2"/>
              <a:buNone/>
              <a:defRPr/>
            </a:pPr>
            <a:r>
              <a:rPr lang="en-US" b="1" kern="0" dirty="0" smtClean="0">
                <a:solidFill>
                  <a:srgbClr val="081D58"/>
                </a:solidFill>
                <a:latin typeface="Arial"/>
                <a:cs typeface="Arial"/>
              </a:rPr>
              <a:t>(Activity)</a:t>
            </a:r>
          </a:p>
        </p:txBody>
      </p:sp>
      <p:sp>
        <p:nvSpPr>
          <p:cNvPr id="96" name="Text Box 33"/>
          <p:cNvSpPr txBox="1">
            <a:spLocks noChangeArrowheads="1"/>
          </p:cNvSpPr>
          <p:nvPr/>
        </p:nvSpPr>
        <p:spPr bwMode="black">
          <a:xfrm>
            <a:off x="5912724" y="5716200"/>
            <a:ext cx="3219707" cy="63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95" tIns="47548" rIns="95095" bIns="47548">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buClr>
                <a:srgbClr val="FFCC00"/>
              </a:buClr>
              <a:buSzPct val="75000"/>
              <a:defRPr/>
            </a:pPr>
            <a:r>
              <a:rPr lang="en-US" sz="1400" b="0" kern="0" dirty="0">
                <a:solidFill>
                  <a:srgbClr val="081D58"/>
                </a:solidFill>
              </a:rPr>
              <a:t>* = Critical-to-Customer (CTC)</a:t>
            </a:r>
          </a:p>
          <a:p>
            <a:pPr fontAlgn="base">
              <a:spcBef>
                <a:spcPct val="50000"/>
              </a:spcBef>
              <a:spcAft>
                <a:spcPct val="0"/>
              </a:spcAft>
              <a:buClr>
                <a:srgbClr val="FFCC00"/>
              </a:buClr>
              <a:buSzPct val="75000"/>
              <a:defRPr/>
            </a:pPr>
            <a:endParaRPr lang="en-US" sz="1400" b="0" kern="0" dirty="0">
              <a:solidFill>
                <a:srgbClr val="081D58"/>
              </a:solidFill>
            </a:endParaRPr>
          </a:p>
        </p:txBody>
      </p:sp>
      <p:grpSp>
        <p:nvGrpSpPr>
          <p:cNvPr id="10" name="Group 9"/>
          <p:cNvGrpSpPr/>
          <p:nvPr/>
        </p:nvGrpSpPr>
        <p:grpSpPr>
          <a:xfrm>
            <a:off x="111725" y="3650263"/>
            <a:ext cx="703488" cy="619918"/>
            <a:chOff x="111725" y="3650263"/>
            <a:chExt cx="703488" cy="619918"/>
          </a:xfrm>
        </p:grpSpPr>
        <p:sp>
          <p:nvSpPr>
            <p:cNvPr id="7" name="Oval 6"/>
            <p:cNvSpPr/>
            <p:nvPr/>
          </p:nvSpPr>
          <p:spPr>
            <a:xfrm>
              <a:off x="111725" y="3650263"/>
              <a:ext cx="703488" cy="61991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6250" y="3670300"/>
              <a:ext cx="577081" cy="523220"/>
            </a:xfrm>
            <a:prstGeom prst="rect">
              <a:avLst/>
            </a:prstGeom>
            <a:noFill/>
          </p:spPr>
          <p:txBody>
            <a:bodyPr wrap="none" rtlCol="0">
              <a:spAutoFit/>
            </a:bodyPr>
            <a:lstStyle/>
            <a:p>
              <a:r>
                <a:rPr lang="en-US" sz="2800" dirty="0" smtClean="0"/>
                <a:t>X’s</a:t>
              </a:r>
              <a:endParaRPr lang="en-US" sz="2800" dirty="0"/>
            </a:p>
          </p:txBody>
        </p:sp>
      </p:grpSp>
      <p:grpSp>
        <p:nvGrpSpPr>
          <p:cNvPr id="11" name="Group 10"/>
          <p:cNvGrpSpPr/>
          <p:nvPr/>
        </p:nvGrpSpPr>
        <p:grpSpPr>
          <a:xfrm>
            <a:off x="8216150" y="3640613"/>
            <a:ext cx="703488" cy="619918"/>
            <a:chOff x="8216150" y="3640613"/>
            <a:chExt cx="703488" cy="619918"/>
          </a:xfrm>
        </p:grpSpPr>
        <p:sp>
          <p:nvSpPr>
            <p:cNvPr id="49" name="Oval 48"/>
            <p:cNvSpPr/>
            <p:nvPr/>
          </p:nvSpPr>
          <p:spPr>
            <a:xfrm>
              <a:off x="8216150" y="3640613"/>
              <a:ext cx="703488" cy="619918"/>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8333825" y="3683800"/>
              <a:ext cx="572849" cy="523220"/>
            </a:xfrm>
            <a:prstGeom prst="rect">
              <a:avLst/>
            </a:prstGeom>
            <a:noFill/>
          </p:spPr>
          <p:txBody>
            <a:bodyPr wrap="none" rtlCol="0">
              <a:spAutoFit/>
            </a:bodyPr>
            <a:lstStyle/>
            <a:p>
              <a:r>
                <a:rPr lang="en-US" sz="2800" dirty="0" smtClean="0"/>
                <a:t>Y’s</a:t>
              </a:r>
              <a:endParaRPr lang="en-US" sz="2800" dirty="0"/>
            </a:p>
          </p:txBody>
        </p:sp>
      </p:grpSp>
    </p:spTree>
    <p:extLst>
      <p:ext uri="{BB962C8B-B14F-4D97-AF65-F5344CB8AC3E}">
        <p14:creationId xmlns:p14="http://schemas.microsoft.com/office/powerpoint/2010/main" val="329913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CONCEPTS for SUPERVISORS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2</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Agenda</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TextBox 2"/>
          <p:cNvSpPr txBox="1"/>
          <p:nvPr/>
        </p:nvSpPr>
        <p:spPr>
          <a:xfrm>
            <a:off x="1026942" y="1194145"/>
            <a:ext cx="4586448" cy="5416868"/>
          </a:xfrm>
          <a:prstGeom prst="rect">
            <a:avLst/>
          </a:prstGeom>
          <a:noFill/>
        </p:spPr>
        <p:txBody>
          <a:bodyPr wrap="none" rtlCol="0">
            <a:spAutoFit/>
          </a:bodyPr>
          <a:lstStyle/>
          <a:p>
            <a:r>
              <a:rPr lang="en-US" dirty="0" smtClean="0">
                <a:solidFill>
                  <a:prstClr val="black"/>
                </a:solidFill>
              </a:rPr>
              <a:t>START at 9:00am and STOP at 4:00pm each day</a:t>
            </a:r>
          </a:p>
          <a:p>
            <a:r>
              <a:rPr lang="en-US" dirty="0" smtClean="0">
                <a:solidFill>
                  <a:prstClr val="black"/>
                </a:solidFill>
              </a:rPr>
              <a:t> </a:t>
            </a:r>
          </a:p>
          <a:p>
            <a:pPr marL="285750" indent="-285750">
              <a:buFont typeface="Arial" panose="020B0604020202020204" pitchFamily="34" charset="0"/>
              <a:buChar char="•"/>
            </a:pPr>
            <a:r>
              <a:rPr lang="en-US" dirty="0" smtClean="0">
                <a:solidFill>
                  <a:prstClr val="black"/>
                </a:solidFill>
              </a:rPr>
              <a:t>Strategic View</a:t>
            </a:r>
          </a:p>
          <a:p>
            <a:pPr marL="742950" lvl="1" indent="-285750">
              <a:buFont typeface="Arial" panose="020B0604020202020204" pitchFamily="34" charset="0"/>
              <a:buChar char="•"/>
            </a:pPr>
            <a:r>
              <a:rPr lang="en-US" sz="1600" dirty="0" smtClean="0">
                <a:solidFill>
                  <a:prstClr val="black"/>
                </a:solidFill>
              </a:rPr>
              <a:t>Self-Assessment</a:t>
            </a:r>
          </a:p>
          <a:p>
            <a:pPr marL="742950" lvl="1" indent="-285750">
              <a:buFont typeface="Arial" panose="020B0604020202020204" pitchFamily="34" charset="0"/>
              <a:buChar char="•"/>
            </a:pPr>
            <a:r>
              <a:rPr lang="en-US" sz="1600" dirty="0" smtClean="0">
                <a:solidFill>
                  <a:prstClr val="black"/>
                </a:solidFill>
              </a:rPr>
              <a:t>Strategic Drilldown</a:t>
            </a:r>
          </a:p>
          <a:p>
            <a:pPr marL="742950" lvl="1" indent="-285750">
              <a:buFont typeface="Arial" panose="020B0604020202020204" pitchFamily="34" charset="0"/>
              <a:buChar char="•"/>
            </a:pPr>
            <a:r>
              <a:rPr lang="en-US" sz="1600" dirty="0" smtClean="0">
                <a:solidFill>
                  <a:prstClr val="black"/>
                </a:solidFill>
              </a:rPr>
              <a:t>Planning Model</a:t>
            </a:r>
          </a:p>
          <a:p>
            <a:pPr marL="285750" indent="-285750">
              <a:buFont typeface="Arial" panose="020B0604020202020204" pitchFamily="34" charset="0"/>
              <a:buChar char="•"/>
            </a:pPr>
            <a:r>
              <a:rPr lang="en-US" dirty="0" smtClean="0">
                <a:solidFill>
                  <a:prstClr val="black"/>
                </a:solidFill>
              </a:rPr>
              <a:t>Lean Principles</a:t>
            </a:r>
          </a:p>
          <a:p>
            <a:pPr marL="742950" lvl="1" indent="-285750">
              <a:buFont typeface="Arial" panose="020B0604020202020204" pitchFamily="34" charset="0"/>
              <a:buChar char="•"/>
            </a:pPr>
            <a:r>
              <a:rPr lang="en-US" sz="1600" dirty="0" smtClean="0">
                <a:solidFill>
                  <a:prstClr val="black"/>
                </a:solidFill>
              </a:rPr>
              <a:t>Value Stream</a:t>
            </a:r>
          </a:p>
          <a:p>
            <a:pPr marL="742950" lvl="1" indent="-285750">
              <a:buFont typeface="Arial" panose="020B0604020202020204" pitchFamily="34" charset="0"/>
              <a:buChar char="•"/>
            </a:pPr>
            <a:r>
              <a:rPr lang="en-US" sz="1600" dirty="0" smtClean="0">
                <a:solidFill>
                  <a:prstClr val="black"/>
                </a:solidFill>
              </a:rPr>
              <a:t>8 Wastes</a:t>
            </a:r>
          </a:p>
          <a:p>
            <a:pPr marL="742950" lvl="1" indent="-285750">
              <a:buFont typeface="Arial" panose="020B0604020202020204" pitchFamily="34" charset="0"/>
              <a:buChar char="•"/>
            </a:pPr>
            <a:r>
              <a:rPr lang="en-US" sz="1600" dirty="0" smtClean="0">
                <a:solidFill>
                  <a:prstClr val="black"/>
                </a:solidFill>
              </a:rPr>
              <a:t>Value Stream Mapping</a:t>
            </a:r>
          </a:p>
          <a:p>
            <a:pPr marL="742950" lvl="1" indent="-285750">
              <a:buFont typeface="Arial" panose="020B0604020202020204" pitchFamily="34" charset="0"/>
              <a:buChar char="•"/>
            </a:pPr>
            <a:r>
              <a:rPr lang="en-US" sz="1600" dirty="0" smtClean="0">
                <a:solidFill>
                  <a:prstClr val="black"/>
                </a:solidFill>
              </a:rPr>
              <a:t>Input-Process-Output</a:t>
            </a:r>
          </a:p>
          <a:p>
            <a:pPr marL="742950" lvl="1" indent="-285750">
              <a:buFont typeface="Arial" panose="020B0604020202020204" pitchFamily="34" charset="0"/>
              <a:buChar char="•"/>
            </a:pPr>
            <a:r>
              <a:rPr lang="en-US" sz="1600" dirty="0" smtClean="0">
                <a:solidFill>
                  <a:prstClr val="black"/>
                </a:solidFill>
              </a:rPr>
              <a:t>Measurements </a:t>
            </a:r>
          </a:p>
          <a:p>
            <a:pPr marL="742950" lvl="1" indent="-285750">
              <a:buFont typeface="Arial" panose="020B0604020202020204" pitchFamily="34" charset="0"/>
              <a:buChar char="•"/>
            </a:pPr>
            <a:r>
              <a:rPr lang="en-US" sz="1600" dirty="0" smtClean="0">
                <a:solidFill>
                  <a:prstClr val="black"/>
                </a:solidFill>
              </a:rPr>
              <a:t>Exercise (1</a:t>
            </a:r>
            <a:r>
              <a:rPr lang="en-US" sz="1600" baseline="30000" dirty="0" smtClean="0">
                <a:solidFill>
                  <a:prstClr val="black"/>
                </a:solidFill>
              </a:rPr>
              <a:t>st</a:t>
            </a:r>
            <a:r>
              <a:rPr lang="en-US" sz="1600" dirty="0" smtClean="0">
                <a:solidFill>
                  <a:prstClr val="black"/>
                </a:solidFill>
              </a:rPr>
              <a:t> </a:t>
            </a:r>
            <a:r>
              <a:rPr lang="en-US" sz="1600" dirty="0" err="1" smtClean="0">
                <a:solidFill>
                  <a:prstClr val="black"/>
                </a:solidFill>
              </a:rPr>
              <a:t>Statapult</a:t>
            </a:r>
            <a:r>
              <a:rPr lang="en-US" sz="1600" dirty="0" smtClean="0">
                <a:solidFill>
                  <a:prstClr val="black"/>
                </a:solidFill>
              </a:rPr>
              <a:t>)</a:t>
            </a:r>
            <a:r>
              <a:rPr lang="en-US" dirty="0" smtClean="0">
                <a:solidFill>
                  <a:prstClr val="black"/>
                </a:solidFill>
              </a:rPr>
              <a:t> </a:t>
            </a:r>
          </a:p>
          <a:p>
            <a:pPr marL="742950" lvl="1" indent="-285750">
              <a:buFont typeface="Arial" panose="020B0604020202020204" pitchFamily="34" charset="0"/>
              <a:buChar char="•"/>
            </a:pPr>
            <a:r>
              <a:rPr lang="en-US" sz="1600" dirty="0" smtClean="0">
                <a:solidFill>
                  <a:prstClr val="black"/>
                </a:solidFill>
              </a:rPr>
              <a:t>Variation and Process Capability</a:t>
            </a:r>
          </a:p>
          <a:p>
            <a:pPr marL="742950" lvl="1" indent="-285750">
              <a:buFont typeface="Arial" panose="020B0604020202020204" pitchFamily="34" charset="0"/>
              <a:buChar char="•"/>
            </a:pPr>
            <a:r>
              <a:rPr lang="en-US" sz="1600" dirty="0" smtClean="0">
                <a:solidFill>
                  <a:prstClr val="black"/>
                </a:solidFill>
              </a:rPr>
              <a:t>DMAIC Methodology</a:t>
            </a:r>
          </a:p>
          <a:p>
            <a:pPr marL="742950" lvl="1" indent="-285750">
              <a:buFont typeface="Arial" panose="020B0604020202020204" pitchFamily="34" charset="0"/>
              <a:buChar char="•"/>
            </a:pPr>
            <a:r>
              <a:rPr lang="en-US" sz="1600" dirty="0" smtClean="0">
                <a:solidFill>
                  <a:prstClr val="black"/>
                </a:solidFill>
              </a:rPr>
              <a:t>Process Flow</a:t>
            </a:r>
          </a:p>
          <a:p>
            <a:pPr marL="742950" lvl="1" indent="-285750">
              <a:buFont typeface="Arial" panose="020B0604020202020204" pitchFamily="34" charset="0"/>
              <a:buChar char="•"/>
            </a:pPr>
            <a:r>
              <a:rPr lang="en-US" sz="1600" dirty="0" smtClean="0">
                <a:solidFill>
                  <a:prstClr val="black"/>
                </a:solidFill>
              </a:rPr>
              <a:t>Exercise (2</a:t>
            </a:r>
            <a:r>
              <a:rPr lang="en-US" sz="1600" baseline="30000" dirty="0" smtClean="0">
                <a:solidFill>
                  <a:prstClr val="black"/>
                </a:solidFill>
              </a:rPr>
              <a:t>nd</a:t>
            </a:r>
            <a:r>
              <a:rPr lang="en-US" sz="1600" dirty="0" smtClean="0">
                <a:solidFill>
                  <a:prstClr val="black"/>
                </a:solidFill>
              </a:rPr>
              <a:t> </a:t>
            </a:r>
            <a:r>
              <a:rPr lang="en-US" sz="1600" dirty="0" err="1" smtClean="0">
                <a:solidFill>
                  <a:prstClr val="black"/>
                </a:solidFill>
              </a:rPr>
              <a:t>Statapult</a:t>
            </a:r>
            <a:r>
              <a:rPr lang="en-US" sz="1600" dirty="0" smtClean="0">
                <a:solidFill>
                  <a:prstClr val="black"/>
                </a:solidFill>
              </a:rPr>
              <a:t>)</a:t>
            </a:r>
          </a:p>
          <a:p>
            <a:pPr marL="742950" lvl="1" indent="-285750">
              <a:buFont typeface="Arial" panose="020B0604020202020204" pitchFamily="34" charset="0"/>
              <a:buChar char="•"/>
            </a:pPr>
            <a:r>
              <a:rPr lang="en-US" sz="1600" dirty="0">
                <a:solidFill>
                  <a:prstClr val="black"/>
                </a:solidFill>
              </a:rPr>
              <a:t>Tools (from Manager’s viewpoint)</a:t>
            </a:r>
          </a:p>
          <a:p>
            <a:pPr marL="1200150" lvl="2" indent="-285750">
              <a:buFont typeface="Arial" panose="020B0604020202020204" pitchFamily="34" charset="0"/>
              <a:buChar char="•"/>
            </a:pPr>
            <a:r>
              <a:rPr lang="en-US" sz="1600" dirty="0" smtClean="0">
                <a:solidFill>
                  <a:prstClr val="black"/>
                </a:solidFill>
              </a:rPr>
              <a:t>5S</a:t>
            </a:r>
          </a:p>
          <a:p>
            <a:pPr marL="1200150" lvl="2" indent="-285750">
              <a:buFont typeface="Arial" panose="020B0604020202020204" pitchFamily="34" charset="0"/>
              <a:buChar char="•"/>
            </a:pPr>
            <a:r>
              <a:rPr lang="en-US" sz="1600" dirty="0" smtClean="0">
                <a:solidFill>
                  <a:prstClr val="black"/>
                </a:solidFill>
              </a:rPr>
              <a:t>Standard Work</a:t>
            </a:r>
            <a:endParaRPr lang="en-US" sz="1600" dirty="0">
              <a:solidFill>
                <a:prstClr val="black"/>
              </a:solidFill>
            </a:endParaRPr>
          </a:p>
          <a:p>
            <a:pPr marL="742950" lvl="1" indent="-285750">
              <a:buFont typeface="Arial" panose="020B0604020202020204" pitchFamily="34" charset="0"/>
              <a:buChar char="•"/>
            </a:pPr>
            <a:endParaRPr lang="en-US" sz="1600" dirty="0" smtClean="0">
              <a:solidFill>
                <a:prstClr val="black"/>
              </a:solidFill>
            </a:endParaRPr>
          </a:p>
        </p:txBody>
      </p:sp>
    </p:spTree>
    <p:extLst>
      <p:ext uri="{BB962C8B-B14F-4D97-AF65-F5344CB8AC3E}">
        <p14:creationId xmlns:p14="http://schemas.microsoft.com/office/powerpoint/2010/main" val="2379708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20</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grpSp>
        <p:nvGrpSpPr>
          <p:cNvPr id="6" name="Group 5"/>
          <p:cNvGrpSpPr/>
          <p:nvPr/>
        </p:nvGrpSpPr>
        <p:grpSpPr>
          <a:xfrm>
            <a:off x="1044328" y="1035619"/>
            <a:ext cx="6643467" cy="5525845"/>
            <a:chOff x="1044328" y="1035619"/>
            <a:chExt cx="6643467" cy="5525845"/>
          </a:xfrm>
        </p:grpSpPr>
        <p:sp>
          <p:nvSpPr>
            <p:cNvPr id="58" name="Rectangle 32"/>
            <p:cNvSpPr>
              <a:spLocks noChangeArrowheads="1"/>
            </p:cNvSpPr>
            <p:nvPr/>
          </p:nvSpPr>
          <p:spPr bwMode="auto">
            <a:xfrm>
              <a:off x="1592262" y="1393582"/>
              <a:ext cx="1150938" cy="359018"/>
            </a:xfrm>
            <a:prstGeom prst="rect">
              <a:avLst/>
            </a:prstGeom>
            <a:solidFill>
              <a:schemeClr val="bg2">
                <a:lumMod val="75000"/>
              </a:schemeClr>
            </a:solidFill>
            <a:ln w="9525" algn="ctr">
              <a:solidFill>
                <a:schemeClr val="tx1"/>
              </a:solidFill>
              <a:round/>
              <a:headEnd/>
              <a:tailEnd/>
            </a:ln>
          </p:spPr>
          <p:txBody>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1" hangingPunct="1">
                <a:defRPr/>
              </a:pPr>
              <a:r>
                <a:rPr lang="en-US" altLang="en-US" sz="2000" dirty="0" smtClean="0">
                  <a:solidFill>
                    <a:srgbClr val="C00000"/>
                  </a:solidFill>
                </a:rPr>
                <a:t>I</a:t>
              </a:r>
              <a:r>
                <a:rPr lang="en-US" altLang="en-US" sz="2000" dirty="0" smtClean="0">
                  <a:solidFill>
                    <a:prstClr val="black"/>
                  </a:solidFill>
                </a:rPr>
                <a:t>nput</a:t>
              </a:r>
            </a:p>
          </p:txBody>
        </p:sp>
        <p:sp>
          <p:nvSpPr>
            <p:cNvPr id="59" name="Rectangle 34"/>
            <p:cNvSpPr>
              <a:spLocks noChangeArrowheads="1"/>
            </p:cNvSpPr>
            <p:nvPr/>
          </p:nvSpPr>
          <p:spPr bwMode="auto">
            <a:xfrm>
              <a:off x="5943600" y="1358674"/>
              <a:ext cx="1508125" cy="359019"/>
            </a:xfrm>
            <a:prstGeom prst="rect">
              <a:avLst/>
            </a:prstGeom>
            <a:solidFill>
              <a:schemeClr val="bg2">
                <a:lumMod val="75000"/>
              </a:schemeClr>
            </a:solidFill>
            <a:ln w="9525" algn="ctr">
              <a:solidFill>
                <a:schemeClr val="tx1"/>
              </a:solidFill>
              <a:round/>
              <a:headEnd/>
              <a:tailEnd/>
            </a:ln>
          </p:spPr>
          <p:txBody>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1" hangingPunct="1">
                <a:defRPr/>
              </a:pPr>
              <a:r>
                <a:rPr lang="en-US" altLang="en-US" sz="2000" dirty="0" smtClean="0">
                  <a:solidFill>
                    <a:srgbClr val="C00000"/>
                  </a:solidFill>
                </a:rPr>
                <a:t>O</a:t>
              </a:r>
              <a:r>
                <a:rPr lang="en-US" altLang="en-US" sz="2000" dirty="0" smtClean="0">
                  <a:solidFill>
                    <a:prstClr val="black"/>
                  </a:solidFill>
                </a:rPr>
                <a:t>utput</a:t>
              </a:r>
            </a:p>
          </p:txBody>
        </p:sp>
        <p:sp>
          <p:nvSpPr>
            <p:cNvPr id="60" name="Rectangle 59"/>
            <p:cNvSpPr/>
            <p:nvPr/>
          </p:nvSpPr>
          <p:spPr>
            <a:xfrm>
              <a:off x="3170411" y="1035619"/>
              <a:ext cx="2661444" cy="3230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 name="Rectangle 33"/>
            <p:cNvSpPr>
              <a:spLocks noChangeArrowheads="1"/>
            </p:cNvSpPr>
            <p:nvPr/>
          </p:nvSpPr>
          <p:spPr bwMode="auto">
            <a:xfrm>
              <a:off x="3505200" y="1393581"/>
              <a:ext cx="1676400" cy="359019"/>
            </a:xfrm>
            <a:prstGeom prst="rect">
              <a:avLst/>
            </a:prstGeom>
            <a:solidFill>
              <a:schemeClr val="bg2">
                <a:lumMod val="75000"/>
              </a:schemeClr>
            </a:solidFill>
            <a:ln w="9525" algn="ctr">
              <a:solidFill>
                <a:schemeClr val="tx1"/>
              </a:solidFill>
              <a:round/>
              <a:headEnd/>
              <a:tailEnd/>
            </a:ln>
          </p:spPr>
          <p:txBody>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1" hangingPunct="1">
                <a:defRPr/>
              </a:pPr>
              <a:r>
                <a:rPr lang="en-US" altLang="en-US" sz="2000" dirty="0" smtClean="0">
                  <a:solidFill>
                    <a:srgbClr val="C00000"/>
                  </a:solidFill>
                </a:rPr>
                <a:t>P</a:t>
              </a:r>
              <a:r>
                <a:rPr lang="en-US" altLang="en-US" sz="2000" dirty="0" smtClean="0">
                  <a:solidFill>
                    <a:prstClr val="black"/>
                  </a:solidFill>
                </a:rPr>
                <a:t>rocess</a:t>
              </a:r>
            </a:p>
          </p:txBody>
        </p:sp>
        <p:grpSp>
          <p:nvGrpSpPr>
            <p:cNvPr id="4" name="Group 3"/>
            <p:cNvGrpSpPr/>
            <p:nvPr/>
          </p:nvGrpSpPr>
          <p:grpSpPr>
            <a:xfrm>
              <a:off x="1044328" y="1796115"/>
              <a:ext cx="6643467" cy="4765349"/>
              <a:chOff x="895350" y="1386955"/>
              <a:chExt cx="7397750" cy="5306395"/>
            </a:xfrm>
          </p:grpSpPr>
          <p:sp>
            <p:nvSpPr>
              <p:cNvPr id="62" name="Line 240"/>
              <p:cNvSpPr>
                <a:spLocks noChangeShapeType="1"/>
              </p:cNvSpPr>
              <p:nvPr/>
            </p:nvSpPr>
            <p:spPr bwMode="auto">
              <a:xfrm rot="1800000">
                <a:off x="2393950" y="2231505"/>
                <a:ext cx="1206500"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11" name="Line 241"/>
              <p:cNvSpPr>
                <a:spLocks noChangeShapeType="1"/>
              </p:cNvSpPr>
              <p:nvPr/>
            </p:nvSpPr>
            <p:spPr bwMode="auto">
              <a:xfrm>
                <a:off x="5810250" y="3640138"/>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12" name="Line 242"/>
              <p:cNvSpPr>
                <a:spLocks noChangeShapeType="1"/>
              </p:cNvSpPr>
              <p:nvPr/>
            </p:nvSpPr>
            <p:spPr bwMode="auto">
              <a:xfrm>
                <a:off x="5810250" y="4159250"/>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13" name="Line 243"/>
              <p:cNvSpPr>
                <a:spLocks noChangeShapeType="1"/>
              </p:cNvSpPr>
              <p:nvPr/>
            </p:nvSpPr>
            <p:spPr bwMode="auto">
              <a:xfrm>
                <a:off x="895350" y="1652067"/>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14" name="Line 244"/>
              <p:cNvSpPr>
                <a:spLocks noChangeShapeType="1"/>
              </p:cNvSpPr>
              <p:nvPr/>
            </p:nvSpPr>
            <p:spPr bwMode="auto">
              <a:xfrm>
                <a:off x="895350" y="3306242"/>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15" name="Line 245"/>
              <p:cNvSpPr>
                <a:spLocks noChangeShapeType="1"/>
              </p:cNvSpPr>
              <p:nvPr/>
            </p:nvSpPr>
            <p:spPr bwMode="auto">
              <a:xfrm>
                <a:off x="895350" y="2768080"/>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16" name="Line 246"/>
              <p:cNvSpPr>
                <a:spLocks noChangeShapeType="1"/>
              </p:cNvSpPr>
              <p:nvPr/>
            </p:nvSpPr>
            <p:spPr bwMode="auto">
              <a:xfrm>
                <a:off x="895350" y="1936230"/>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17" name="Line 247"/>
              <p:cNvSpPr>
                <a:spLocks noChangeShapeType="1"/>
              </p:cNvSpPr>
              <p:nvPr/>
            </p:nvSpPr>
            <p:spPr bwMode="auto">
              <a:xfrm>
                <a:off x="895350" y="3037955"/>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18" name="Rectangle 248"/>
              <p:cNvSpPr>
                <a:spLocks noChangeArrowheads="1"/>
              </p:cNvSpPr>
              <p:nvPr/>
            </p:nvSpPr>
            <p:spPr bwMode="auto">
              <a:xfrm>
                <a:off x="3355975" y="1540942"/>
                <a:ext cx="2444750" cy="5152408"/>
              </a:xfrm>
              <a:prstGeom prst="rect">
                <a:avLst/>
              </a:prstGeom>
              <a:solidFill>
                <a:schemeClr val="accent1"/>
              </a:solidFill>
              <a:ln w="9525">
                <a:solidFill>
                  <a:schemeClr val="tx1"/>
                </a:solidFill>
                <a:miter lim="800000"/>
                <a:headEnd/>
                <a:tailEnd/>
              </a:ln>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hangingPunct="1"/>
                <a:endParaRPr lang="en-US" altLang="en-US" sz="2400">
                  <a:solidFill>
                    <a:prstClr val="black"/>
                  </a:solidFill>
                </a:endParaRPr>
              </a:p>
            </p:txBody>
          </p:sp>
          <p:sp>
            <p:nvSpPr>
              <p:cNvPr id="119" name="Rectangle 249"/>
              <p:cNvSpPr>
                <a:spLocks noChangeArrowheads="1"/>
              </p:cNvSpPr>
              <p:nvPr/>
            </p:nvSpPr>
            <p:spPr bwMode="auto">
              <a:xfrm>
                <a:off x="3705225" y="2229300"/>
                <a:ext cx="1731963" cy="2976563"/>
              </a:xfrm>
              <a:prstGeom prst="rect">
                <a:avLst/>
              </a:prstGeom>
              <a:solidFill>
                <a:srgbClr val="EDE2FE"/>
              </a:solidFill>
              <a:ln w="9525">
                <a:solidFill>
                  <a:schemeClr val="tx1"/>
                </a:solidFill>
                <a:miter lim="800000"/>
                <a:headEnd/>
                <a:tailEnd/>
              </a:ln>
            </p:spPr>
            <p:txBody>
              <a:bodyPr wrap="none" lIns="94439" tIns="47220" rIns="94439" bIns="47220" anchor="ct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a:spcBef>
                    <a:spcPct val="25000"/>
                  </a:spcBef>
                </a:pPr>
                <a:r>
                  <a:rPr lang="en-US" altLang="en-US" sz="1600">
                    <a:solidFill>
                      <a:srgbClr val="081D58"/>
                    </a:solidFill>
                  </a:rPr>
                  <a:t>Admissions</a:t>
                </a:r>
              </a:p>
              <a:p>
                <a:pPr algn="ctr">
                  <a:spcBef>
                    <a:spcPct val="25000"/>
                  </a:spcBef>
                </a:pPr>
                <a:r>
                  <a:rPr lang="en-US" altLang="en-US" sz="1600">
                    <a:solidFill>
                      <a:srgbClr val="081D58"/>
                    </a:solidFill>
                  </a:rPr>
                  <a:t>Process</a:t>
                </a:r>
              </a:p>
              <a:p>
                <a:pPr algn="ctr">
                  <a:spcBef>
                    <a:spcPct val="25000"/>
                  </a:spcBef>
                </a:pPr>
                <a:endParaRPr lang="en-US" altLang="en-US" sz="1600">
                  <a:solidFill>
                    <a:srgbClr val="081D58"/>
                  </a:solidFill>
                </a:endParaRPr>
              </a:p>
              <a:p>
                <a:pPr algn="ctr">
                  <a:spcBef>
                    <a:spcPct val="25000"/>
                  </a:spcBef>
                </a:pPr>
                <a:endParaRPr lang="en-US" altLang="en-US" sz="1600">
                  <a:solidFill>
                    <a:srgbClr val="081D58"/>
                  </a:solidFill>
                </a:endParaRPr>
              </a:p>
            </p:txBody>
          </p:sp>
          <p:sp>
            <p:nvSpPr>
              <p:cNvPr id="120" name="Text Box 250"/>
              <p:cNvSpPr txBox="1">
                <a:spLocks noChangeArrowheads="1"/>
              </p:cNvSpPr>
              <p:nvPr/>
            </p:nvSpPr>
            <p:spPr bwMode="auto">
              <a:xfrm>
                <a:off x="914400" y="1386955"/>
                <a:ext cx="2286000" cy="31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200" b="0" dirty="0">
                    <a:solidFill>
                      <a:srgbClr val="081D58"/>
                    </a:solidFill>
                  </a:rPr>
                  <a:t>Status of Patient</a:t>
                </a:r>
              </a:p>
            </p:txBody>
          </p:sp>
          <p:sp>
            <p:nvSpPr>
              <p:cNvPr id="121" name="Text Box 251"/>
              <p:cNvSpPr txBox="1">
                <a:spLocks noChangeArrowheads="1"/>
              </p:cNvSpPr>
              <p:nvPr/>
            </p:nvSpPr>
            <p:spPr bwMode="auto">
              <a:xfrm>
                <a:off x="914400" y="1672705"/>
                <a:ext cx="2286000" cy="31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200" b="0">
                    <a:solidFill>
                      <a:srgbClr val="081D58"/>
                    </a:solidFill>
                  </a:rPr>
                  <a:t>Patient Info Requirements</a:t>
                </a:r>
              </a:p>
            </p:txBody>
          </p:sp>
          <p:sp>
            <p:nvSpPr>
              <p:cNvPr id="122" name="Text Box 252"/>
              <p:cNvSpPr txBox="1">
                <a:spLocks noChangeArrowheads="1"/>
              </p:cNvSpPr>
              <p:nvPr/>
            </p:nvSpPr>
            <p:spPr bwMode="auto">
              <a:xfrm rot="1800000">
                <a:off x="1185863" y="2169094"/>
                <a:ext cx="1371600" cy="29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100" b="0">
                    <a:solidFill>
                      <a:srgbClr val="081D58"/>
                    </a:solidFill>
                  </a:rPr>
                  <a:t>Name</a:t>
                </a:r>
              </a:p>
            </p:txBody>
          </p:sp>
          <p:sp>
            <p:nvSpPr>
              <p:cNvPr id="123" name="Line 253"/>
              <p:cNvSpPr>
                <a:spLocks noChangeShapeType="1"/>
              </p:cNvSpPr>
              <p:nvPr/>
            </p:nvSpPr>
            <p:spPr bwMode="auto">
              <a:xfrm rot="1800000">
                <a:off x="914400" y="2225155"/>
                <a:ext cx="1189038"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24" name="Text Box 254"/>
              <p:cNvSpPr txBox="1">
                <a:spLocks noChangeArrowheads="1"/>
              </p:cNvSpPr>
              <p:nvPr/>
            </p:nvSpPr>
            <p:spPr bwMode="auto">
              <a:xfrm rot="1800000">
                <a:off x="1584325" y="2108769"/>
                <a:ext cx="1130300" cy="29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100" b="0">
                    <a:solidFill>
                      <a:srgbClr val="081D58"/>
                    </a:solidFill>
                  </a:rPr>
                  <a:t>Age</a:t>
                </a:r>
              </a:p>
            </p:txBody>
          </p:sp>
          <p:sp>
            <p:nvSpPr>
              <p:cNvPr id="125" name="Line 255"/>
              <p:cNvSpPr>
                <a:spLocks noChangeShapeType="1"/>
              </p:cNvSpPr>
              <p:nvPr/>
            </p:nvSpPr>
            <p:spPr bwMode="auto">
              <a:xfrm rot="1800000">
                <a:off x="1308100" y="2234680"/>
                <a:ext cx="1216025"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26" name="Text Box 256"/>
              <p:cNvSpPr txBox="1">
                <a:spLocks noChangeArrowheads="1"/>
              </p:cNvSpPr>
              <p:nvPr/>
            </p:nvSpPr>
            <p:spPr bwMode="auto">
              <a:xfrm rot="1800000">
                <a:off x="1930400" y="2108769"/>
                <a:ext cx="1130300" cy="29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100" b="0">
                    <a:solidFill>
                      <a:srgbClr val="081D58"/>
                    </a:solidFill>
                  </a:rPr>
                  <a:t>SSN</a:t>
                </a:r>
              </a:p>
            </p:txBody>
          </p:sp>
          <p:sp>
            <p:nvSpPr>
              <p:cNvPr id="127" name="Line 257"/>
              <p:cNvSpPr>
                <a:spLocks noChangeShapeType="1"/>
              </p:cNvSpPr>
              <p:nvPr/>
            </p:nvSpPr>
            <p:spPr bwMode="auto">
              <a:xfrm rot="1800000">
                <a:off x="1654175" y="2231505"/>
                <a:ext cx="1206500"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28" name="Text Box 258"/>
              <p:cNvSpPr txBox="1">
                <a:spLocks noChangeArrowheads="1"/>
              </p:cNvSpPr>
              <p:nvPr/>
            </p:nvSpPr>
            <p:spPr bwMode="auto">
              <a:xfrm rot="1800000">
                <a:off x="2276475" y="2108769"/>
                <a:ext cx="1130300" cy="29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100" b="0">
                    <a:solidFill>
                      <a:srgbClr val="081D58"/>
                    </a:solidFill>
                  </a:rPr>
                  <a:t>Address</a:t>
                </a:r>
              </a:p>
            </p:txBody>
          </p:sp>
          <p:sp>
            <p:nvSpPr>
              <p:cNvPr id="129" name="Line 259"/>
              <p:cNvSpPr>
                <a:spLocks noChangeShapeType="1"/>
              </p:cNvSpPr>
              <p:nvPr/>
            </p:nvSpPr>
            <p:spPr bwMode="auto">
              <a:xfrm rot="1800000">
                <a:off x="2000250" y="2231505"/>
                <a:ext cx="1206500"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30" name="Text Box 260"/>
              <p:cNvSpPr txBox="1">
                <a:spLocks noChangeArrowheads="1"/>
              </p:cNvSpPr>
              <p:nvPr/>
            </p:nvSpPr>
            <p:spPr bwMode="auto">
              <a:xfrm rot="1800000">
                <a:off x="2667000" y="2162744"/>
                <a:ext cx="1371600" cy="29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100" b="0">
                    <a:solidFill>
                      <a:srgbClr val="081D58"/>
                    </a:solidFill>
                  </a:rPr>
                  <a:t>etc.</a:t>
                </a:r>
              </a:p>
            </p:txBody>
          </p:sp>
          <p:sp>
            <p:nvSpPr>
              <p:cNvPr id="131" name="Text Box 261"/>
              <p:cNvSpPr txBox="1">
                <a:spLocks noChangeArrowheads="1"/>
              </p:cNvSpPr>
              <p:nvPr/>
            </p:nvSpPr>
            <p:spPr bwMode="auto">
              <a:xfrm>
                <a:off x="914400" y="2491855"/>
                <a:ext cx="2286000" cy="31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200" b="0" dirty="0">
                    <a:solidFill>
                      <a:srgbClr val="081D58"/>
                    </a:solidFill>
                  </a:rPr>
                  <a:t>Healthcare </a:t>
                </a:r>
                <a:r>
                  <a:rPr lang="en-US" altLang="en-US" sz="1200" b="0" dirty="0" smtClean="0">
                    <a:solidFill>
                      <a:srgbClr val="081D58"/>
                    </a:solidFill>
                  </a:rPr>
                  <a:t>Insurance (?)</a:t>
                </a:r>
                <a:endParaRPr lang="en-US" altLang="en-US" sz="1200" b="0" dirty="0">
                  <a:solidFill>
                    <a:srgbClr val="081D58"/>
                  </a:solidFill>
                </a:endParaRPr>
              </a:p>
            </p:txBody>
          </p:sp>
          <p:sp>
            <p:nvSpPr>
              <p:cNvPr id="132" name="Text Box 262"/>
              <p:cNvSpPr txBox="1">
                <a:spLocks noChangeArrowheads="1"/>
              </p:cNvSpPr>
              <p:nvPr/>
            </p:nvSpPr>
            <p:spPr bwMode="auto">
              <a:xfrm>
                <a:off x="914400" y="2766492"/>
                <a:ext cx="2286000" cy="31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200" b="0">
                    <a:solidFill>
                      <a:srgbClr val="081D58"/>
                    </a:solidFill>
                  </a:rPr>
                  <a:t>Reason for Admission</a:t>
                </a:r>
              </a:p>
            </p:txBody>
          </p:sp>
          <p:sp>
            <p:nvSpPr>
              <p:cNvPr id="133" name="Text Box 263"/>
              <p:cNvSpPr txBox="1">
                <a:spLocks noChangeArrowheads="1"/>
              </p:cNvSpPr>
              <p:nvPr/>
            </p:nvSpPr>
            <p:spPr bwMode="auto">
              <a:xfrm>
                <a:off x="914400" y="3033192"/>
                <a:ext cx="2286000" cy="31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200" b="0">
                    <a:solidFill>
                      <a:srgbClr val="081D58"/>
                    </a:solidFill>
                  </a:rPr>
                  <a:t>Availability</a:t>
                </a:r>
              </a:p>
            </p:txBody>
          </p:sp>
          <p:sp>
            <p:nvSpPr>
              <p:cNvPr id="134" name="Text Box 264"/>
              <p:cNvSpPr txBox="1">
                <a:spLocks noChangeArrowheads="1"/>
              </p:cNvSpPr>
              <p:nvPr/>
            </p:nvSpPr>
            <p:spPr bwMode="auto">
              <a:xfrm rot="1800000">
                <a:off x="1168893" y="3521630"/>
                <a:ext cx="1371600" cy="29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100" b="0" dirty="0">
                    <a:solidFill>
                      <a:srgbClr val="081D58"/>
                    </a:solidFill>
                  </a:rPr>
                  <a:t>Staff</a:t>
                </a:r>
              </a:p>
            </p:txBody>
          </p:sp>
          <p:sp>
            <p:nvSpPr>
              <p:cNvPr id="135" name="Line 265"/>
              <p:cNvSpPr>
                <a:spLocks noChangeShapeType="1"/>
              </p:cNvSpPr>
              <p:nvPr/>
            </p:nvSpPr>
            <p:spPr bwMode="auto">
              <a:xfrm rot="1800000">
                <a:off x="914400" y="3598342"/>
                <a:ext cx="1189038"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36" name="Text Box 266"/>
              <p:cNvSpPr txBox="1">
                <a:spLocks noChangeArrowheads="1"/>
              </p:cNvSpPr>
              <p:nvPr/>
            </p:nvSpPr>
            <p:spPr bwMode="auto">
              <a:xfrm rot="1800000">
                <a:off x="1571625" y="3481956"/>
                <a:ext cx="1130300" cy="29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100" b="0">
                    <a:solidFill>
                      <a:srgbClr val="081D58"/>
                    </a:solidFill>
                  </a:rPr>
                  <a:t>Room</a:t>
                </a:r>
              </a:p>
            </p:txBody>
          </p:sp>
          <p:sp>
            <p:nvSpPr>
              <p:cNvPr id="137" name="Line 267"/>
              <p:cNvSpPr>
                <a:spLocks noChangeShapeType="1"/>
              </p:cNvSpPr>
              <p:nvPr/>
            </p:nvSpPr>
            <p:spPr bwMode="auto">
              <a:xfrm rot="1800000">
                <a:off x="1308100" y="3607867"/>
                <a:ext cx="1216025"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38" name="Text Box 268"/>
              <p:cNvSpPr txBox="1">
                <a:spLocks noChangeArrowheads="1"/>
              </p:cNvSpPr>
              <p:nvPr/>
            </p:nvSpPr>
            <p:spPr bwMode="auto">
              <a:xfrm rot="1800000">
                <a:off x="1974850" y="3501006"/>
                <a:ext cx="1130300" cy="29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100" b="0">
                    <a:solidFill>
                      <a:srgbClr val="081D58"/>
                    </a:solidFill>
                  </a:rPr>
                  <a:t>Bed</a:t>
                </a:r>
              </a:p>
            </p:txBody>
          </p:sp>
          <p:sp>
            <p:nvSpPr>
              <p:cNvPr id="139" name="Line 269"/>
              <p:cNvSpPr>
                <a:spLocks noChangeShapeType="1"/>
              </p:cNvSpPr>
              <p:nvPr/>
            </p:nvSpPr>
            <p:spPr bwMode="auto">
              <a:xfrm rot="1800000">
                <a:off x="1698625" y="3604692"/>
                <a:ext cx="1206500"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40" name="Line 270"/>
              <p:cNvSpPr>
                <a:spLocks noChangeShapeType="1"/>
              </p:cNvSpPr>
              <p:nvPr/>
            </p:nvSpPr>
            <p:spPr bwMode="auto">
              <a:xfrm>
                <a:off x="895350" y="4221613"/>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41" name="Line 271"/>
              <p:cNvSpPr>
                <a:spLocks noChangeShapeType="1"/>
              </p:cNvSpPr>
              <p:nvPr/>
            </p:nvSpPr>
            <p:spPr bwMode="auto">
              <a:xfrm>
                <a:off x="895350" y="4491488"/>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42" name="Text Box 272"/>
              <p:cNvSpPr txBox="1">
                <a:spLocks noChangeArrowheads="1"/>
              </p:cNvSpPr>
              <p:nvPr/>
            </p:nvSpPr>
            <p:spPr bwMode="auto">
              <a:xfrm>
                <a:off x="914400" y="3945388"/>
                <a:ext cx="2286000" cy="31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200" b="0">
                    <a:solidFill>
                      <a:srgbClr val="081D58"/>
                    </a:solidFill>
                  </a:rPr>
                  <a:t>Attending Physician</a:t>
                </a:r>
              </a:p>
            </p:txBody>
          </p:sp>
          <p:sp>
            <p:nvSpPr>
              <p:cNvPr id="143" name="Text Box 273"/>
              <p:cNvSpPr txBox="1">
                <a:spLocks noChangeArrowheads="1"/>
              </p:cNvSpPr>
              <p:nvPr/>
            </p:nvSpPr>
            <p:spPr bwMode="auto">
              <a:xfrm>
                <a:off x="914400" y="4220025"/>
                <a:ext cx="2286000" cy="31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200" b="0">
                    <a:solidFill>
                      <a:srgbClr val="081D58"/>
                    </a:solidFill>
                  </a:rPr>
                  <a:t>Bar Coding System</a:t>
                </a:r>
              </a:p>
            </p:txBody>
          </p:sp>
          <p:sp>
            <p:nvSpPr>
              <p:cNvPr id="144" name="Line 274"/>
              <p:cNvSpPr>
                <a:spLocks noChangeShapeType="1"/>
              </p:cNvSpPr>
              <p:nvPr/>
            </p:nvSpPr>
            <p:spPr bwMode="auto">
              <a:xfrm>
                <a:off x="895350" y="4777238"/>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45" name="Text Box 275"/>
              <p:cNvSpPr txBox="1">
                <a:spLocks noChangeArrowheads="1"/>
              </p:cNvSpPr>
              <p:nvPr/>
            </p:nvSpPr>
            <p:spPr bwMode="auto">
              <a:xfrm>
                <a:off x="914400" y="4505775"/>
                <a:ext cx="2286000" cy="31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200" b="0">
                    <a:solidFill>
                      <a:srgbClr val="081D58"/>
                    </a:solidFill>
                  </a:rPr>
                  <a:t>Documentation</a:t>
                </a:r>
              </a:p>
            </p:txBody>
          </p:sp>
          <p:sp>
            <p:nvSpPr>
              <p:cNvPr id="146" name="Line 276"/>
              <p:cNvSpPr>
                <a:spLocks noChangeShapeType="1"/>
              </p:cNvSpPr>
              <p:nvPr/>
            </p:nvSpPr>
            <p:spPr bwMode="auto">
              <a:xfrm>
                <a:off x="895350" y="5042350"/>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47" name="Text Box 277"/>
              <p:cNvSpPr txBox="1">
                <a:spLocks noChangeArrowheads="1"/>
              </p:cNvSpPr>
              <p:nvPr/>
            </p:nvSpPr>
            <p:spPr bwMode="auto">
              <a:xfrm>
                <a:off x="914400" y="4770888"/>
                <a:ext cx="2286000" cy="31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200" b="0">
                    <a:solidFill>
                      <a:srgbClr val="081D58"/>
                    </a:solidFill>
                  </a:rPr>
                  <a:t>Staff Member</a:t>
                </a:r>
              </a:p>
            </p:txBody>
          </p:sp>
          <p:sp>
            <p:nvSpPr>
              <p:cNvPr id="148" name="Text Box 278"/>
              <p:cNvSpPr txBox="1">
                <a:spLocks noChangeArrowheads="1"/>
              </p:cNvSpPr>
              <p:nvPr/>
            </p:nvSpPr>
            <p:spPr bwMode="auto">
              <a:xfrm rot="1800000">
                <a:off x="1368425" y="5191286"/>
                <a:ext cx="1371600" cy="4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r>
                  <a:rPr lang="en-US" altLang="en-US" sz="1100" b="0">
                    <a:solidFill>
                      <a:srgbClr val="081D58"/>
                    </a:solidFill>
                  </a:rPr>
                  <a:t>    Time w/</a:t>
                </a:r>
              </a:p>
              <a:p>
                <a:r>
                  <a:rPr lang="en-US" altLang="en-US" sz="1100" b="0">
                    <a:solidFill>
                      <a:srgbClr val="081D58"/>
                    </a:solidFill>
                  </a:rPr>
                  <a:t>Hospital</a:t>
                </a:r>
              </a:p>
            </p:txBody>
          </p:sp>
          <p:sp>
            <p:nvSpPr>
              <p:cNvPr id="149" name="Line 279"/>
              <p:cNvSpPr>
                <a:spLocks noChangeShapeType="1"/>
              </p:cNvSpPr>
              <p:nvPr/>
            </p:nvSpPr>
            <p:spPr bwMode="auto">
              <a:xfrm rot="1800000">
                <a:off x="914400" y="5340800"/>
                <a:ext cx="1189038"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50" name="Text Box 280"/>
              <p:cNvSpPr txBox="1">
                <a:spLocks noChangeArrowheads="1"/>
              </p:cNvSpPr>
              <p:nvPr/>
            </p:nvSpPr>
            <p:spPr bwMode="auto">
              <a:xfrm rot="1800000">
                <a:off x="2079625" y="5222827"/>
                <a:ext cx="1130300" cy="29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100" b="0">
                    <a:solidFill>
                      <a:srgbClr val="081D58"/>
                    </a:solidFill>
                  </a:rPr>
                  <a:t>Experience</a:t>
                </a:r>
              </a:p>
            </p:txBody>
          </p:sp>
          <p:sp>
            <p:nvSpPr>
              <p:cNvPr id="151" name="Line 281"/>
              <p:cNvSpPr>
                <a:spLocks noChangeShapeType="1"/>
              </p:cNvSpPr>
              <p:nvPr/>
            </p:nvSpPr>
            <p:spPr bwMode="auto">
              <a:xfrm rot="1800000">
                <a:off x="1816100" y="5350325"/>
                <a:ext cx="1216025"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52" name="Text Box 282"/>
              <p:cNvSpPr txBox="1">
                <a:spLocks noChangeArrowheads="1"/>
              </p:cNvSpPr>
              <p:nvPr/>
            </p:nvSpPr>
            <p:spPr bwMode="auto">
              <a:xfrm rot="1800000">
                <a:off x="2451100" y="5197427"/>
                <a:ext cx="1130300" cy="29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100" b="0" dirty="0" smtClean="0">
                    <a:solidFill>
                      <a:srgbClr val="081D58"/>
                    </a:solidFill>
                  </a:rPr>
                  <a:t>Training</a:t>
                </a:r>
                <a:endParaRPr lang="en-US" altLang="en-US" sz="1100" b="0" dirty="0">
                  <a:solidFill>
                    <a:srgbClr val="081D58"/>
                  </a:solidFill>
                </a:endParaRPr>
              </a:p>
            </p:txBody>
          </p:sp>
          <p:sp>
            <p:nvSpPr>
              <p:cNvPr id="153" name="Line 283"/>
              <p:cNvSpPr>
                <a:spLocks noChangeShapeType="1"/>
              </p:cNvSpPr>
              <p:nvPr/>
            </p:nvSpPr>
            <p:spPr bwMode="auto">
              <a:xfrm rot="1800000">
                <a:off x="2206625" y="5347150"/>
                <a:ext cx="1206500"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54" name="Line 284"/>
              <p:cNvSpPr>
                <a:spLocks noChangeShapeType="1"/>
              </p:cNvSpPr>
              <p:nvPr/>
            </p:nvSpPr>
            <p:spPr bwMode="auto">
              <a:xfrm>
                <a:off x="895350" y="5936113"/>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55" name="Text Box 285"/>
              <p:cNvSpPr txBox="1">
                <a:spLocks noChangeArrowheads="1"/>
              </p:cNvSpPr>
              <p:nvPr/>
            </p:nvSpPr>
            <p:spPr bwMode="auto">
              <a:xfrm>
                <a:off x="914400" y="5664650"/>
                <a:ext cx="2286000" cy="31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200" b="0">
                    <a:solidFill>
                      <a:srgbClr val="081D58"/>
                    </a:solidFill>
                  </a:rPr>
                  <a:t>Software</a:t>
                </a:r>
              </a:p>
            </p:txBody>
          </p:sp>
          <p:sp>
            <p:nvSpPr>
              <p:cNvPr id="156" name="Line 286"/>
              <p:cNvSpPr>
                <a:spLocks noChangeShapeType="1"/>
              </p:cNvSpPr>
              <p:nvPr/>
            </p:nvSpPr>
            <p:spPr bwMode="auto">
              <a:xfrm>
                <a:off x="895350" y="6204400"/>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57" name="Text Box 287"/>
              <p:cNvSpPr txBox="1">
                <a:spLocks noChangeArrowheads="1"/>
              </p:cNvSpPr>
              <p:nvPr/>
            </p:nvSpPr>
            <p:spPr bwMode="auto">
              <a:xfrm>
                <a:off x="914400" y="5934525"/>
                <a:ext cx="2286000" cy="31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200" b="0">
                    <a:solidFill>
                      <a:srgbClr val="081D58"/>
                    </a:solidFill>
                  </a:rPr>
                  <a:t>Forms</a:t>
                </a:r>
              </a:p>
            </p:txBody>
          </p:sp>
          <p:sp>
            <p:nvSpPr>
              <p:cNvPr id="158" name="Line 288"/>
              <p:cNvSpPr>
                <a:spLocks noChangeShapeType="1"/>
              </p:cNvSpPr>
              <p:nvPr/>
            </p:nvSpPr>
            <p:spPr bwMode="auto">
              <a:xfrm>
                <a:off x="895350" y="6464750"/>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59" name="Text Box 289"/>
              <p:cNvSpPr txBox="1">
                <a:spLocks noChangeArrowheads="1"/>
              </p:cNvSpPr>
              <p:nvPr/>
            </p:nvSpPr>
            <p:spPr bwMode="auto">
              <a:xfrm>
                <a:off x="914400" y="6194875"/>
                <a:ext cx="2286000" cy="31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200" b="0">
                    <a:solidFill>
                      <a:srgbClr val="081D58"/>
                    </a:solidFill>
                  </a:rPr>
                  <a:t>Policies</a:t>
                </a:r>
              </a:p>
            </p:txBody>
          </p:sp>
          <p:sp>
            <p:nvSpPr>
              <p:cNvPr id="160" name="Text Box 290"/>
              <p:cNvSpPr txBox="1">
                <a:spLocks noChangeArrowheads="1"/>
              </p:cNvSpPr>
              <p:nvPr/>
            </p:nvSpPr>
            <p:spPr bwMode="auto">
              <a:xfrm>
                <a:off x="5828922" y="3352800"/>
                <a:ext cx="2286000" cy="31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200" b="0" dirty="0">
                    <a:solidFill>
                      <a:srgbClr val="081D58"/>
                    </a:solidFill>
                  </a:rPr>
                  <a:t>Timely Patient Admission </a:t>
                </a:r>
              </a:p>
            </p:txBody>
          </p:sp>
          <p:sp>
            <p:nvSpPr>
              <p:cNvPr id="161" name="Text Box 291"/>
              <p:cNvSpPr txBox="1">
                <a:spLocks noChangeArrowheads="1"/>
              </p:cNvSpPr>
              <p:nvPr/>
            </p:nvSpPr>
            <p:spPr bwMode="auto">
              <a:xfrm>
                <a:off x="5854700" y="3860800"/>
                <a:ext cx="2400300" cy="31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200" b="0" dirty="0">
                    <a:solidFill>
                      <a:srgbClr val="081D58"/>
                    </a:solidFill>
                  </a:rPr>
                  <a:t>Admission </a:t>
                </a:r>
                <a:r>
                  <a:rPr lang="en-US" altLang="en-US" sz="1200" b="0" dirty="0" smtClean="0">
                    <a:solidFill>
                      <a:srgbClr val="081D58"/>
                    </a:solidFill>
                  </a:rPr>
                  <a:t>Cost per Patient</a:t>
                </a:r>
                <a:endParaRPr lang="en-US" altLang="en-US" sz="1200" b="0" dirty="0">
                  <a:solidFill>
                    <a:srgbClr val="081D58"/>
                  </a:solidFill>
                </a:endParaRPr>
              </a:p>
            </p:txBody>
          </p:sp>
          <p:sp>
            <p:nvSpPr>
              <p:cNvPr id="162" name="Line 292"/>
              <p:cNvSpPr>
                <a:spLocks noChangeShapeType="1"/>
              </p:cNvSpPr>
              <p:nvPr/>
            </p:nvSpPr>
            <p:spPr bwMode="auto">
              <a:xfrm>
                <a:off x="5797550" y="3067050"/>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63" name="Text Box 293"/>
              <p:cNvSpPr txBox="1">
                <a:spLocks noChangeArrowheads="1"/>
              </p:cNvSpPr>
              <p:nvPr/>
            </p:nvSpPr>
            <p:spPr bwMode="auto">
              <a:xfrm>
                <a:off x="5816600" y="2803525"/>
                <a:ext cx="2286000" cy="31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200" b="0">
                    <a:solidFill>
                      <a:srgbClr val="081D58"/>
                    </a:solidFill>
                  </a:rPr>
                  <a:t>Patient Satisfied</a:t>
                </a:r>
              </a:p>
            </p:txBody>
          </p:sp>
          <p:sp>
            <p:nvSpPr>
              <p:cNvPr id="164" name="Line 294"/>
              <p:cNvSpPr>
                <a:spLocks noChangeShapeType="1"/>
              </p:cNvSpPr>
              <p:nvPr/>
            </p:nvSpPr>
            <p:spPr bwMode="auto">
              <a:xfrm>
                <a:off x="5797550" y="4703763"/>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65" name="Text Box 295"/>
              <p:cNvSpPr txBox="1">
                <a:spLocks noChangeArrowheads="1"/>
              </p:cNvSpPr>
              <p:nvPr/>
            </p:nvSpPr>
            <p:spPr bwMode="auto">
              <a:xfrm>
                <a:off x="5816600" y="4440238"/>
                <a:ext cx="2286000" cy="31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200" b="0">
                    <a:solidFill>
                      <a:srgbClr val="081D58"/>
                    </a:solidFill>
                  </a:rPr>
                  <a:t>Bar Code Bracelet</a:t>
                </a:r>
              </a:p>
            </p:txBody>
          </p:sp>
          <p:sp>
            <p:nvSpPr>
              <p:cNvPr id="166" name="Text Box 296"/>
              <p:cNvSpPr txBox="1">
                <a:spLocks noChangeArrowheads="1"/>
              </p:cNvSpPr>
              <p:nvPr/>
            </p:nvSpPr>
            <p:spPr bwMode="auto">
              <a:xfrm rot="1800000">
                <a:off x="6153150" y="4939802"/>
                <a:ext cx="1371600" cy="29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100" b="0">
                    <a:solidFill>
                      <a:srgbClr val="081D58"/>
                    </a:solidFill>
                  </a:rPr>
                  <a:t>Complete</a:t>
                </a:r>
              </a:p>
            </p:txBody>
          </p:sp>
          <p:sp>
            <p:nvSpPr>
              <p:cNvPr id="167" name="Line 297"/>
              <p:cNvSpPr>
                <a:spLocks noChangeShapeType="1"/>
              </p:cNvSpPr>
              <p:nvPr/>
            </p:nvSpPr>
            <p:spPr bwMode="auto">
              <a:xfrm rot="1800000">
                <a:off x="5805488" y="5029200"/>
                <a:ext cx="1343025"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68" name="Line 298"/>
              <p:cNvSpPr>
                <a:spLocks noChangeShapeType="1"/>
              </p:cNvSpPr>
              <p:nvPr/>
            </p:nvSpPr>
            <p:spPr bwMode="auto">
              <a:xfrm rot="1800000">
                <a:off x="6610350" y="5029200"/>
                <a:ext cx="1343025"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69" name="Text Box 299"/>
              <p:cNvSpPr txBox="1">
                <a:spLocks noChangeArrowheads="1"/>
              </p:cNvSpPr>
              <p:nvPr/>
            </p:nvSpPr>
            <p:spPr bwMode="auto">
              <a:xfrm rot="1800000">
                <a:off x="6921500" y="4939802"/>
                <a:ext cx="1371600" cy="29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100" b="0">
                    <a:solidFill>
                      <a:srgbClr val="081D58"/>
                    </a:solidFill>
                  </a:rPr>
                  <a:t>Accurate</a:t>
                </a:r>
              </a:p>
            </p:txBody>
          </p:sp>
          <p:sp>
            <p:nvSpPr>
              <p:cNvPr id="170" name="Line 300"/>
              <p:cNvSpPr>
                <a:spLocks noChangeShapeType="1"/>
              </p:cNvSpPr>
              <p:nvPr/>
            </p:nvSpPr>
            <p:spPr bwMode="auto">
              <a:xfrm>
                <a:off x="5797550" y="2578100"/>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00">
                  <a:solidFill>
                    <a:prstClr val="black"/>
                  </a:solidFill>
                </a:endParaRPr>
              </a:p>
            </p:txBody>
          </p:sp>
          <p:sp>
            <p:nvSpPr>
              <p:cNvPr id="171" name="Text Box 301"/>
              <p:cNvSpPr txBox="1">
                <a:spLocks noChangeArrowheads="1"/>
              </p:cNvSpPr>
              <p:nvPr/>
            </p:nvSpPr>
            <p:spPr bwMode="auto">
              <a:xfrm>
                <a:off x="5827713" y="2286000"/>
                <a:ext cx="2286000" cy="31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pPr>
                <a:r>
                  <a:rPr lang="en-US" altLang="en-US" sz="1200" b="0">
                    <a:solidFill>
                      <a:srgbClr val="081D58"/>
                    </a:solidFill>
                  </a:rPr>
                  <a:t>Patient Information Errors</a:t>
                </a:r>
              </a:p>
            </p:txBody>
          </p:sp>
        </p:grpSp>
      </p:grpSp>
      <p:sp>
        <p:nvSpPr>
          <p:cNvPr id="2" name="TextBox 1"/>
          <p:cNvSpPr txBox="1"/>
          <p:nvPr/>
        </p:nvSpPr>
        <p:spPr>
          <a:xfrm>
            <a:off x="6273433" y="1868269"/>
            <a:ext cx="2565767" cy="646331"/>
          </a:xfrm>
          <a:prstGeom prst="rect">
            <a:avLst/>
          </a:prstGeom>
          <a:noFill/>
        </p:spPr>
        <p:txBody>
          <a:bodyPr wrap="none" rtlCol="0">
            <a:spAutoFit/>
          </a:bodyPr>
          <a:lstStyle/>
          <a:p>
            <a:r>
              <a:rPr lang="en-US" b="1" dirty="0" smtClean="0">
                <a:solidFill>
                  <a:srgbClr val="5B9BD5">
                    <a:lumMod val="50000"/>
                  </a:srgbClr>
                </a:solidFill>
              </a:rPr>
              <a:t>Performance Measures</a:t>
            </a:r>
          </a:p>
          <a:p>
            <a:r>
              <a:rPr lang="en-US" b="1" dirty="0">
                <a:solidFill>
                  <a:srgbClr val="5B9BD5">
                    <a:lumMod val="50000"/>
                  </a:srgbClr>
                </a:solidFill>
              </a:rPr>
              <a:t>(</a:t>
            </a:r>
            <a:r>
              <a:rPr lang="en-US" b="1" dirty="0" smtClean="0">
                <a:solidFill>
                  <a:srgbClr val="5B9BD5">
                    <a:lumMod val="50000"/>
                  </a:srgbClr>
                </a:solidFill>
              </a:rPr>
              <a:t>Q</a:t>
            </a:r>
            <a:r>
              <a:rPr lang="en-US" sz="1600" dirty="0" smtClean="0">
                <a:solidFill>
                  <a:srgbClr val="5B9BD5">
                    <a:lumMod val="50000"/>
                  </a:srgbClr>
                </a:solidFill>
              </a:rPr>
              <a:t>uality</a:t>
            </a:r>
            <a:r>
              <a:rPr lang="en-US" dirty="0" smtClean="0">
                <a:solidFill>
                  <a:srgbClr val="5B9BD5">
                    <a:lumMod val="50000"/>
                  </a:srgbClr>
                </a:solidFill>
              </a:rPr>
              <a:t>, </a:t>
            </a:r>
            <a:r>
              <a:rPr lang="en-US" b="1" dirty="0" smtClean="0">
                <a:solidFill>
                  <a:srgbClr val="5B9BD5">
                    <a:lumMod val="50000"/>
                  </a:srgbClr>
                </a:solidFill>
              </a:rPr>
              <a:t>T</a:t>
            </a:r>
            <a:r>
              <a:rPr lang="en-US" dirty="0" smtClean="0">
                <a:solidFill>
                  <a:srgbClr val="5B9BD5">
                    <a:lumMod val="50000"/>
                  </a:srgbClr>
                </a:solidFill>
              </a:rPr>
              <a:t>imeliness, </a:t>
            </a:r>
            <a:r>
              <a:rPr lang="en-US" b="1" dirty="0" smtClean="0">
                <a:solidFill>
                  <a:srgbClr val="5B9BD5">
                    <a:lumMod val="50000"/>
                  </a:srgbClr>
                </a:solidFill>
              </a:rPr>
              <a:t>C</a:t>
            </a:r>
            <a:r>
              <a:rPr lang="en-US" dirty="0" smtClean="0">
                <a:solidFill>
                  <a:srgbClr val="5B9BD5">
                    <a:lumMod val="50000"/>
                  </a:srgbClr>
                </a:solidFill>
              </a:rPr>
              <a:t>ost</a:t>
            </a:r>
            <a:r>
              <a:rPr lang="en-US" b="1" dirty="0" smtClean="0">
                <a:solidFill>
                  <a:srgbClr val="5B9BD5">
                    <a:lumMod val="50000"/>
                  </a:srgbClr>
                </a:solidFill>
              </a:rPr>
              <a:t>)</a:t>
            </a:r>
            <a:endParaRPr lang="en-US" b="1" dirty="0">
              <a:solidFill>
                <a:srgbClr val="5B9BD5">
                  <a:lumMod val="50000"/>
                </a:srgbClr>
              </a:solidFill>
            </a:endParaRPr>
          </a:p>
        </p:txBody>
      </p:sp>
      <p:grpSp>
        <p:nvGrpSpPr>
          <p:cNvPr id="7" name="Group 6"/>
          <p:cNvGrpSpPr/>
          <p:nvPr/>
        </p:nvGrpSpPr>
        <p:grpSpPr>
          <a:xfrm>
            <a:off x="8080663" y="2678668"/>
            <a:ext cx="873327" cy="2262664"/>
            <a:chOff x="8080663" y="2678668"/>
            <a:chExt cx="873327" cy="2262664"/>
          </a:xfrm>
        </p:grpSpPr>
        <p:sp>
          <p:nvSpPr>
            <p:cNvPr id="3" name="TextBox 2"/>
            <p:cNvSpPr txBox="1"/>
            <p:nvPr/>
          </p:nvSpPr>
          <p:spPr>
            <a:xfrm>
              <a:off x="8326020" y="2678668"/>
              <a:ext cx="382613" cy="369332"/>
            </a:xfrm>
            <a:prstGeom prst="rect">
              <a:avLst/>
            </a:prstGeom>
            <a:noFill/>
          </p:spPr>
          <p:txBody>
            <a:bodyPr wrap="square" rtlCol="0">
              <a:spAutoFit/>
            </a:bodyPr>
            <a:lstStyle/>
            <a:p>
              <a:r>
                <a:rPr lang="en-US" b="1" dirty="0" smtClean="0">
                  <a:solidFill>
                    <a:srgbClr val="5B9BD5">
                      <a:lumMod val="50000"/>
                    </a:srgbClr>
                  </a:solidFill>
                </a:rPr>
                <a:t>Q</a:t>
              </a:r>
              <a:endParaRPr lang="en-US" b="1" dirty="0">
                <a:solidFill>
                  <a:srgbClr val="5B9BD5">
                    <a:lumMod val="50000"/>
                  </a:srgbClr>
                </a:solidFill>
              </a:endParaRPr>
            </a:p>
          </p:txBody>
        </p:sp>
        <p:sp>
          <p:nvSpPr>
            <p:cNvPr id="98" name="TextBox 97"/>
            <p:cNvSpPr txBox="1"/>
            <p:nvPr/>
          </p:nvSpPr>
          <p:spPr>
            <a:xfrm>
              <a:off x="8326020" y="3135868"/>
              <a:ext cx="382613" cy="369332"/>
            </a:xfrm>
            <a:prstGeom prst="rect">
              <a:avLst/>
            </a:prstGeom>
            <a:noFill/>
          </p:spPr>
          <p:txBody>
            <a:bodyPr wrap="square" rtlCol="0">
              <a:spAutoFit/>
            </a:bodyPr>
            <a:lstStyle/>
            <a:p>
              <a:r>
                <a:rPr lang="en-US" b="1" dirty="0" smtClean="0">
                  <a:solidFill>
                    <a:srgbClr val="5B9BD5">
                      <a:lumMod val="50000"/>
                    </a:srgbClr>
                  </a:solidFill>
                </a:rPr>
                <a:t>Q</a:t>
              </a:r>
              <a:endParaRPr lang="en-US" b="1" dirty="0">
                <a:solidFill>
                  <a:srgbClr val="5B9BD5">
                    <a:lumMod val="50000"/>
                  </a:srgbClr>
                </a:solidFill>
              </a:endParaRPr>
            </a:p>
          </p:txBody>
        </p:sp>
        <p:sp>
          <p:nvSpPr>
            <p:cNvPr id="99" name="TextBox 98"/>
            <p:cNvSpPr txBox="1"/>
            <p:nvPr/>
          </p:nvSpPr>
          <p:spPr>
            <a:xfrm>
              <a:off x="8326020" y="3657600"/>
              <a:ext cx="382613" cy="369332"/>
            </a:xfrm>
            <a:prstGeom prst="rect">
              <a:avLst/>
            </a:prstGeom>
            <a:noFill/>
          </p:spPr>
          <p:txBody>
            <a:bodyPr wrap="square" rtlCol="0">
              <a:spAutoFit/>
            </a:bodyPr>
            <a:lstStyle/>
            <a:p>
              <a:r>
                <a:rPr lang="en-US" b="1" dirty="0" smtClean="0">
                  <a:solidFill>
                    <a:srgbClr val="5B9BD5">
                      <a:lumMod val="50000"/>
                    </a:srgbClr>
                  </a:solidFill>
                </a:rPr>
                <a:t>T</a:t>
              </a:r>
              <a:endParaRPr lang="en-US" b="1" dirty="0">
                <a:solidFill>
                  <a:srgbClr val="5B9BD5">
                    <a:lumMod val="50000"/>
                  </a:srgbClr>
                </a:solidFill>
              </a:endParaRPr>
            </a:p>
          </p:txBody>
        </p:sp>
        <p:sp>
          <p:nvSpPr>
            <p:cNvPr id="100" name="TextBox 99"/>
            <p:cNvSpPr txBox="1"/>
            <p:nvPr/>
          </p:nvSpPr>
          <p:spPr>
            <a:xfrm>
              <a:off x="8326020" y="4114800"/>
              <a:ext cx="382613" cy="369332"/>
            </a:xfrm>
            <a:prstGeom prst="rect">
              <a:avLst/>
            </a:prstGeom>
            <a:noFill/>
          </p:spPr>
          <p:txBody>
            <a:bodyPr wrap="square" rtlCol="0">
              <a:spAutoFit/>
            </a:bodyPr>
            <a:lstStyle/>
            <a:p>
              <a:r>
                <a:rPr lang="en-US" b="1" dirty="0" smtClean="0">
                  <a:solidFill>
                    <a:srgbClr val="5B9BD5">
                      <a:lumMod val="50000"/>
                    </a:srgbClr>
                  </a:solidFill>
                </a:rPr>
                <a:t>C</a:t>
              </a:r>
              <a:endParaRPr lang="en-US" b="1" dirty="0">
                <a:solidFill>
                  <a:srgbClr val="5B9BD5">
                    <a:lumMod val="50000"/>
                  </a:srgbClr>
                </a:solidFill>
              </a:endParaRPr>
            </a:p>
          </p:txBody>
        </p:sp>
        <p:sp>
          <p:nvSpPr>
            <p:cNvPr id="101" name="TextBox 100"/>
            <p:cNvSpPr txBox="1"/>
            <p:nvPr/>
          </p:nvSpPr>
          <p:spPr>
            <a:xfrm>
              <a:off x="8080663" y="4572000"/>
              <a:ext cx="873327" cy="369332"/>
            </a:xfrm>
            <a:prstGeom prst="rect">
              <a:avLst/>
            </a:prstGeom>
            <a:noFill/>
          </p:spPr>
          <p:txBody>
            <a:bodyPr wrap="square" rtlCol="0">
              <a:spAutoFit/>
            </a:bodyPr>
            <a:lstStyle/>
            <a:p>
              <a:r>
                <a:rPr lang="en-US" b="1" dirty="0" smtClean="0">
                  <a:solidFill>
                    <a:srgbClr val="5B9BD5">
                      <a:lumMod val="50000"/>
                    </a:srgbClr>
                  </a:solidFill>
                </a:rPr>
                <a:t>  Q, T</a:t>
              </a:r>
              <a:endParaRPr lang="en-US" b="1" dirty="0">
                <a:solidFill>
                  <a:srgbClr val="5B9BD5">
                    <a:lumMod val="50000"/>
                  </a:srgbClr>
                </a:solidFill>
              </a:endParaRPr>
            </a:p>
          </p:txBody>
        </p:sp>
      </p:gr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484" y="-19625"/>
            <a:ext cx="6611710" cy="104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6564079" y="300948"/>
            <a:ext cx="969207" cy="919949"/>
          </a:xfrm>
          <a:prstGeom prst="ellipse">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685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anim calcmode="lin" valueType="num">
                                      <p:cBhvr>
                                        <p:cTn id="28" dur="500" fill="hold"/>
                                        <p:tgtEl>
                                          <p:spTgt spid="7"/>
                                        </p:tgtEl>
                                        <p:attrNameLst>
                                          <p:attrName>ppt_x</p:attrName>
                                        </p:attrNameLst>
                                      </p:cBhvr>
                                      <p:tavLst>
                                        <p:tav tm="0">
                                          <p:val>
                                            <p:fltVal val="0.5"/>
                                          </p:val>
                                        </p:tav>
                                        <p:tav tm="100000">
                                          <p:val>
                                            <p:strVal val="#ppt_x"/>
                                          </p:val>
                                        </p:tav>
                                      </p:tavLst>
                                    </p:anim>
                                    <p:anim calcmode="lin" valueType="num">
                                      <p:cBhvr>
                                        <p:cTn id="29"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288" y="289133"/>
            <a:ext cx="7287016" cy="461665"/>
          </a:xfrm>
        </p:spPr>
        <p:txBody>
          <a:bodyPr/>
          <a:lstStyle/>
          <a:p>
            <a:r>
              <a:rPr lang="en-US" dirty="0" smtClean="0"/>
              <a:t>INPUT-PROCESS-OUTPUT (IPO)</a:t>
            </a:r>
            <a:endParaRPr lang="en-US" b="1" dirty="0">
              <a:solidFill>
                <a:srgbClr val="002060"/>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Patient Safety Process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79" name="Group 78"/>
          <p:cNvGrpSpPr/>
          <p:nvPr/>
        </p:nvGrpSpPr>
        <p:grpSpPr>
          <a:xfrm>
            <a:off x="885250" y="1464200"/>
            <a:ext cx="7381875" cy="4800600"/>
            <a:chOff x="1336675" y="1371600"/>
            <a:chExt cx="7381875" cy="4800600"/>
          </a:xfrm>
        </p:grpSpPr>
        <p:sp>
          <p:nvSpPr>
            <p:cNvPr id="80" name="Rectangle 64"/>
            <p:cNvSpPr>
              <a:spLocks noChangeArrowheads="1"/>
            </p:cNvSpPr>
            <p:nvPr/>
          </p:nvSpPr>
          <p:spPr bwMode="auto">
            <a:xfrm>
              <a:off x="3813175" y="1371600"/>
              <a:ext cx="2444750" cy="4800600"/>
            </a:xfrm>
            <a:prstGeom prst="rect">
              <a:avLst/>
            </a:prstGeom>
            <a:solidFill>
              <a:srgbClr val="7889FB"/>
            </a:solidFill>
            <a:ln w="9525">
              <a:solidFill>
                <a:srgbClr val="FFFFFF"/>
              </a:solidFill>
              <a:miter lim="800000"/>
              <a:headEnd/>
              <a:tailEnd/>
            </a:ln>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1" name="Rectangle 65"/>
            <p:cNvSpPr>
              <a:spLocks noChangeArrowheads="1"/>
            </p:cNvSpPr>
            <p:nvPr/>
          </p:nvSpPr>
          <p:spPr bwMode="auto">
            <a:xfrm>
              <a:off x="4162425" y="2057400"/>
              <a:ext cx="1731963" cy="3048000"/>
            </a:xfrm>
            <a:prstGeom prst="rect">
              <a:avLst/>
            </a:prstGeom>
            <a:solidFill>
              <a:srgbClr val="EDE2FE"/>
            </a:solidFill>
            <a:ln w="9525">
              <a:solidFill>
                <a:srgbClr val="FFFFFF"/>
              </a:solidFill>
              <a:miter lim="800000"/>
              <a:headEnd/>
              <a:tailEnd/>
            </a:ln>
          </p:spPr>
          <p:txBody>
            <a:bodyPr wrap="none" lIns="94439" tIns="47220" rIns="94439" bIns="47220" anchor="ct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5000"/>
                </a:spcBef>
                <a:spcAft>
                  <a:spcPct val="0"/>
                </a:spcAft>
                <a:defRPr/>
              </a:pPr>
              <a:r>
                <a:rPr lang="en-US" altLang="en-US" sz="1800" kern="0" smtClean="0">
                  <a:solidFill>
                    <a:srgbClr val="081D58"/>
                  </a:solidFill>
                </a:rPr>
                <a:t>Patient Safety </a:t>
              </a:r>
            </a:p>
          </p:txBody>
        </p:sp>
        <p:sp>
          <p:nvSpPr>
            <p:cNvPr id="82" name="Line 99"/>
            <p:cNvSpPr>
              <a:spLocks noChangeShapeType="1"/>
            </p:cNvSpPr>
            <p:nvPr/>
          </p:nvSpPr>
          <p:spPr bwMode="auto">
            <a:xfrm>
              <a:off x="6267450" y="2903538"/>
              <a:ext cx="245110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83" name="Text Box 100"/>
            <p:cNvSpPr txBox="1">
              <a:spLocks noChangeArrowheads="1"/>
            </p:cNvSpPr>
            <p:nvPr/>
          </p:nvSpPr>
          <p:spPr bwMode="auto">
            <a:xfrm>
              <a:off x="6302375" y="2616200"/>
              <a:ext cx="2286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Incidents/staff </a:t>
              </a:r>
            </a:p>
          </p:txBody>
        </p:sp>
        <p:sp>
          <p:nvSpPr>
            <p:cNvPr id="84" name="Line 102"/>
            <p:cNvSpPr>
              <a:spLocks noChangeShapeType="1"/>
            </p:cNvSpPr>
            <p:nvPr/>
          </p:nvSpPr>
          <p:spPr bwMode="auto">
            <a:xfrm>
              <a:off x="6267450" y="3302000"/>
              <a:ext cx="245110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85" name="Text Box 103"/>
            <p:cNvSpPr txBox="1">
              <a:spLocks noChangeArrowheads="1"/>
            </p:cNvSpPr>
            <p:nvPr/>
          </p:nvSpPr>
          <p:spPr bwMode="auto">
            <a:xfrm>
              <a:off x="6302375" y="3005138"/>
              <a:ext cx="2286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Incidents/100 patients</a:t>
              </a:r>
            </a:p>
          </p:txBody>
        </p:sp>
        <p:sp>
          <p:nvSpPr>
            <p:cNvPr id="86" name="Line 104"/>
            <p:cNvSpPr>
              <a:spLocks noChangeShapeType="1"/>
            </p:cNvSpPr>
            <p:nvPr/>
          </p:nvSpPr>
          <p:spPr bwMode="auto">
            <a:xfrm>
              <a:off x="6267450" y="4086225"/>
              <a:ext cx="245110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87" name="Text Box 105"/>
            <p:cNvSpPr txBox="1">
              <a:spLocks noChangeArrowheads="1"/>
            </p:cNvSpPr>
            <p:nvPr/>
          </p:nvSpPr>
          <p:spPr bwMode="auto">
            <a:xfrm>
              <a:off x="6302375" y="3798888"/>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Cost / Incident </a:t>
              </a:r>
            </a:p>
          </p:txBody>
        </p:sp>
        <p:grpSp>
          <p:nvGrpSpPr>
            <p:cNvPr id="88" name="Group 4"/>
            <p:cNvGrpSpPr>
              <a:grpSpLocks/>
            </p:cNvGrpSpPr>
            <p:nvPr/>
          </p:nvGrpSpPr>
          <p:grpSpPr bwMode="auto">
            <a:xfrm>
              <a:off x="1336675" y="1402763"/>
              <a:ext cx="2760663" cy="4369387"/>
              <a:chOff x="1336675" y="1224399"/>
              <a:chExt cx="2761203" cy="4370192"/>
            </a:xfrm>
          </p:grpSpPr>
          <p:sp>
            <p:nvSpPr>
              <p:cNvPr id="97" name="Line 70"/>
              <p:cNvSpPr>
                <a:spLocks noChangeShapeType="1"/>
              </p:cNvSpPr>
              <p:nvPr/>
            </p:nvSpPr>
            <p:spPr bwMode="auto">
              <a:xfrm>
                <a:off x="1336675" y="1694387"/>
                <a:ext cx="245110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98" name="Text Box 71"/>
              <p:cNvSpPr txBox="1">
                <a:spLocks noChangeArrowheads="1"/>
              </p:cNvSpPr>
              <p:nvPr/>
            </p:nvSpPr>
            <p:spPr bwMode="auto">
              <a:xfrm>
                <a:off x="1371600" y="1224399"/>
                <a:ext cx="2286000" cy="526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dirty="0" smtClean="0">
                    <a:solidFill>
                      <a:srgbClr val="081D58"/>
                    </a:solidFill>
                  </a:rPr>
                  <a:t>Patient (Demographics, health, etc.)</a:t>
                </a:r>
              </a:p>
            </p:txBody>
          </p:sp>
          <p:sp>
            <p:nvSpPr>
              <p:cNvPr id="99" name="Text Box 75"/>
              <p:cNvSpPr txBox="1">
                <a:spLocks noChangeArrowheads="1"/>
              </p:cNvSpPr>
              <p:nvPr/>
            </p:nvSpPr>
            <p:spPr bwMode="auto">
              <a:xfrm>
                <a:off x="1371600" y="2811992"/>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Audit Program</a:t>
                </a:r>
              </a:p>
            </p:txBody>
          </p:sp>
          <p:sp>
            <p:nvSpPr>
              <p:cNvPr id="100" name="Text Box 77"/>
              <p:cNvSpPr txBox="1">
                <a:spLocks noChangeArrowheads="1"/>
              </p:cNvSpPr>
              <p:nvPr/>
            </p:nvSpPr>
            <p:spPr bwMode="auto">
              <a:xfrm>
                <a:off x="1371600" y="3108310"/>
                <a:ext cx="2286000" cy="31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Regulations</a:t>
                </a:r>
              </a:p>
            </p:txBody>
          </p:sp>
          <p:sp>
            <p:nvSpPr>
              <p:cNvPr id="101" name="Line 79"/>
              <p:cNvSpPr>
                <a:spLocks noChangeShapeType="1"/>
              </p:cNvSpPr>
              <p:nvPr/>
            </p:nvSpPr>
            <p:spPr bwMode="auto">
              <a:xfrm>
                <a:off x="1352550" y="3732726"/>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02" name="Line 80"/>
              <p:cNvSpPr>
                <a:spLocks noChangeShapeType="1"/>
              </p:cNvSpPr>
              <p:nvPr/>
            </p:nvSpPr>
            <p:spPr bwMode="auto">
              <a:xfrm>
                <a:off x="1352550" y="3114662"/>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03" name="Line 82"/>
              <p:cNvSpPr>
                <a:spLocks noChangeShapeType="1"/>
              </p:cNvSpPr>
              <p:nvPr/>
            </p:nvSpPr>
            <p:spPr bwMode="auto">
              <a:xfrm>
                <a:off x="1352550" y="3413640"/>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04" name="Text Box 83"/>
              <p:cNvSpPr txBox="1">
                <a:spLocks noChangeArrowheads="1"/>
              </p:cNvSpPr>
              <p:nvPr/>
            </p:nvSpPr>
            <p:spPr bwMode="auto">
              <a:xfrm>
                <a:off x="1371600" y="3421047"/>
                <a:ext cx="2286000" cy="31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Reporting System</a:t>
                </a:r>
              </a:p>
            </p:txBody>
          </p:sp>
          <p:sp>
            <p:nvSpPr>
              <p:cNvPr id="105" name="Line 84"/>
              <p:cNvSpPr>
                <a:spLocks noChangeShapeType="1"/>
              </p:cNvSpPr>
              <p:nvPr/>
            </p:nvSpPr>
            <p:spPr bwMode="auto">
              <a:xfrm>
                <a:off x="1352550" y="4063455"/>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06" name="Text Box 85"/>
              <p:cNvSpPr txBox="1">
                <a:spLocks noChangeArrowheads="1"/>
              </p:cNvSpPr>
              <p:nvPr/>
            </p:nvSpPr>
            <p:spPr bwMode="auto">
              <a:xfrm>
                <a:off x="1371600" y="3743308"/>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Equipment</a:t>
                </a:r>
              </a:p>
            </p:txBody>
          </p:sp>
          <p:sp>
            <p:nvSpPr>
              <p:cNvPr id="107" name="Text Box 86"/>
              <p:cNvSpPr txBox="1">
                <a:spLocks noChangeArrowheads="1"/>
              </p:cNvSpPr>
              <p:nvPr/>
            </p:nvSpPr>
            <p:spPr bwMode="auto">
              <a:xfrm rot="1800000">
                <a:off x="1697565" y="4676759"/>
                <a:ext cx="1371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Training</a:t>
                </a:r>
              </a:p>
            </p:txBody>
          </p:sp>
          <p:grpSp>
            <p:nvGrpSpPr>
              <p:cNvPr id="108" name="Group 3"/>
              <p:cNvGrpSpPr>
                <a:grpSpLocks/>
              </p:cNvGrpSpPr>
              <p:nvPr/>
            </p:nvGrpSpPr>
            <p:grpSpPr bwMode="auto">
              <a:xfrm>
                <a:off x="1360488" y="4124839"/>
                <a:ext cx="2525712" cy="819009"/>
                <a:chOff x="1360488" y="4522788"/>
                <a:chExt cx="2525712" cy="819009"/>
              </a:xfrm>
            </p:grpSpPr>
            <p:sp>
              <p:nvSpPr>
                <p:cNvPr id="146" name="Line 87"/>
                <p:cNvSpPr>
                  <a:spLocks noChangeShapeType="1"/>
                </p:cNvSpPr>
                <p:nvPr/>
              </p:nvSpPr>
              <p:spPr bwMode="auto">
                <a:xfrm rot="1800000">
                  <a:off x="1449388" y="5132388"/>
                  <a:ext cx="1189037"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47" name="Text Box 88"/>
                <p:cNvSpPr txBox="1">
                  <a:spLocks noChangeArrowheads="1"/>
                </p:cNvSpPr>
                <p:nvPr/>
              </p:nvSpPr>
              <p:spPr bwMode="auto">
                <a:xfrm rot="1800000">
                  <a:off x="2195513" y="5021263"/>
                  <a:ext cx="1130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Experience</a:t>
                  </a:r>
                </a:p>
              </p:txBody>
            </p:sp>
            <p:sp>
              <p:nvSpPr>
                <p:cNvPr id="148" name="Line 89"/>
                <p:cNvSpPr>
                  <a:spLocks noChangeShapeType="1"/>
                </p:cNvSpPr>
                <p:nvPr/>
              </p:nvSpPr>
              <p:spPr bwMode="auto">
                <a:xfrm rot="1800000">
                  <a:off x="1919288" y="5141913"/>
                  <a:ext cx="1216025"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49" name="Line 90"/>
                <p:cNvSpPr>
                  <a:spLocks noChangeShapeType="1"/>
                </p:cNvSpPr>
                <p:nvPr/>
              </p:nvSpPr>
              <p:spPr bwMode="auto">
                <a:xfrm>
                  <a:off x="1360488" y="4827588"/>
                  <a:ext cx="245110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50" name="Text Box 91"/>
                <p:cNvSpPr txBox="1">
                  <a:spLocks noChangeArrowheads="1"/>
                </p:cNvSpPr>
                <p:nvPr/>
              </p:nvSpPr>
              <p:spPr bwMode="auto">
                <a:xfrm>
                  <a:off x="1371600" y="4522788"/>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Staff</a:t>
                  </a:r>
                </a:p>
              </p:txBody>
            </p:sp>
            <p:sp>
              <p:nvSpPr>
                <p:cNvPr id="151" name="Text Box 92"/>
                <p:cNvSpPr txBox="1">
                  <a:spLocks noChangeArrowheads="1"/>
                </p:cNvSpPr>
                <p:nvPr/>
              </p:nvSpPr>
              <p:spPr bwMode="auto">
                <a:xfrm rot="1800000">
                  <a:off x="2755900" y="4932503"/>
                  <a:ext cx="1130300" cy="40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lnSpc>
                      <a:spcPct val="85000"/>
                    </a:lnSpc>
                    <a:spcBef>
                      <a:spcPct val="0"/>
                    </a:spcBef>
                    <a:spcAft>
                      <a:spcPct val="0"/>
                    </a:spcAft>
                    <a:defRPr/>
                  </a:pPr>
                  <a:r>
                    <a:rPr lang="en-US" altLang="en-US" sz="1200" b="0" kern="0" smtClean="0">
                      <a:solidFill>
                        <a:srgbClr val="081D58"/>
                      </a:solidFill>
                    </a:rPr>
                    <a:t>     Time w/ System</a:t>
                  </a:r>
                </a:p>
              </p:txBody>
            </p:sp>
            <p:sp>
              <p:nvSpPr>
                <p:cNvPr id="152" name="Line 93"/>
                <p:cNvSpPr>
                  <a:spLocks noChangeShapeType="1"/>
                </p:cNvSpPr>
                <p:nvPr/>
              </p:nvSpPr>
              <p:spPr bwMode="auto">
                <a:xfrm rot="1800000">
                  <a:off x="2371725" y="5138738"/>
                  <a:ext cx="1206500"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grpSp>
          <p:sp>
            <p:nvSpPr>
              <p:cNvPr id="109" name="Line 94"/>
              <p:cNvSpPr>
                <a:spLocks noChangeShapeType="1"/>
              </p:cNvSpPr>
              <p:nvPr/>
            </p:nvSpPr>
            <p:spPr bwMode="auto">
              <a:xfrm>
                <a:off x="1352550" y="5583230"/>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36" name="Text Box 95"/>
              <p:cNvSpPr txBox="1">
                <a:spLocks noChangeArrowheads="1"/>
              </p:cNvSpPr>
              <p:nvPr/>
            </p:nvSpPr>
            <p:spPr bwMode="auto">
              <a:xfrm>
                <a:off x="1371600" y="5068342"/>
                <a:ext cx="2286000" cy="52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Patient Safety Organization Alignment</a:t>
                </a:r>
              </a:p>
            </p:txBody>
          </p:sp>
          <p:sp>
            <p:nvSpPr>
              <p:cNvPr id="137" name="Text Box 74"/>
              <p:cNvSpPr txBox="1">
                <a:spLocks noChangeArrowheads="1"/>
              </p:cNvSpPr>
              <p:nvPr/>
            </p:nvSpPr>
            <p:spPr bwMode="auto">
              <a:xfrm>
                <a:off x="1363127" y="1711291"/>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Facility </a:t>
                </a:r>
              </a:p>
            </p:txBody>
          </p:sp>
          <p:sp>
            <p:nvSpPr>
              <p:cNvPr id="138" name="Text Box 76"/>
              <p:cNvSpPr txBox="1">
                <a:spLocks noChangeArrowheads="1"/>
              </p:cNvSpPr>
              <p:nvPr/>
            </p:nvSpPr>
            <p:spPr bwMode="auto">
              <a:xfrm>
                <a:off x="1371600" y="2516164"/>
                <a:ext cx="2286000" cy="31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Safety Training</a:t>
                </a:r>
              </a:p>
            </p:txBody>
          </p:sp>
          <p:sp>
            <p:nvSpPr>
              <p:cNvPr id="139" name="Line 78"/>
              <p:cNvSpPr>
                <a:spLocks noChangeShapeType="1"/>
              </p:cNvSpPr>
              <p:nvPr/>
            </p:nvSpPr>
            <p:spPr bwMode="auto">
              <a:xfrm>
                <a:off x="1352550" y="2801941"/>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grpSp>
            <p:nvGrpSpPr>
              <p:cNvPr id="140" name="Group 1"/>
              <p:cNvGrpSpPr>
                <a:grpSpLocks/>
              </p:cNvGrpSpPr>
              <p:nvPr/>
            </p:nvGrpSpPr>
            <p:grpSpPr bwMode="auto">
              <a:xfrm>
                <a:off x="1361011" y="1984870"/>
                <a:ext cx="2457450" cy="284175"/>
                <a:chOff x="1361011" y="2196545"/>
                <a:chExt cx="2457450" cy="284175"/>
              </a:xfrm>
            </p:grpSpPr>
            <p:sp>
              <p:nvSpPr>
                <p:cNvPr id="142" name="Line 78"/>
                <p:cNvSpPr>
                  <a:spLocks noChangeShapeType="1"/>
                </p:cNvSpPr>
                <p:nvPr/>
              </p:nvSpPr>
              <p:spPr bwMode="auto">
                <a:xfrm>
                  <a:off x="1361011" y="2196545"/>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43" name="Line 87"/>
                <p:cNvSpPr>
                  <a:spLocks noChangeShapeType="1"/>
                </p:cNvSpPr>
                <p:nvPr/>
              </p:nvSpPr>
              <p:spPr bwMode="auto">
                <a:xfrm rot="1800000" flipV="1">
                  <a:off x="1618309" y="2439074"/>
                  <a:ext cx="1103749" cy="4164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44" name="Line 87"/>
                <p:cNvSpPr>
                  <a:spLocks noChangeShapeType="1"/>
                </p:cNvSpPr>
                <p:nvPr/>
              </p:nvSpPr>
              <p:spPr bwMode="auto">
                <a:xfrm rot="1800000" flipV="1">
                  <a:off x="2148536" y="2379302"/>
                  <a:ext cx="843425" cy="2687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45" name="Line 87"/>
                <p:cNvSpPr>
                  <a:spLocks noChangeShapeType="1"/>
                </p:cNvSpPr>
                <p:nvPr/>
              </p:nvSpPr>
              <p:spPr bwMode="auto">
                <a:xfrm rot="1800000" flipV="1">
                  <a:off x="2766621" y="2379296"/>
                  <a:ext cx="843425" cy="2687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grpSp>
          <p:sp>
            <p:nvSpPr>
              <p:cNvPr id="141" name="Text Box 75"/>
              <p:cNvSpPr txBox="1">
                <a:spLocks noChangeArrowheads="1"/>
              </p:cNvSpPr>
              <p:nvPr/>
            </p:nvSpPr>
            <p:spPr bwMode="auto">
              <a:xfrm rot="1830444">
                <a:off x="1811878" y="2439438"/>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Location</a:t>
                </a:r>
              </a:p>
            </p:txBody>
          </p:sp>
        </p:grpSp>
        <p:sp>
          <p:nvSpPr>
            <p:cNvPr id="89" name="Text Box 75"/>
            <p:cNvSpPr txBox="1">
              <a:spLocks noChangeArrowheads="1"/>
            </p:cNvSpPr>
            <p:nvPr/>
          </p:nvSpPr>
          <p:spPr bwMode="auto">
            <a:xfrm rot="1830444">
              <a:off x="2319338" y="2608263"/>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Shifts</a:t>
              </a:r>
            </a:p>
          </p:txBody>
        </p:sp>
        <p:sp>
          <p:nvSpPr>
            <p:cNvPr id="90" name="Text Box 75"/>
            <p:cNvSpPr txBox="1">
              <a:spLocks noChangeArrowheads="1"/>
            </p:cNvSpPr>
            <p:nvPr/>
          </p:nvSpPr>
          <p:spPr bwMode="auto">
            <a:xfrm rot="1830444">
              <a:off x="2903538" y="257492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etc. </a:t>
              </a:r>
            </a:p>
          </p:txBody>
        </p:sp>
        <p:sp>
          <p:nvSpPr>
            <p:cNvPr id="91" name="Text Box 103"/>
            <p:cNvSpPr txBox="1">
              <a:spLocks noChangeArrowheads="1"/>
            </p:cNvSpPr>
            <p:nvPr/>
          </p:nvSpPr>
          <p:spPr bwMode="auto">
            <a:xfrm>
              <a:off x="6319838" y="3386138"/>
              <a:ext cx="2286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Time Between Incidents</a:t>
              </a:r>
            </a:p>
          </p:txBody>
        </p:sp>
        <p:sp>
          <p:nvSpPr>
            <p:cNvPr id="92" name="Line 104"/>
            <p:cNvSpPr>
              <a:spLocks noChangeShapeType="1"/>
            </p:cNvSpPr>
            <p:nvPr/>
          </p:nvSpPr>
          <p:spPr bwMode="auto">
            <a:xfrm>
              <a:off x="6267450" y="3679825"/>
              <a:ext cx="245110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93" name="Text Box 105"/>
            <p:cNvSpPr txBox="1">
              <a:spLocks noChangeArrowheads="1"/>
            </p:cNvSpPr>
            <p:nvPr/>
          </p:nvSpPr>
          <p:spPr bwMode="auto">
            <a:xfrm>
              <a:off x="6302375" y="4195763"/>
              <a:ext cx="2286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Incidents/department </a:t>
              </a:r>
            </a:p>
          </p:txBody>
        </p:sp>
        <p:sp>
          <p:nvSpPr>
            <p:cNvPr id="94" name="Line 104"/>
            <p:cNvSpPr>
              <a:spLocks noChangeShapeType="1"/>
            </p:cNvSpPr>
            <p:nvPr/>
          </p:nvSpPr>
          <p:spPr bwMode="auto">
            <a:xfrm>
              <a:off x="6259513" y="4484688"/>
              <a:ext cx="245110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95" name="Text Box 105"/>
            <p:cNvSpPr txBox="1">
              <a:spLocks noChangeArrowheads="1"/>
            </p:cNvSpPr>
            <p:nvPr/>
          </p:nvSpPr>
          <p:spPr bwMode="auto">
            <a:xfrm>
              <a:off x="6302375" y="4611688"/>
              <a:ext cx="228600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Safety Report</a:t>
              </a:r>
            </a:p>
          </p:txBody>
        </p:sp>
        <p:sp>
          <p:nvSpPr>
            <p:cNvPr id="96" name="Line 104"/>
            <p:cNvSpPr>
              <a:spLocks noChangeShapeType="1"/>
            </p:cNvSpPr>
            <p:nvPr/>
          </p:nvSpPr>
          <p:spPr bwMode="auto">
            <a:xfrm>
              <a:off x="6267450" y="4891088"/>
              <a:ext cx="245110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grpSp>
    </p:spTree>
    <p:extLst>
      <p:ext uri="{BB962C8B-B14F-4D97-AF65-F5344CB8AC3E}">
        <p14:creationId xmlns:p14="http://schemas.microsoft.com/office/powerpoint/2010/main" val="39225144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288" y="289133"/>
            <a:ext cx="7287016" cy="461665"/>
          </a:xfrm>
        </p:spPr>
        <p:txBody>
          <a:bodyPr/>
          <a:lstStyle/>
          <a:p>
            <a:r>
              <a:rPr lang="en-US" dirty="0" smtClean="0"/>
              <a:t>INPUT-PROCESS-OUTPUT (IPO)</a:t>
            </a:r>
            <a:endParaRPr lang="en-US" b="1" dirty="0">
              <a:solidFill>
                <a:srgbClr val="002060"/>
              </a:solidFill>
            </a:endParaRPr>
          </a:p>
        </p:txBody>
      </p:sp>
      <p:sp>
        <p:nvSpPr>
          <p:cNvPr id="13" name="Subtitle 2"/>
          <p:cNvSpPr>
            <a:spLocks noGrp="1"/>
          </p:cNvSpPr>
          <p:nvPr>
            <p:ph type="subTitle" idx="1"/>
          </p:nvPr>
        </p:nvSpPr>
        <p:spPr>
          <a:xfrm>
            <a:off x="674946" y="722058"/>
            <a:ext cx="7891272" cy="400110"/>
          </a:xfrm>
        </p:spPr>
        <p:txBody>
          <a:bodyPr/>
          <a:lstStyle/>
          <a:p>
            <a:pPr>
              <a:lnSpc>
                <a:spcPct val="100000"/>
              </a:lnSpc>
              <a:spcBef>
                <a:spcPts val="0"/>
              </a:spcBef>
              <a:defRPr/>
            </a:pPr>
            <a:r>
              <a:rPr lang="en-US" b="1" dirty="0" smtClean="0">
                <a:solidFill>
                  <a:srgbClr val="002060"/>
                </a:solidFill>
              </a:rPr>
              <a:t>Food Service Process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79" name="Group 78"/>
          <p:cNvGrpSpPr/>
          <p:nvPr/>
        </p:nvGrpSpPr>
        <p:grpSpPr>
          <a:xfrm>
            <a:off x="723199" y="1371600"/>
            <a:ext cx="7737887" cy="5063924"/>
            <a:chOff x="1336675" y="1371600"/>
            <a:chExt cx="7607300" cy="4800600"/>
          </a:xfrm>
        </p:grpSpPr>
        <p:sp>
          <p:nvSpPr>
            <p:cNvPr id="80" name="Rectangle 64"/>
            <p:cNvSpPr>
              <a:spLocks noChangeArrowheads="1"/>
            </p:cNvSpPr>
            <p:nvPr/>
          </p:nvSpPr>
          <p:spPr bwMode="auto">
            <a:xfrm>
              <a:off x="3813175" y="1371600"/>
              <a:ext cx="2444750" cy="4800600"/>
            </a:xfrm>
            <a:prstGeom prst="rect">
              <a:avLst/>
            </a:prstGeom>
            <a:solidFill>
              <a:srgbClr val="7889FB"/>
            </a:solidFill>
            <a:ln w="9525">
              <a:solidFill>
                <a:srgbClr val="FFFFFF"/>
              </a:solidFill>
              <a:miter lim="800000"/>
              <a:headEnd/>
              <a:tailEnd/>
            </a:ln>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1" name="Rectangle 65"/>
            <p:cNvSpPr>
              <a:spLocks noChangeArrowheads="1"/>
            </p:cNvSpPr>
            <p:nvPr/>
          </p:nvSpPr>
          <p:spPr bwMode="auto">
            <a:xfrm>
              <a:off x="4162425" y="2057400"/>
              <a:ext cx="1731963" cy="3048000"/>
            </a:xfrm>
            <a:prstGeom prst="rect">
              <a:avLst/>
            </a:prstGeom>
            <a:solidFill>
              <a:srgbClr val="EDE2FE"/>
            </a:solidFill>
            <a:ln w="9525">
              <a:solidFill>
                <a:srgbClr val="FFFFFF"/>
              </a:solidFill>
              <a:miter lim="800000"/>
              <a:headEnd/>
              <a:tailEnd/>
            </a:ln>
          </p:spPr>
          <p:txBody>
            <a:bodyPr wrap="none" lIns="94439" tIns="47220" rIns="94439" bIns="47220" anchor="ct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5000"/>
                </a:spcBef>
                <a:spcAft>
                  <a:spcPct val="0"/>
                </a:spcAft>
                <a:defRPr/>
              </a:pPr>
              <a:r>
                <a:rPr lang="en-US" altLang="en-US" sz="1800" kern="0" smtClean="0">
                  <a:solidFill>
                    <a:srgbClr val="081D58"/>
                  </a:solidFill>
                </a:rPr>
                <a:t>Food</a:t>
              </a:r>
            </a:p>
            <a:p>
              <a:pPr algn="ctr" fontAlgn="base">
                <a:spcBef>
                  <a:spcPct val="25000"/>
                </a:spcBef>
                <a:spcAft>
                  <a:spcPct val="0"/>
                </a:spcAft>
                <a:defRPr/>
              </a:pPr>
              <a:r>
                <a:rPr lang="en-US" altLang="en-US" sz="1800" kern="0" smtClean="0">
                  <a:solidFill>
                    <a:srgbClr val="081D58"/>
                  </a:solidFill>
                </a:rPr>
                <a:t>Service</a:t>
              </a:r>
            </a:p>
            <a:p>
              <a:pPr algn="ctr" fontAlgn="base">
                <a:spcBef>
                  <a:spcPct val="25000"/>
                </a:spcBef>
                <a:spcAft>
                  <a:spcPct val="0"/>
                </a:spcAft>
                <a:defRPr/>
              </a:pPr>
              <a:endParaRPr lang="en-US" altLang="en-US" sz="1800" kern="0" smtClean="0">
                <a:solidFill>
                  <a:srgbClr val="081D58"/>
                </a:solidFill>
              </a:endParaRPr>
            </a:p>
            <a:p>
              <a:pPr algn="ctr" fontAlgn="base">
                <a:spcBef>
                  <a:spcPct val="25000"/>
                </a:spcBef>
                <a:spcAft>
                  <a:spcPct val="0"/>
                </a:spcAft>
                <a:defRPr/>
              </a:pPr>
              <a:endParaRPr lang="en-US" altLang="en-US" sz="1800" kern="0" smtClean="0">
                <a:solidFill>
                  <a:srgbClr val="081D58"/>
                </a:solidFill>
              </a:endParaRPr>
            </a:p>
          </p:txBody>
        </p:sp>
        <p:sp>
          <p:nvSpPr>
            <p:cNvPr id="82" name="Text Box 66"/>
            <p:cNvSpPr txBox="1">
              <a:spLocks noChangeArrowheads="1"/>
            </p:cNvSpPr>
            <p:nvPr/>
          </p:nvSpPr>
          <p:spPr bwMode="auto">
            <a:xfrm rot="1800000">
              <a:off x="1739900" y="2068513"/>
              <a:ext cx="1371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Liquid</a:t>
              </a:r>
            </a:p>
          </p:txBody>
        </p:sp>
        <p:sp>
          <p:nvSpPr>
            <p:cNvPr id="83" name="Line 67"/>
            <p:cNvSpPr>
              <a:spLocks noChangeShapeType="1"/>
            </p:cNvSpPr>
            <p:nvPr/>
          </p:nvSpPr>
          <p:spPr bwMode="auto">
            <a:xfrm rot="1800000">
              <a:off x="1449388" y="2117725"/>
              <a:ext cx="1189037"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84" name="Text Box 68"/>
            <p:cNvSpPr txBox="1">
              <a:spLocks noChangeArrowheads="1"/>
            </p:cNvSpPr>
            <p:nvPr/>
          </p:nvSpPr>
          <p:spPr bwMode="auto">
            <a:xfrm rot="1800000">
              <a:off x="2195513" y="2006600"/>
              <a:ext cx="11303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Soft</a:t>
              </a:r>
            </a:p>
          </p:txBody>
        </p:sp>
        <p:sp>
          <p:nvSpPr>
            <p:cNvPr id="85" name="Line 69"/>
            <p:cNvSpPr>
              <a:spLocks noChangeShapeType="1"/>
            </p:cNvSpPr>
            <p:nvPr/>
          </p:nvSpPr>
          <p:spPr bwMode="auto">
            <a:xfrm rot="1800000">
              <a:off x="1919288" y="2127250"/>
              <a:ext cx="1216025"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86" name="Line 70"/>
            <p:cNvSpPr>
              <a:spLocks noChangeShapeType="1"/>
            </p:cNvSpPr>
            <p:nvPr/>
          </p:nvSpPr>
          <p:spPr bwMode="auto">
            <a:xfrm>
              <a:off x="1336675" y="1812925"/>
              <a:ext cx="245110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87" name="Text Box 71"/>
            <p:cNvSpPr txBox="1">
              <a:spLocks noChangeArrowheads="1"/>
            </p:cNvSpPr>
            <p:nvPr/>
          </p:nvSpPr>
          <p:spPr bwMode="auto">
            <a:xfrm>
              <a:off x="1371600" y="150812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Patient Requirements</a:t>
              </a:r>
            </a:p>
          </p:txBody>
        </p:sp>
        <p:sp>
          <p:nvSpPr>
            <p:cNvPr id="88" name="Text Box 72"/>
            <p:cNvSpPr txBox="1">
              <a:spLocks noChangeArrowheads="1"/>
            </p:cNvSpPr>
            <p:nvPr/>
          </p:nvSpPr>
          <p:spPr bwMode="auto">
            <a:xfrm rot="1800000">
              <a:off x="2647950" y="2006600"/>
              <a:ext cx="11303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Solid</a:t>
              </a:r>
            </a:p>
          </p:txBody>
        </p:sp>
        <p:sp>
          <p:nvSpPr>
            <p:cNvPr id="89" name="Line 73"/>
            <p:cNvSpPr>
              <a:spLocks noChangeShapeType="1"/>
            </p:cNvSpPr>
            <p:nvPr/>
          </p:nvSpPr>
          <p:spPr bwMode="auto">
            <a:xfrm rot="1800000">
              <a:off x="2371725" y="2124075"/>
              <a:ext cx="1206500"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90" name="Text Box 74"/>
            <p:cNvSpPr txBox="1">
              <a:spLocks noChangeArrowheads="1"/>
            </p:cNvSpPr>
            <p:nvPr/>
          </p:nvSpPr>
          <p:spPr bwMode="auto">
            <a:xfrm>
              <a:off x="1371600" y="242252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Patient Input</a:t>
              </a:r>
            </a:p>
          </p:txBody>
        </p:sp>
        <p:sp>
          <p:nvSpPr>
            <p:cNvPr id="91" name="Text Box 75"/>
            <p:cNvSpPr txBox="1">
              <a:spLocks noChangeArrowheads="1"/>
            </p:cNvSpPr>
            <p:nvPr/>
          </p:nvSpPr>
          <p:spPr bwMode="auto">
            <a:xfrm>
              <a:off x="1371600" y="280352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Dietician</a:t>
              </a:r>
            </a:p>
          </p:txBody>
        </p:sp>
        <p:sp>
          <p:nvSpPr>
            <p:cNvPr id="92" name="Text Box 76"/>
            <p:cNvSpPr txBox="1">
              <a:spLocks noChangeArrowheads="1"/>
            </p:cNvSpPr>
            <p:nvPr/>
          </p:nvSpPr>
          <p:spPr bwMode="auto">
            <a:xfrm>
              <a:off x="1371600" y="3125788"/>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Physician Instructions</a:t>
              </a:r>
            </a:p>
          </p:txBody>
        </p:sp>
        <p:sp>
          <p:nvSpPr>
            <p:cNvPr id="93" name="Text Box 77"/>
            <p:cNvSpPr txBox="1">
              <a:spLocks noChangeArrowheads="1"/>
            </p:cNvSpPr>
            <p:nvPr/>
          </p:nvSpPr>
          <p:spPr bwMode="auto">
            <a:xfrm>
              <a:off x="1371600" y="348932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Documentation</a:t>
              </a:r>
            </a:p>
          </p:txBody>
        </p:sp>
        <p:sp>
          <p:nvSpPr>
            <p:cNvPr id="94" name="Line 78"/>
            <p:cNvSpPr>
              <a:spLocks noChangeShapeType="1"/>
            </p:cNvSpPr>
            <p:nvPr/>
          </p:nvSpPr>
          <p:spPr bwMode="auto">
            <a:xfrm>
              <a:off x="1352550" y="2725738"/>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95" name="Line 79"/>
            <p:cNvSpPr>
              <a:spLocks noChangeShapeType="1"/>
            </p:cNvSpPr>
            <p:nvPr/>
          </p:nvSpPr>
          <p:spPr bwMode="auto">
            <a:xfrm>
              <a:off x="1352550" y="4130675"/>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96" name="Line 80"/>
            <p:cNvSpPr>
              <a:spLocks noChangeShapeType="1"/>
            </p:cNvSpPr>
            <p:nvPr/>
          </p:nvSpPr>
          <p:spPr bwMode="auto">
            <a:xfrm>
              <a:off x="1352550" y="3444875"/>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97" name="Line 81"/>
            <p:cNvSpPr>
              <a:spLocks noChangeShapeType="1"/>
            </p:cNvSpPr>
            <p:nvPr/>
          </p:nvSpPr>
          <p:spPr bwMode="auto">
            <a:xfrm>
              <a:off x="1352550" y="3094038"/>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98" name="Line 82"/>
            <p:cNvSpPr>
              <a:spLocks noChangeShapeType="1"/>
            </p:cNvSpPr>
            <p:nvPr/>
          </p:nvSpPr>
          <p:spPr bwMode="auto">
            <a:xfrm>
              <a:off x="1352550" y="3786188"/>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99" name="Text Box 83"/>
            <p:cNvSpPr txBox="1">
              <a:spLocks noChangeArrowheads="1"/>
            </p:cNvSpPr>
            <p:nvPr/>
          </p:nvSpPr>
          <p:spPr bwMode="auto">
            <a:xfrm>
              <a:off x="1371600" y="3827463"/>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Suppliers</a:t>
              </a:r>
            </a:p>
          </p:txBody>
        </p:sp>
        <p:sp>
          <p:nvSpPr>
            <p:cNvPr id="100" name="Line 84"/>
            <p:cNvSpPr>
              <a:spLocks noChangeShapeType="1"/>
            </p:cNvSpPr>
            <p:nvPr/>
          </p:nvSpPr>
          <p:spPr bwMode="auto">
            <a:xfrm>
              <a:off x="1352550" y="4478338"/>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01" name="Text Box 85"/>
            <p:cNvSpPr txBox="1">
              <a:spLocks noChangeArrowheads="1"/>
            </p:cNvSpPr>
            <p:nvPr/>
          </p:nvSpPr>
          <p:spPr bwMode="auto">
            <a:xfrm>
              <a:off x="1371600" y="417512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Equipment</a:t>
              </a:r>
            </a:p>
          </p:txBody>
        </p:sp>
        <p:sp>
          <p:nvSpPr>
            <p:cNvPr id="102" name="Text Box 86"/>
            <p:cNvSpPr txBox="1">
              <a:spLocks noChangeArrowheads="1"/>
            </p:cNvSpPr>
            <p:nvPr/>
          </p:nvSpPr>
          <p:spPr bwMode="auto">
            <a:xfrm rot="1800000">
              <a:off x="1739900" y="5083175"/>
              <a:ext cx="1371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Training</a:t>
              </a:r>
            </a:p>
          </p:txBody>
        </p:sp>
        <p:sp>
          <p:nvSpPr>
            <p:cNvPr id="103" name="Line 87"/>
            <p:cNvSpPr>
              <a:spLocks noChangeShapeType="1"/>
            </p:cNvSpPr>
            <p:nvPr/>
          </p:nvSpPr>
          <p:spPr bwMode="auto">
            <a:xfrm rot="1800000">
              <a:off x="1449388" y="5132388"/>
              <a:ext cx="1189037"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04" name="Text Box 88"/>
            <p:cNvSpPr txBox="1">
              <a:spLocks noChangeArrowheads="1"/>
            </p:cNvSpPr>
            <p:nvPr/>
          </p:nvSpPr>
          <p:spPr bwMode="auto">
            <a:xfrm rot="1800000">
              <a:off x="2195513" y="5021263"/>
              <a:ext cx="1130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Experience</a:t>
              </a:r>
            </a:p>
          </p:txBody>
        </p:sp>
        <p:sp>
          <p:nvSpPr>
            <p:cNvPr id="105" name="Line 89"/>
            <p:cNvSpPr>
              <a:spLocks noChangeShapeType="1"/>
            </p:cNvSpPr>
            <p:nvPr/>
          </p:nvSpPr>
          <p:spPr bwMode="auto">
            <a:xfrm rot="1800000">
              <a:off x="1919288" y="5141913"/>
              <a:ext cx="1216025"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06" name="Line 90"/>
            <p:cNvSpPr>
              <a:spLocks noChangeShapeType="1"/>
            </p:cNvSpPr>
            <p:nvPr/>
          </p:nvSpPr>
          <p:spPr bwMode="auto">
            <a:xfrm>
              <a:off x="1360488" y="4827588"/>
              <a:ext cx="245110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07" name="Text Box 91"/>
            <p:cNvSpPr txBox="1">
              <a:spLocks noChangeArrowheads="1"/>
            </p:cNvSpPr>
            <p:nvPr/>
          </p:nvSpPr>
          <p:spPr bwMode="auto">
            <a:xfrm>
              <a:off x="1371600" y="4522788"/>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Food Preparers</a:t>
              </a:r>
            </a:p>
          </p:txBody>
        </p:sp>
        <p:sp>
          <p:nvSpPr>
            <p:cNvPr id="108" name="Text Box 92"/>
            <p:cNvSpPr txBox="1">
              <a:spLocks noChangeArrowheads="1"/>
            </p:cNvSpPr>
            <p:nvPr/>
          </p:nvSpPr>
          <p:spPr bwMode="auto">
            <a:xfrm rot="1800000">
              <a:off x="2755900" y="4933950"/>
              <a:ext cx="11303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lnSpc>
                  <a:spcPct val="85000"/>
                </a:lnSpc>
                <a:spcBef>
                  <a:spcPct val="0"/>
                </a:spcBef>
                <a:spcAft>
                  <a:spcPct val="0"/>
                </a:spcAft>
                <a:defRPr/>
              </a:pPr>
              <a:r>
                <a:rPr lang="en-US" altLang="en-US" sz="1200" b="0" kern="0" smtClean="0">
                  <a:solidFill>
                    <a:srgbClr val="081D58"/>
                  </a:solidFill>
                </a:rPr>
                <a:t>     Time w/ Provider</a:t>
              </a:r>
            </a:p>
          </p:txBody>
        </p:sp>
        <p:sp>
          <p:nvSpPr>
            <p:cNvPr id="109" name="Line 93"/>
            <p:cNvSpPr>
              <a:spLocks noChangeShapeType="1"/>
            </p:cNvSpPr>
            <p:nvPr/>
          </p:nvSpPr>
          <p:spPr bwMode="auto">
            <a:xfrm rot="1800000">
              <a:off x="2371725" y="5138738"/>
              <a:ext cx="1206500"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36" name="Line 94"/>
            <p:cNvSpPr>
              <a:spLocks noChangeShapeType="1"/>
            </p:cNvSpPr>
            <p:nvPr/>
          </p:nvSpPr>
          <p:spPr bwMode="auto">
            <a:xfrm>
              <a:off x="1352550" y="5786438"/>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37" name="Text Box 95"/>
            <p:cNvSpPr txBox="1">
              <a:spLocks noChangeArrowheads="1"/>
            </p:cNvSpPr>
            <p:nvPr/>
          </p:nvSpPr>
          <p:spPr bwMode="auto">
            <a:xfrm>
              <a:off x="1371600" y="548322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Outsourcing</a:t>
              </a:r>
            </a:p>
          </p:txBody>
        </p:sp>
        <p:sp>
          <p:nvSpPr>
            <p:cNvPr id="138" name="Text Box 96"/>
            <p:cNvSpPr txBox="1">
              <a:spLocks noChangeArrowheads="1"/>
            </p:cNvSpPr>
            <p:nvPr/>
          </p:nvSpPr>
          <p:spPr bwMode="auto">
            <a:xfrm rot="1800000">
              <a:off x="6488113" y="2846388"/>
              <a:ext cx="1371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Nicely Displayed</a:t>
              </a:r>
            </a:p>
          </p:txBody>
        </p:sp>
        <p:sp>
          <p:nvSpPr>
            <p:cNvPr id="139" name="Line 97"/>
            <p:cNvSpPr>
              <a:spLocks noChangeShapeType="1"/>
            </p:cNvSpPr>
            <p:nvPr/>
          </p:nvSpPr>
          <p:spPr bwMode="auto">
            <a:xfrm rot="1800000">
              <a:off x="6176963" y="2971800"/>
              <a:ext cx="1498600"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40" name="Text Box 98"/>
            <p:cNvSpPr txBox="1">
              <a:spLocks noChangeArrowheads="1"/>
            </p:cNvSpPr>
            <p:nvPr/>
          </p:nvSpPr>
          <p:spPr bwMode="auto">
            <a:xfrm rot="1800000">
              <a:off x="6934200" y="2655888"/>
              <a:ext cx="11303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lnSpc>
                  <a:spcPct val="85000"/>
                </a:lnSpc>
                <a:spcBef>
                  <a:spcPct val="0"/>
                </a:spcBef>
                <a:spcAft>
                  <a:spcPct val="0"/>
                </a:spcAft>
                <a:defRPr/>
              </a:pPr>
              <a:r>
                <a:rPr lang="en-US" altLang="en-US" sz="1200" b="0" kern="0" smtClean="0">
                  <a:solidFill>
                    <a:srgbClr val="081D58"/>
                  </a:solidFill>
                </a:rPr>
                <a:t>     Correct Temperature</a:t>
              </a:r>
            </a:p>
          </p:txBody>
        </p:sp>
        <p:sp>
          <p:nvSpPr>
            <p:cNvPr id="141" name="Line 99"/>
            <p:cNvSpPr>
              <a:spLocks noChangeShapeType="1"/>
            </p:cNvSpPr>
            <p:nvPr/>
          </p:nvSpPr>
          <p:spPr bwMode="auto">
            <a:xfrm>
              <a:off x="6267450" y="2590800"/>
              <a:ext cx="245110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42" name="Text Box 100"/>
            <p:cNvSpPr txBox="1">
              <a:spLocks noChangeArrowheads="1"/>
            </p:cNvSpPr>
            <p:nvPr/>
          </p:nvSpPr>
          <p:spPr bwMode="auto">
            <a:xfrm>
              <a:off x="6302375" y="2286000"/>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Satisfy Requirements</a:t>
              </a:r>
            </a:p>
          </p:txBody>
        </p:sp>
        <p:sp>
          <p:nvSpPr>
            <p:cNvPr id="143" name="Text Box 101"/>
            <p:cNvSpPr txBox="1">
              <a:spLocks noChangeArrowheads="1"/>
            </p:cNvSpPr>
            <p:nvPr/>
          </p:nvSpPr>
          <p:spPr bwMode="auto">
            <a:xfrm rot="1800000">
              <a:off x="7588250" y="2784475"/>
              <a:ext cx="11303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dirty="0" smtClean="0">
                  <a:solidFill>
                    <a:srgbClr val="081D58"/>
                  </a:solidFill>
                </a:rPr>
                <a:t>Tasty</a:t>
              </a:r>
            </a:p>
          </p:txBody>
        </p:sp>
        <p:sp>
          <p:nvSpPr>
            <p:cNvPr id="144" name="Line 102"/>
            <p:cNvSpPr>
              <a:spLocks noChangeShapeType="1"/>
            </p:cNvSpPr>
            <p:nvPr/>
          </p:nvSpPr>
          <p:spPr bwMode="auto">
            <a:xfrm>
              <a:off x="6267450" y="3817938"/>
              <a:ext cx="245110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45" name="Text Box 103"/>
            <p:cNvSpPr txBox="1">
              <a:spLocks noChangeArrowheads="1"/>
            </p:cNvSpPr>
            <p:nvPr/>
          </p:nvSpPr>
          <p:spPr bwMode="auto">
            <a:xfrm>
              <a:off x="6302375" y="3513138"/>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Delivered Timely</a:t>
              </a:r>
            </a:p>
          </p:txBody>
        </p:sp>
        <p:sp>
          <p:nvSpPr>
            <p:cNvPr id="146" name="Line 104"/>
            <p:cNvSpPr>
              <a:spLocks noChangeShapeType="1"/>
            </p:cNvSpPr>
            <p:nvPr/>
          </p:nvSpPr>
          <p:spPr bwMode="auto">
            <a:xfrm>
              <a:off x="6267450" y="4568825"/>
              <a:ext cx="245110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47" name="Text Box 105"/>
            <p:cNvSpPr txBox="1">
              <a:spLocks noChangeArrowheads="1"/>
            </p:cNvSpPr>
            <p:nvPr/>
          </p:nvSpPr>
          <p:spPr bwMode="auto">
            <a:xfrm>
              <a:off x="6302375" y="426402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Cost / Meal</a:t>
              </a:r>
            </a:p>
          </p:txBody>
        </p:sp>
        <p:sp>
          <p:nvSpPr>
            <p:cNvPr id="148" name="Line 106"/>
            <p:cNvSpPr>
              <a:spLocks noChangeShapeType="1"/>
            </p:cNvSpPr>
            <p:nvPr/>
          </p:nvSpPr>
          <p:spPr bwMode="auto">
            <a:xfrm rot="1800000">
              <a:off x="7737475" y="2901950"/>
              <a:ext cx="1206500"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49" name="Line 107"/>
            <p:cNvSpPr>
              <a:spLocks noChangeShapeType="1"/>
            </p:cNvSpPr>
            <p:nvPr/>
          </p:nvSpPr>
          <p:spPr bwMode="auto">
            <a:xfrm rot="1800000">
              <a:off x="6610350" y="2971800"/>
              <a:ext cx="1498600"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50" name="Line 108"/>
            <p:cNvSpPr>
              <a:spLocks noChangeShapeType="1"/>
            </p:cNvSpPr>
            <p:nvPr/>
          </p:nvSpPr>
          <p:spPr bwMode="auto">
            <a:xfrm rot="1800000">
              <a:off x="7273925" y="2971800"/>
              <a:ext cx="1498600"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51" name="Text Box 109"/>
            <p:cNvSpPr txBox="1">
              <a:spLocks noChangeArrowheads="1"/>
            </p:cNvSpPr>
            <p:nvPr/>
          </p:nvSpPr>
          <p:spPr bwMode="auto">
            <a:xfrm rot="1800000">
              <a:off x="6672263" y="4818063"/>
              <a:ext cx="1371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Waste</a:t>
              </a:r>
            </a:p>
          </p:txBody>
        </p:sp>
        <p:sp>
          <p:nvSpPr>
            <p:cNvPr id="152" name="Line 110"/>
            <p:cNvSpPr>
              <a:spLocks noChangeShapeType="1"/>
            </p:cNvSpPr>
            <p:nvPr/>
          </p:nvSpPr>
          <p:spPr bwMode="auto">
            <a:xfrm rot="1800000">
              <a:off x="6381750" y="4867275"/>
              <a:ext cx="1189038"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grpSp>
      <p:sp>
        <p:nvSpPr>
          <p:cNvPr id="53" name="Text Box 101"/>
          <p:cNvSpPr txBox="1">
            <a:spLocks noChangeArrowheads="1"/>
          </p:cNvSpPr>
          <p:nvPr/>
        </p:nvSpPr>
        <p:spPr bwMode="auto">
          <a:xfrm rot="1800000">
            <a:off x="7440229" y="2838006"/>
            <a:ext cx="1149703" cy="28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dirty="0" smtClean="0">
                <a:solidFill>
                  <a:srgbClr val="081D58"/>
                </a:solidFill>
              </a:rPr>
              <a:t>Nutritious</a:t>
            </a:r>
          </a:p>
        </p:txBody>
      </p:sp>
    </p:spTree>
    <p:extLst>
      <p:ext uri="{BB962C8B-B14F-4D97-AF65-F5344CB8AC3E}">
        <p14:creationId xmlns:p14="http://schemas.microsoft.com/office/powerpoint/2010/main" val="27206000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288" y="289133"/>
            <a:ext cx="7287016" cy="461665"/>
          </a:xfrm>
        </p:spPr>
        <p:txBody>
          <a:bodyPr/>
          <a:lstStyle/>
          <a:p>
            <a:r>
              <a:rPr lang="en-US" dirty="0" smtClean="0"/>
              <a:t>INPUT-PROCESS-OUTPUT (IPO)</a:t>
            </a:r>
            <a:endParaRPr lang="en-US" b="1" dirty="0">
              <a:solidFill>
                <a:srgbClr val="002060"/>
              </a:solidFill>
            </a:endParaRPr>
          </a:p>
        </p:txBody>
      </p:sp>
      <p:sp>
        <p:nvSpPr>
          <p:cNvPr id="13" name="Subtitle 2"/>
          <p:cNvSpPr>
            <a:spLocks noGrp="1"/>
          </p:cNvSpPr>
          <p:nvPr>
            <p:ph type="subTitle" idx="1"/>
          </p:nvPr>
        </p:nvSpPr>
        <p:spPr>
          <a:xfrm>
            <a:off x="674946" y="722058"/>
            <a:ext cx="7891272" cy="400110"/>
          </a:xfrm>
        </p:spPr>
        <p:txBody>
          <a:bodyPr/>
          <a:lstStyle/>
          <a:p>
            <a:pPr>
              <a:lnSpc>
                <a:spcPct val="100000"/>
              </a:lnSpc>
              <a:spcBef>
                <a:spcPts val="0"/>
              </a:spcBef>
              <a:defRPr/>
            </a:pPr>
            <a:r>
              <a:rPr lang="en-US" b="1" dirty="0" smtClean="0">
                <a:solidFill>
                  <a:srgbClr val="002060"/>
                </a:solidFill>
              </a:rPr>
              <a:t>OR Preparation Process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54" name="Group 153"/>
          <p:cNvGrpSpPr/>
          <p:nvPr/>
        </p:nvGrpSpPr>
        <p:grpSpPr>
          <a:xfrm>
            <a:off x="945250" y="1256100"/>
            <a:ext cx="7372350" cy="5410200"/>
            <a:chOff x="1524000" y="1047750"/>
            <a:chExt cx="7372350" cy="5410200"/>
          </a:xfrm>
        </p:grpSpPr>
        <p:sp>
          <p:nvSpPr>
            <p:cNvPr id="155" name="Text Box 54"/>
            <p:cNvSpPr txBox="1">
              <a:spLocks noChangeArrowheads="1"/>
            </p:cNvSpPr>
            <p:nvPr/>
          </p:nvSpPr>
          <p:spPr bwMode="auto">
            <a:xfrm rot="1800000">
              <a:off x="2193925" y="6137275"/>
              <a:ext cx="12017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Equipment</a:t>
              </a:r>
            </a:p>
          </p:txBody>
        </p:sp>
        <p:sp>
          <p:nvSpPr>
            <p:cNvPr id="156" name="Text Box 56"/>
            <p:cNvSpPr txBox="1">
              <a:spLocks noChangeArrowheads="1"/>
            </p:cNvSpPr>
            <p:nvPr/>
          </p:nvSpPr>
          <p:spPr bwMode="auto">
            <a:xfrm rot="1800000">
              <a:off x="2578100" y="6165850"/>
              <a:ext cx="13493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Time@Hospital</a:t>
              </a:r>
            </a:p>
          </p:txBody>
        </p:sp>
        <p:grpSp>
          <p:nvGrpSpPr>
            <p:cNvPr id="157" name="Group 156"/>
            <p:cNvGrpSpPr/>
            <p:nvPr/>
          </p:nvGrpSpPr>
          <p:grpSpPr>
            <a:xfrm>
              <a:off x="1524000" y="1047750"/>
              <a:ext cx="7372350" cy="5410200"/>
              <a:chOff x="1524000" y="1047750"/>
              <a:chExt cx="7372350" cy="5410200"/>
            </a:xfrm>
          </p:grpSpPr>
          <p:sp>
            <p:nvSpPr>
              <p:cNvPr id="158" name="Line 7"/>
              <p:cNvSpPr>
                <a:spLocks noChangeShapeType="1"/>
              </p:cNvSpPr>
              <p:nvPr/>
            </p:nvSpPr>
            <p:spPr bwMode="auto">
              <a:xfrm rot="1800000">
                <a:off x="3213100" y="5211763"/>
                <a:ext cx="1206500"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59" name="Line 8"/>
              <p:cNvSpPr>
                <a:spLocks noChangeShapeType="1"/>
              </p:cNvSpPr>
              <p:nvPr/>
            </p:nvSpPr>
            <p:spPr bwMode="auto">
              <a:xfrm>
                <a:off x="6438900" y="3392488"/>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60" name="Line 9"/>
              <p:cNvSpPr>
                <a:spLocks noChangeShapeType="1"/>
              </p:cNvSpPr>
              <p:nvPr/>
            </p:nvSpPr>
            <p:spPr bwMode="auto">
              <a:xfrm>
                <a:off x="6438900" y="4094163"/>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61" name="Line 10"/>
              <p:cNvSpPr>
                <a:spLocks noChangeShapeType="1"/>
              </p:cNvSpPr>
              <p:nvPr/>
            </p:nvSpPr>
            <p:spPr bwMode="auto">
              <a:xfrm>
                <a:off x="1524000" y="1776413"/>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62" name="Line 11"/>
              <p:cNvSpPr>
                <a:spLocks noChangeShapeType="1"/>
              </p:cNvSpPr>
              <p:nvPr/>
            </p:nvSpPr>
            <p:spPr bwMode="auto">
              <a:xfrm>
                <a:off x="1524000" y="2914650"/>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63" name="Line 12"/>
              <p:cNvSpPr>
                <a:spLocks noChangeShapeType="1"/>
              </p:cNvSpPr>
              <p:nvPr/>
            </p:nvSpPr>
            <p:spPr bwMode="auto">
              <a:xfrm>
                <a:off x="1524000" y="2363788"/>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64" name="Line 13"/>
              <p:cNvSpPr>
                <a:spLocks noChangeShapeType="1"/>
              </p:cNvSpPr>
              <p:nvPr/>
            </p:nvSpPr>
            <p:spPr bwMode="auto">
              <a:xfrm>
                <a:off x="1524000" y="2066925"/>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65" name="Line 14"/>
              <p:cNvSpPr>
                <a:spLocks noChangeShapeType="1"/>
              </p:cNvSpPr>
              <p:nvPr/>
            </p:nvSpPr>
            <p:spPr bwMode="auto">
              <a:xfrm>
                <a:off x="1524000" y="2640013"/>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66" name="Rectangle 15"/>
              <p:cNvSpPr>
                <a:spLocks noChangeArrowheads="1"/>
              </p:cNvSpPr>
              <p:nvPr/>
            </p:nvSpPr>
            <p:spPr bwMode="auto">
              <a:xfrm>
                <a:off x="3984625" y="1047750"/>
                <a:ext cx="2444750" cy="5410200"/>
              </a:xfrm>
              <a:prstGeom prst="rect">
                <a:avLst/>
              </a:prstGeom>
              <a:solidFill>
                <a:srgbClr val="7889FB"/>
              </a:solidFill>
              <a:ln w="9525">
                <a:solidFill>
                  <a:srgbClr val="FFFFFF"/>
                </a:solidFill>
                <a:miter lim="800000"/>
                <a:headEnd/>
                <a:tailEnd/>
              </a:ln>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67" name="Rectangle 16"/>
              <p:cNvSpPr>
                <a:spLocks noChangeArrowheads="1"/>
              </p:cNvSpPr>
              <p:nvPr/>
            </p:nvSpPr>
            <p:spPr bwMode="auto">
              <a:xfrm>
                <a:off x="4333875" y="1885950"/>
                <a:ext cx="1731963" cy="3048000"/>
              </a:xfrm>
              <a:prstGeom prst="rect">
                <a:avLst/>
              </a:prstGeom>
              <a:solidFill>
                <a:srgbClr val="EDE2FE"/>
              </a:solidFill>
              <a:ln w="9525">
                <a:solidFill>
                  <a:srgbClr val="FFFFFF"/>
                </a:solidFill>
                <a:miter lim="800000"/>
                <a:headEnd/>
                <a:tailEnd/>
              </a:ln>
            </p:spPr>
            <p:txBody>
              <a:bodyPr wrap="none" lIns="94439" tIns="47220" rIns="94439" bIns="47220" anchor="ct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5000"/>
                  </a:spcBef>
                  <a:spcAft>
                    <a:spcPct val="0"/>
                  </a:spcAft>
                  <a:defRPr/>
                </a:pPr>
                <a:r>
                  <a:rPr lang="en-US" altLang="en-US" sz="1800" kern="0" smtClean="0">
                    <a:solidFill>
                      <a:srgbClr val="081D58"/>
                    </a:solidFill>
                  </a:rPr>
                  <a:t>OR</a:t>
                </a:r>
              </a:p>
              <a:p>
                <a:pPr algn="ctr" fontAlgn="base">
                  <a:spcBef>
                    <a:spcPct val="25000"/>
                  </a:spcBef>
                  <a:spcAft>
                    <a:spcPct val="0"/>
                  </a:spcAft>
                  <a:defRPr/>
                </a:pPr>
                <a:r>
                  <a:rPr lang="en-US" altLang="en-US" sz="1800" kern="0" smtClean="0">
                    <a:solidFill>
                      <a:srgbClr val="081D58"/>
                    </a:solidFill>
                  </a:rPr>
                  <a:t>Preparation</a:t>
                </a:r>
              </a:p>
              <a:p>
                <a:pPr algn="ctr" fontAlgn="base">
                  <a:spcBef>
                    <a:spcPct val="25000"/>
                  </a:spcBef>
                  <a:spcAft>
                    <a:spcPct val="0"/>
                  </a:spcAft>
                  <a:defRPr/>
                </a:pPr>
                <a:endParaRPr lang="en-US" altLang="en-US" sz="1800" kern="0" smtClean="0">
                  <a:solidFill>
                    <a:srgbClr val="081D58"/>
                  </a:solidFill>
                </a:endParaRPr>
              </a:p>
              <a:p>
                <a:pPr algn="ctr" fontAlgn="base">
                  <a:spcBef>
                    <a:spcPct val="25000"/>
                  </a:spcBef>
                  <a:spcAft>
                    <a:spcPct val="0"/>
                  </a:spcAft>
                  <a:defRPr/>
                </a:pPr>
                <a:endParaRPr lang="en-US" altLang="en-US" sz="1800" kern="0" smtClean="0">
                  <a:solidFill>
                    <a:srgbClr val="081D58"/>
                  </a:solidFill>
                </a:endParaRPr>
              </a:p>
            </p:txBody>
          </p:sp>
          <p:sp>
            <p:nvSpPr>
              <p:cNvPr id="168" name="Text Box 17"/>
              <p:cNvSpPr txBox="1">
                <a:spLocks noChangeArrowheads="1"/>
              </p:cNvSpPr>
              <p:nvPr/>
            </p:nvSpPr>
            <p:spPr bwMode="auto">
              <a:xfrm>
                <a:off x="1543050" y="1504950"/>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Type Procedure</a:t>
                </a:r>
              </a:p>
            </p:txBody>
          </p:sp>
          <p:sp>
            <p:nvSpPr>
              <p:cNvPr id="169" name="Text Box 18"/>
              <p:cNvSpPr txBox="1">
                <a:spLocks noChangeArrowheads="1"/>
              </p:cNvSpPr>
              <p:nvPr/>
            </p:nvSpPr>
            <p:spPr bwMode="auto">
              <a:xfrm>
                <a:off x="1543050" y="1797050"/>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Pick List</a:t>
                </a:r>
              </a:p>
            </p:txBody>
          </p:sp>
          <p:sp>
            <p:nvSpPr>
              <p:cNvPr id="170" name="Text Box 19"/>
              <p:cNvSpPr txBox="1">
                <a:spLocks noChangeArrowheads="1"/>
              </p:cNvSpPr>
              <p:nvPr/>
            </p:nvSpPr>
            <p:spPr bwMode="auto">
              <a:xfrm>
                <a:off x="1543050" y="2081213"/>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Requested Room Layout</a:t>
                </a:r>
              </a:p>
            </p:txBody>
          </p:sp>
          <p:sp>
            <p:nvSpPr>
              <p:cNvPr id="171" name="Text Box 20"/>
              <p:cNvSpPr txBox="1">
                <a:spLocks noChangeArrowheads="1"/>
              </p:cNvSpPr>
              <p:nvPr/>
            </p:nvSpPr>
            <p:spPr bwMode="auto">
              <a:xfrm>
                <a:off x="1543050" y="2362200"/>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Operating Table</a:t>
                </a:r>
              </a:p>
            </p:txBody>
          </p:sp>
          <p:sp>
            <p:nvSpPr>
              <p:cNvPr id="172" name="Text Box 21"/>
              <p:cNvSpPr txBox="1">
                <a:spLocks noChangeArrowheads="1"/>
              </p:cNvSpPr>
              <p:nvPr/>
            </p:nvSpPr>
            <p:spPr bwMode="auto">
              <a:xfrm>
                <a:off x="1543050" y="2635250"/>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Stands</a:t>
                </a:r>
              </a:p>
            </p:txBody>
          </p:sp>
          <p:sp>
            <p:nvSpPr>
              <p:cNvPr id="173" name="Text Box 22"/>
              <p:cNvSpPr txBox="1">
                <a:spLocks noChangeArrowheads="1"/>
              </p:cNvSpPr>
              <p:nvPr/>
            </p:nvSpPr>
            <p:spPr bwMode="auto">
              <a:xfrm rot="1800000">
                <a:off x="1827213" y="5035550"/>
                <a:ext cx="8905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Antibiotics</a:t>
                </a:r>
              </a:p>
            </p:txBody>
          </p:sp>
          <p:sp>
            <p:nvSpPr>
              <p:cNvPr id="174" name="Line 23"/>
              <p:cNvSpPr>
                <a:spLocks noChangeShapeType="1"/>
              </p:cNvSpPr>
              <p:nvPr/>
            </p:nvSpPr>
            <p:spPr bwMode="auto">
              <a:xfrm rot="1800000">
                <a:off x="1543050" y="5205413"/>
                <a:ext cx="1189038"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75" name="Text Box 24"/>
              <p:cNvSpPr txBox="1">
                <a:spLocks noChangeArrowheads="1"/>
              </p:cNvSpPr>
              <p:nvPr/>
            </p:nvSpPr>
            <p:spPr bwMode="auto">
              <a:xfrm rot="1800000">
                <a:off x="2193925" y="5108575"/>
                <a:ext cx="12017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Towel Clips</a:t>
                </a:r>
              </a:p>
            </p:txBody>
          </p:sp>
          <p:sp>
            <p:nvSpPr>
              <p:cNvPr id="176" name="Line 25"/>
              <p:cNvSpPr>
                <a:spLocks noChangeShapeType="1"/>
              </p:cNvSpPr>
              <p:nvPr/>
            </p:nvSpPr>
            <p:spPr bwMode="auto">
              <a:xfrm rot="1800000">
                <a:off x="1936750" y="5214938"/>
                <a:ext cx="1216025"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77" name="Text Box 26"/>
              <p:cNvSpPr txBox="1">
                <a:spLocks noChangeArrowheads="1"/>
              </p:cNvSpPr>
              <p:nvPr/>
            </p:nvSpPr>
            <p:spPr bwMode="auto">
              <a:xfrm rot="1800000">
                <a:off x="2601913" y="5053013"/>
                <a:ext cx="10064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Drape Pack</a:t>
                </a:r>
              </a:p>
            </p:txBody>
          </p:sp>
          <p:sp>
            <p:nvSpPr>
              <p:cNvPr id="178" name="Line 27"/>
              <p:cNvSpPr>
                <a:spLocks noChangeShapeType="1"/>
              </p:cNvSpPr>
              <p:nvPr/>
            </p:nvSpPr>
            <p:spPr bwMode="auto">
              <a:xfrm rot="1800000">
                <a:off x="2327275" y="5211763"/>
                <a:ext cx="1206500"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79" name="Line 28"/>
              <p:cNvSpPr>
                <a:spLocks noChangeShapeType="1"/>
              </p:cNvSpPr>
              <p:nvPr/>
            </p:nvSpPr>
            <p:spPr bwMode="auto">
              <a:xfrm>
                <a:off x="1524000" y="4911725"/>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80" name="Line 29"/>
              <p:cNvSpPr>
                <a:spLocks noChangeShapeType="1"/>
              </p:cNvSpPr>
              <p:nvPr/>
            </p:nvSpPr>
            <p:spPr bwMode="auto">
              <a:xfrm>
                <a:off x="1524000" y="3197225"/>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81" name="Text Box 30"/>
              <p:cNvSpPr txBox="1">
                <a:spLocks noChangeArrowheads="1"/>
              </p:cNvSpPr>
              <p:nvPr/>
            </p:nvSpPr>
            <p:spPr bwMode="auto">
              <a:xfrm>
                <a:off x="1543050" y="4629150"/>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Supplies</a:t>
                </a:r>
              </a:p>
            </p:txBody>
          </p:sp>
          <p:sp>
            <p:nvSpPr>
              <p:cNvPr id="182" name="Text Box 31"/>
              <p:cNvSpPr txBox="1">
                <a:spLocks noChangeArrowheads="1"/>
              </p:cNvSpPr>
              <p:nvPr/>
            </p:nvSpPr>
            <p:spPr bwMode="auto">
              <a:xfrm>
                <a:off x="1543050" y="2919413"/>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Surgeon</a:t>
                </a:r>
              </a:p>
            </p:txBody>
          </p:sp>
          <p:sp>
            <p:nvSpPr>
              <p:cNvPr id="183" name="Line 32"/>
              <p:cNvSpPr>
                <a:spLocks noChangeShapeType="1"/>
              </p:cNvSpPr>
              <p:nvPr/>
            </p:nvSpPr>
            <p:spPr bwMode="auto">
              <a:xfrm>
                <a:off x="1524000" y="3490913"/>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84" name="Text Box 33"/>
              <p:cNvSpPr txBox="1">
                <a:spLocks noChangeArrowheads="1"/>
              </p:cNvSpPr>
              <p:nvPr/>
            </p:nvSpPr>
            <p:spPr bwMode="auto">
              <a:xfrm>
                <a:off x="1543050" y="3213100"/>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Instrument Tray</a:t>
                </a:r>
              </a:p>
            </p:txBody>
          </p:sp>
          <p:sp>
            <p:nvSpPr>
              <p:cNvPr id="185" name="Line 34"/>
              <p:cNvSpPr>
                <a:spLocks noChangeShapeType="1"/>
              </p:cNvSpPr>
              <p:nvPr/>
            </p:nvSpPr>
            <p:spPr bwMode="auto">
              <a:xfrm>
                <a:off x="1524000" y="3792538"/>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86" name="Text Box 35"/>
              <p:cNvSpPr txBox="1">
                <a:spLocks noChangeArrowheads="1"/>
              </p:cNvSpPr>
              <p:nvPr/>
            </p:nvSpPr>
            <p:spPr bwMode="auto">
              <a:xfrm>
                <a:off x="1543050" y="351472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Solutions</a:t>
                </a:r>
              </a:p>
            </p:txBody>
          </p:sp>
          <p:sp>
            <p:nvSpPr>
              <p:cNvPr id="187" name="Text Box 36"/>
              <p:cNvSpPr txBox="1">
                <a:spLocks noChangeArrowheads="1"/>
              </p:cNvSpPr>
              <p:nvPr/>
            </p:nvSpPr>
            <p:spPr bwMode="auto">
              <a:xfrm>
                <a:off x="1543050" y="564197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Anesthesiologist</a:t>
                </a:r>
              </a:p>
            </p:txBody>
          </p:sp>
          <p:sp>
            <p:nvSpPr>
              <p:cNvPr id="188" name="Text Box 37"/>
              <p:cNvSpPr txBox="1">
                <a:spLocks noChangeArrowheads="1"/>
              </p:cNvSpPr>
              <p:nvPr/>
            </p:nvSpPr>
            <p:spPr bwMode="auto">
              <a:xfrm>
                <a:off x="6483350" y="2887663"/>
                <a:ext cx="2286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Deviations from Scheduled Time</a:t>
                </a:r>
              </a:p>
            </p:txBody>
          </p:sp>
          <p:sp>
            <p:nvSpPr>
              <p:cNvPr id="189" name="Text Box 38"/>
              <p:cNvSpPr txBox="1">
                <a:spLocks noChangeArrowheads="1"/>
              </p:cNvSpPr>
              <p:nvPr/>
            </p:nvSpPr>
            <p:spPr bwMode="auto">
              <a:xfrm>
                <a:off x="6483350" y="378777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dirty="0" smtClean="0">
                    <a:solidFill>
                      <a:srgbClr val="081D58"/>
                    </a:solidFill>
                  </a:rPr>
                  <a:t>Waste ($)</a:t>
                </a:r>
              </a:p>
            </p:txBody>
          </p:sp>
          <p:sp>
            <p:nvSpPr>
              <p:cNvPr id="190" name="Line 39"/>
              <p:cNvSpPr>
                <a:spLocks noChangeShapeType="1"/>
              </p:cNvSpPr>
              <p:nvPr/>
            </p:nvSpPr>
            <p:spPr bwMode="auto">
              <a:xfrm>
                <a:off x="6426200" y="2686050"/>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91" name="Text Box 40"/>
              <p:cNvSpPr txBox="1">
                <a:spLocks noChangeArrowheads="1"/>
              </p:cNvSpPr>
              <p:nvPr/>
            </p:nvSpPr>
            <p:spPr bwMode="auto">
              <a:xfrm>
                <a:off x="6445250" y="241617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smtClean="0">
                    <a:solidFill>
                      <a:srgbClr val="081D58"/>
                    </a:solidFill>
                  </a:rPr>
                  <a:t>Deviations from Pick List</a:t>
                </a:r>
              </a:p>
            </p:txBody>
          </p:sp>
          <p:sp>
            <p:nvSpPr>
              <p:cNvPr id="192" name="Text Box 41"/>
              <p:cNvSpPr txBox="1">
                <a:spLocks noChangeArrowheads="1"/>
              </p:cNvSpPr>
              <p:nvPr/>
            </p:nvSpPr>
            <p:spPr bwMode="auto">
              <a:xfrm rot="1800000">
                <a:off x="2438400" y="4016375"/>
                <a:ext cx="1289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Delivery Method</a:t>
                </a:r>
              </a:p>
            </p:txBody>
          </p:sp>
          <p:sp>
            <p:nvSpPr>
              <p:cNvPr id="193" name="Text Box 42"/>
              <p:cNvSpPr txBox="1">
                <a:spLocks noChangeArrowheads="1"/>
              </p:cNvSpPr>
              <p:nvPr/>
            </p:nvSpPr>
            <p:spPr bwMode="auto">
              <a:xfrm rot="1800000">
                <a:off x="2855913" y="3941763"/>
                <a:ext cx="10064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Type</a:t>
                </a:r>
              </a:p>
            </p:txBody>
          </p:sp>
          <p:sp>
            <p:nvSpPr>
              <p:cNvPr id="194" name="Line 43"/>
              <p:cNvSpPr>
                <a:spLocks noChangeShapeType="1"/>
              </p:cNvSpPr>
              <p:nvPr/>
            </p:nvSpPr>
            <p:spPr bwMode="auto">
              <a:xfrm rot="1800000">
                <a:off x="2563813" y="4156075"/>
                <a:ext cx="1436687"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95" name="Line 44"/>
              <p:cNvSpPr>
                <a:spLocks noChangeShapeType="1"/>
              </p:cNvSpPr>
              <p:nvPr/>
            </p:nvSpPr>
            <p:spPr bwMode="auto">
              <a:xfrm rot="1800000">
                <a:off x="2152650" y="4156075"/>
                <a:ext cx="1436688"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96" name="Line 45"/>
              <p:cNvSpPr>
                <a:spLocks noChangeShapeType="1"/>
              </p:cNvSpPr>
              <p:nvPr/>
            </p:nvSpPr>
            <p:spPr bwMode="auto">
              <a:xfrm rot="1800000" flipV="1">
                <a:off x="1689100" y="3856038"/>
                <a:ext cx="1144588" cy="6604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97" name="Text Box 46"/>
              <p:cNvSpPr txBox="1">
                <a:spLocks noChangeArrowheads="1"/>
              </p:cNvSpPr>
              <p:nvPr/>
            </p:nvSpPr>
            <p:spPr bwMode="auto">
              <a:xfrm>
                <a:off x="1543050" y="3957638"/>
                <a:ext cx="2286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Pre-measured</a:t>
                </a:r>
              </a:p>
            </p:txBody>
          </p:sp>
          <p:sp>
            <p:nvSpPr>
              <p:cNvPr id="198" name="Line 47"/>
              <p:cNvSpPr>
                <a:spLocks noChangeShapeType="1"/>
              </p:cNvSpPr>
              <p:nvPr/>
            </p:nvSpPr>
            <p:spPr bwMode="auto">
              <a:xfrm rot="1800000" flipV="1">
                <a:off x="1712913" y="3975100"/>
                <a:ext cx="1454150" cy="8397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99" name="Text Box 48"/>
              <p:cNvSpPr txBox="1">
                <a:spLocks noChangeArrowheads="1"/>
              </p:cNvSpPr>
              <p:nvPr/>
            </p:nvSpPr>
            <p:spPr bwMode="auto">
              <a:xfrm>
                <a:off x="1543050" y="4171950"/>
                <a:ext cx="2286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Multi-use Bottles</a:t>
                </a:r>
              </a:p>
            </p:txBody>
          </p:sp>
          <p:sp>
            <p:nvSpPr>
              <p:cNvPr id="200" name="Text Box 49"/>
              <p:cNvSpPr txBox="1">
                <a:spLocks noChangeArrowheads="1"/>
              </p:cNvSpPr>
              <p:nvPr/>
            </p:nvSpPr>
            <p:spPr bwMode="auto">
              <a:xfrm rot="1800000">
                <a:off x="3049588" y="5053013"/>
                <a:ext cx="10064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Gloves</a:t>
                </a:r>
              </a:p>
            </p:txBody>
          </p:sp>
          <p:sp>
            <p:nvSpPr>
              <p:cNvPr id="201" name="Line 50"/>
              <p:cNvSpPr>
                <a:spLocks noChangeShapeType="1"/>
              </p:cNvSpPr>
              <p:nvPr/>
            </p:nvSpPr>
            <p:spPr bwMode="auto">
              <a:xfrm rot="1800000">
                <a:off x="2774950" y="5211763"/>
                <a:ext cx="1206500"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02" name="Text Box 51"/>
              <p:cNvSpPr txBox="1">
                <a:spLocks noChangeArrowheads="1"/>
              </p:cNvSpPr>
              <p:nvPr/>
            </p:nvSpPr>
            <p:spPr bwMode="auto">
              <a:xfrm rot="1800000">
                <a:off x="3487738" y="5053013"/>
                <a:ext cx="10064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etc.</a:t>
                </a:r>
              </a:p>
            </p:txBody>
          </p:sp>
          <p:sp>
            <p:nvSpPr>
              <p:cNvPr id="203" name="Text Box 52"/>
              <p:cNvSpPr txBox="1">
                <a:spLocks noChangeArrowheads="1"/>
              </p:cNvSpPr>
              <p:nvPr/>
            </p:nvSpPr>
            <p:spPr bwMode="auto">
              <a:xfrm rot="1800000">
                <a:off x="1827213" y="6064250"/>
                <a:ext cx="8905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Training</a:t>
                </a:r>
              </a:p>
            </p:txBody>
          </p:sp>
          <p:sp>
            <p:nvSpPr>
              <p:cNvPr id="204" name="Line 53"/>
              <p:cNvSpPr>
                <a:spLocks noChangeShapeType="1"/>
              </p:cNvSpPr>
              <p:nvPr/>
            </p:nvSpPr>
            <p:spPr bwMode="auto">
              <a:xfrm rot="1800000">
                <a:off x="1543050" y="6234113"/>
                <a:ext cx="1189038"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05" name="Line 55"/>
              <p:cNvSpPr>
                <a:spLocks noChangeShapeType="1"/>
              </p:cNvSpPr>
              <p:nvPr/>
            </p:nvSpPr>
            <p:spPr bwMode="auto">
              <a:xfrm rot="1800000">
                <a:off x="1936750" y="6243638"/>
                <a:ext cx="1216025"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06" name="Line 57"/>
              <p:cNvSpPr>
                <a:spLocks noChangeShapeType="1"/>
              </p:cNvSpPr>
              <p:nvPr/>
            </p:nvSpPr>
            <p:spPr bwMode="auto">
              <a:xfrm rot="1800000">
                <a:off x="2327275" y="6240463"/>
                <a:ext cx="1206500"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07" name="Line 58"/>
              <p:cNvSpPr>
                <a:spLocks noChangeShapeType="1"/>
              </p:cNvSpPr>
              <p:nvPr/>
            </p:nvSpPr>
            <p:spPr bwMode="auto">
              <a:xfrm>
                <a:off x="1524000" y="5940425"/>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08" name="Text Box 59"/>
              <p:cNvSpPr txBox="1">
                <a:spLocks noChangeArrowheads="1"/>
              </p:cNvSpPr>
              <p:nvPr/>
            </p:nvSpPr>
            <p:spPr bwMode="auto">
              <a:xfrm rot="1800000">
                <a:off x="3049588" y="6081713"/>
                <a:ext cx="10064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smtClean="0">
                    <a:solidFill>
                      <a:srgbClr val="081D58"/>
                    </a:solidFill>
                  </a:rPr>
                  <a:t>Experience</a:t>
                </a:r>
              </a:p>
            </p:txBody>
          </p:sp>
          <p:sp>
            <p:nvSpPr>
              <p:cNvPr id="209" name="Line 60"/>
              <p:cNvSpPr>
                <a:spLocks noChangeShapeType="1"/>
              </p:cNvSpPr>
              <p:nvPr/>
            </p:nvSpPr>
            <p:spPr bwMode="auto">
              <a:xfrm rot="1800000">
                <a:off x="2774950" y="6240463"/>
                <a:ext cx="1206500"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grpSp>
      </p:grpSp>
    </p:spTree>
    <p:extLst>
      <p:ext uri="{BB962C8B-B14F-4D97-AF65-F5344CB8AC3E}">
        <p14:creationId xmlns:p14="http://schemas.microsoft.com/office/powerpoint/2010/main" val="4747433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288" y="289133"/>
            <a:ext cx="7287016" cy="461665"/>
          </a:xfrm>
        </p:spPr>
        <p:txBody>
          <a:bodyPr/>
          <a:lstStyle/>
          <a:p>
            <a:r>
              <a:rPr lang="en-US" dirty="0" smtClean="0"/>
              <a:t>INPUT-PROCESS-OUTPUT (IPO)</a:t>
            </a:r>
            <a:endParaRPr lang="en-US" b="1" dirty="0">
              <a:solidFill>
                <a:srgbClr val="002060"/>
              </a:solidFill>
            </a:endParaRPr>
          </a:p>
        </p:txBody>
      </p:sp>
      <p:sp>
        <p:nvSpPr>
          <p:cNvPr id="13" name="Subtitle 2"/>
          <p:cNvSpPr>
            <a:spLocks noGrp="1"/>
          </p:cNvSpPr>
          <p:nvPr>
            <p:ph type="subTitle" idx="1"/>
          </p:nvPr>
        </p:nvSpPr>
        <p:spPr>
          <a:xfrm>
            <a:off x="674946" y="722058"/>
            <a:ext cx="7891272" cy="400110"/>
          </a:xfrm>
        </p:spPr>
        <p:txBody>
          <a:bodyPr/>
          <a:lstStyle/>
          <a:p>
            <a:pPr>
              <a:lnSpc>
                <a:spcPct val="100000"/>
              </a:lnSpc>
              <a:spcBef>
                <a:spcPts val="0"/>
              </a:spcBef>
              <a:defRPr/>
            </a:pPr>
            <a:r>
              <a:rPr lang="en-US" b="1" dirty="0" smtClean="0">
                <a:solidFill>
                  <a:srgbClr val="002060"/>
                </a:solidFill>
              </a:rPr>
              <a:t>Your Process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61" name="Group 60"/>
          <p:cNvGrpSpPr/>
          <p:nvPr/>
        </p:nvGrpSpPr>
        <p:grpSpPr>
          <a:xfrm>
            <a:off x="773800" y="1831975"/>
            <a:ext cx="7372350" cy="3200400"/>
            <a:chOff x="1352550" y="1831975"/>
            <a:chExt cx="7372350" cy="3200400"/>
          </a:xfrm>
        </p:grpSpPr>
        <p:grpSp>
          <p:nvGrpSpPr>
            <p:cNvPr id="62" name="Group 2"/>
            <p:cNvGrpSpPr>
              <a:grpSpLocks/>
            </p:cNvGrpSpPr>
            <p:nvPr/>
          </p:nvGrpSpPr>
          <p:grpSpPr bwMode="auto">
            <a:xfrm>
              <a:off x="6267450" y="2327275"/>
              <a:ext cx="2457450" cy="2189163"/>
              <a:chOff x="4002" y="1466"/>
              <a:chExt cx="1548" cy="1379"/>
            </a:xfrm>
          </p:grpSpPr>
          <p:sp>
            <p:nvSpPr>
              <p:cNvPr id="71" name="Line 3"/>
              <p:cNvSpPr>
                <a:spLocks noChangeShapeType="1"/>
              </p:cNvSpPr>
              <p:nvPr/>
            </p:nvSpPr>
            <p:spPr bwMode="auto">
              <a:xfrm>
                <a:off x="4002" y="1466"/>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sp>
            <p:nvSpPr>
              <p:cNvPr id="72" name="Line 4"/>
              <p:cNvSpPr>
                <a:spLocks noChangeShapeType="1"/>
              </p:cNvSpPr>
              <p:nvPr/>
            </p:nvSpPr>
            <p:spPr bwMode="auto">
              <a:xfrm>
                <a:off x="4002" y="2845"/>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sp>
            <p:nvSpPr>
              <p:cNvPr id="73" name="Line 5"/>
              <p:cNvSpPr>
                <a:spLocks noChangeShapeType="1"/>
              </p:cNvSpPr>
              <p:nvPr/>
            </p:nvSpPr>
            <p:spPr bwMode="auto">
              <a:xfrm>
                <a:off x="4002" y="2135"/>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sp>
            <p:nvSpPr>
              <p:cNvPr id="74" name="Line 6"/>
              <p:cNvSpPr>
                <a:spLocks noChangeShapeType="1"/>
              </p:cNvSpPr>
              <p:nvPr/>
            </p:nvSpPr>
            <p:spPr bwMode="auto">
              <a:xfrm>
                <a:off x="4002" y="1801"/>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sp>
            <p:nvSpPr>
              <p:cNvPr id="75" name="Line 7"/>
              <p:cNvSpPr>
                <a:spLocks noChangeShapeType="1"/>
              </p:cNvSpPr>
              <p:nvPr/>
            </p:nvSpPr>
            <p:spPr bwMode="auto">
              <a:xfrm>
                <a:off x="4002" y="2492"/>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grpSp>
        <p:sp>
          <p:nvSpPr>
            <p:cNvPr id="63" name="Rectangle 8"/>
            <p:cNvSpPr>
              <a:spLocks noChangeArrowheads="1"/>
            </p:cNvSpPr>
            <p:nvPr/>
          </p:nvSpPr>
          <p:spPr bwMode="auto">
            <a:xfrm>
              <a:off x="3794125" y="1831975"/>
              <a:ext cx="2444750" cy="3200400"/>
            </a:xfrm>
            <a:prstGeom prst="rect">
              <a:avLst/>
            </a:prstGeom>
            <a:solidFill>
              <a:srgbClr val="7889FB"/>
            </a:solidFill>
            <a:ln w="9525">
              <a:solidFill>
                <a:srgbClr val="FFFFFF"/>
              </a:solidFill>
              <a:miter lim="800000"/>
              <a:headEnd/>
              <a:tailEnd/>
            </a:ln>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pPr>
              <a:endParaRPr lang="en-US" altLang="en-US" kern="0" smtClean="0">
                <a:solidFill>
                  <a:srgbClr val="FFFFFF"/>
                </a:solidFill>
              </a:endParaRPr>
            </a:p>
          </p:txBody>
        </p:sp>
        <p:sp>
          <p:nvSpPr>
            <p:cNvPr id="64" name="Rectangle 9"/>
            <p:cNvSpPr>
              <a:spLocks noChangeArrowheads="1"/>
            </p:cNvSpPr>
            <p:nvPr/>
          </p:nvSpPr>
          <p:spPr bwMode="auto">
            <a:xfrm>
              <a:off x="4173538" y="2838450"/>
              <a:ext cx="1731962" cy="1200150"/>
            </a:xfrm>
            <a:prstGeom prst="rect">
              <a:avLst/>
            </a:prstGeom>
            <a:solidFill>
              <a:srgbClr val="EDE2FE"/>
            </a:solidFill>
            <a:ln w="9525">
              <a:solidFill>
                <a:srgbClr val="FFFFFF"/>
              </a:solidFill>
              <a:miter lim="800000"/>
              <a:headEnd/>
              <a:tailEnd/>
            </a:ln>
          </p:spPr>
          <p:txBody>
            <a:bodyPr wrap="none" lIns="94439" tIns="47220" rIns="94439" bIns="47220" anchor="ct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5000"/>
                </a:spcBef>
                <a:spcAft>
                  <a:spcPct val="0"/>
                </a:spcAft>
              </a:pPr>
              <a:r>
                <a:rPr lang="en-GB" altLang="en-US" sz="2000" kern="0" smtClean="0">
                  <a:solidFill>
                    <a:srgbClr val="003399"/>
                  </a:solidFill>
                </a:rPr>
                <a:t>Your Process</a:t>
              </a:r>
              <a:endParaRPr lang="en-US" altLang="en-US" sz="2000" kern="0" smtClean="0">
                <a:solidFill>
                  <a:srgbClr val="003399"/>
                </a:solidFill>
              </a:endParaRPr>
            </a:p>
          </p:txBody>
        </p:sp>
        <p:grpSp>
          <p:nvGrpSpPr>
            <p:cNvPr id="65" name="Group 11"/>
            <p:cNvGrpSpPr>
              <a:grpSpLocks/>
            </p:cNvGrpSpPr>
            <p:nvPr/>
          </p:nvGrpSpPr>
          <p:grpSpPr bwMode="auto">
            <a:xfrm>
              <a:off x="1352550" y="2327275"/>
              <a:ext cx="2457450" cy="2189163"/>
              <a:chOff x="4002" y="1466"/>
              <a:chExt cx="1548" cy="1379"/>
            </a:xfrm>
          </p:grpSpPr>
          <p:sp>
            <p:nvSpPr>
              <p:cNvPr id="66" name="Line 12"/>
              <p:cNvSpPr>
                <a:spLocks noChangeShapeType="1"/>
              </p:cNvSpPr>
              <p:nvPr/>
            </p:nvSpPr>
            <p:spPr bwMode="auto">
              <a:xfrm>
                <a:off x="4002" y="1466"/>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sp>
            <p:nvSpPr>
              <p:cNvPr id="67" name="Line 13"/>
              <p:cNvSpPr>
                <a:spLocks noChangeShapeType="1"/>
              </p:cNvSpPr>
              <p:nvPr/>
            </p:nvSpPr>
            <p:spPr bwMode="auto">
              <a:xfrm>
                <a:off x="4002" y="2845"/>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sp>
            <p:nvSpPr>
              <p:cNvPr id="68" name="Line 14"/>
              <p:cNvSpPr>
                <a:spLocks noChangeShapeType="1"/>
              </p:cNvSpPr>
              <p:nvPr/>
            </p:nvSpPr>
            <p:spPr bwMode="auto">
              <a:xfrm>
                <a:off x="4002" y="2135"/>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sp>
            <p:nvSpPr>
              <p:cNvPr id="69" name="Line 15"/>
              <p:cNvSpPr>
                <a:spLocks noChangeShapeType="1"/>
              </p:cNvSpPr>
              <p:nvPr/>
            </p:nvSpPr>
            <p:spPr bwMode="auto">
              <a:xfrm>
                <a:off x="4002" y="1801"/>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sp>
            <p:nvSpPr>
              <p:cNvPr id="70" name="Line 16"/>
              <p:cNvSpPr>
                <a:spLocks noChangeShapeType="1"/>
              </p:cNvSpPr>
              <p:nvPr/>
            </p:nvSpPr>
            <p:spPr bwMode="auto">
              <a:xfrm>
                <a:off x="4002" y="2492"/>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grpSp>
      </p:grpSp>
    </p:spTree>
    <p:extLst>
      <p:ext uri="{BB962C8B-B14F-4D97-AF65-F5344CB8AC3E}">
        <p14:creationId xmlns:p14="http://schemas.microsoft.com/office/powerpoint/2010/main" val="21498488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288" y="289133"/>
            <a:ext cx="7287016" cy="461665"/>
          </a:xfrm>
        </p:spPr>
        <p:txBody>
          <a:bodyPr/>
          <a:lstStyle/>
          <a:p>
            <a:r>
              <a:rPr lang="en-US" dirty="0" smtClean="0"/>
              <a:t>SIPOC</a:t>
            </a:r>
            <a:endParaRPr lang="en-US" b="1" dirty="0">
              <a:solidFill>
                <a:srgbClr val="002060"/>
              </a:solidFill>
            </a:endParaRPr>
          </a:p>
        </p:txBody>
      </p:sp>
      <p:sp>
        <p:nvSpPr>
          <p:cNvPr id="13" name="Subtitle 2"/>
          <p:cNvSpPr>
            <a:spLocks noGrp="1"/>
          </p:cNvSpPr>
          <p:nvPr>
            <p:ph type="subTitle" idx="1"/>
          </p:nvPr>
        </p:nvSpPr>
        <p:spPr>
          <a:xfrm>
            <a:off x="674946" y="722058"/>
            <a:ext cx="7891272" cy="400110"/>
          </a:xfrm>
        </p:spPr>
        <p:txBody>
          <a:bodyPr/>
          <a:lstStyle/>
          <a:p>
            <a:pPr>
              <a:lnSpc>
                <a:spcPct val="100000"/>
              </a:lnSpc>
              <a:spcBef>
                <a:spcPts val="0"/>
              </a:spcBef>
              <a:defRPr/>
            </a:pPr>
            <a:r>
              <a:rPr lang="en-US" b="1" dirty="0" smtClean="0">
                <a:solidFill>
                  <a:srgbClr val="002060"/>
                </a:solidFill>
              </a:rPr>
              <a:t>IPO + Suppliers + Customers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2" name="Rectangle 3"/>
          <p:cNvSpPr txBox="1">
            <a:spLocks noChangeArrowheads="1"/>
          </p:cNvSpPr>
          <p:nvPr/>
        </p:nvSpPr>
        <p:spPr bwMode="auto">
          <a:xfrm>
            <a:off x="914425" y="1300025"/>
            <a:ext cx="7531100"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42" tIns="46022" rIns="92042" bIns="46022" numCol="1" anchor="t" anchorCtr="0" compatLnSpc="1">
            <a:prstTxWarp prst="textNoShape">
              <a:avLst/>
            </a:prstTxWarp>
          </a:bodyPr>
          <a:lstStyle>
            <a:lvl1pPr marL="228600" indent="-228600" algn="l" rtl="0" eaLnBrk="0" fontAlgn="base" hangingPunct="0">
              <a:spcBef>
                <a:spcPct val="0"/>
              </a:spcBef>
              <a:spcAft>
                <a:spcPct val="0"/>
              </a:spcAft>
              <a:buClr>
                <a:schemeClr val="bg1"/>
              </a:buClr>
              <a:buFont typeface="Wingdings" pitchFamily="2" charset="2"/>
              <a:buChar char="§"/>
              <a:defRPr sz="2400">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SzPct val="125000"/>
              <a:buChar char="•"/>
              <a:defRPr sz="2000">
                <a:solidFill>
                  <a:schemeClr val="bg1"/>
                </a:solidFill>
                <a:latin typeface="+mn-lt"/>
                <a:cs typeface="+mn-cs"/>
              </a:defRPr>
            </a:lvl2pPr>
            <a:lvl3pPr marL="1143000" indent="-228600" algn="l" rtl="0" eaLnBrk="0" fontAlgn="base" hangingPunct="0">
              <a:spcBef>
                <a:spcPct val="20000"/>
              </a:spcBef>
              <a:spcAft>
                <a:spcPct val="0"/>
              </a:spcAft>
              <a:buClr>
                <a:schemeClr val="bg1"/>
              </a:buClr>
              <a:buFont typeface="Arial" charset="0"/>
              <a:buChar char="–"/>
              <a:defRPr sz="2000">
                <a:solidFill>
                  <a:schemeClr val="bg1"/>
                </a:solidFill>
                <a:latin typeface="Helvetica" pitchFamily="34" charset="0"/>
                <a:cs typeface="+mn-cs"/>
              </a:defRPr>
            </a:lvl3pPr>
            <a:lvl4pPr marL="1600200" indent="-228600" algn="l" rtl="0" eaLnBrk="0" fontAlgn="base" hangingPunct="0">
              <a:spcBef>
                <a:spcPct val="20000"/>
              </a:spcBef>
              <a:spcAft>
                <a:spcPct val="0"/>
              </a:spcAft>
              <a:buClr>
                <a:schemeClr val="bg1"/>
              </a:buClr>
              <a:buChar char="–"/>
              <a:defRPr sz="2000">
                <a:solidFill>
                  <a:schemeClr val="bg1"/>
                </a:solidFill>
                <a:latin typeface="Helvetica" pitchFamily="34" charset="0"/>
                <a:cs typeface="+mn-cs"/>
              </a:defRPr>
            </a:lvl4pPr>
            <a:lvl5pPr marL="2057400" indent="-228600" algn="l" rtl="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mn-cs"/>
              </a:defRPr>
            </a:lvl5pPr>
            <a:lvl6pPr marL="25146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6pPr>
            <a:lvl7pPr marL="29718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7pPr>
            <a:lvl8pPr marL="34290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8pPr>
            <a:lvl9pPr marL="38862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9pPr>
          </a:lstStyle>
          <a:p>
            <a:pPr eaLnBrk="1" hangingPunct="1">
              <a:lnSpc>
                <a:spcPct val="85000"/>
              </a:lnSpc>
              <a:buClr>
                <a:srgbClr val="000000"/>
              </a:buClr>
              <a:buFontTx/>
              <a:buChar char="•"/>
              <a:defRPr/>
            </a:pPr>
            <a:r>
              <a:rPr lang="en-US" altLang="en-US" sz="2000" kern="0" smtClean="0">
                <a:solidFill>
                  <a:srgbClr val="000000"/>
                </a:solidFill>
                <a:latin typeface="Arial"/>
                <a:cs typeface="Arial"/>
              </a:rPr>
              <a:t>A SIPOC diagram is an extension of a simple IPO diagram</a:t>
            </a:r>
          </a:p>
          <a:p>
            <a:pPr eaLnBrk="1" hangingPunct="1">
              <a:lnSpc>
                <a:spcPct val="85000"/>
              </a:lnSpc>
              <a:buClr>
                <a:srgbClr val="000000"/>
              </a:buClr>
              <a:buFontTx/>
              <a:buChar char="•"/>
              <a:defRPr/>
            </a:pPr>
            <a:endParaRPr lang="en-US" altLang="en-US" sz="2000" kern="0" smtClean="0">
              <a:solidFill>
                <a:srgbClr val="000000"/>
              </a:solidFill>
              <a:latin typeface="Arial"/>
              <a:cs typeface="Arial"/>
            </a:endParaRPr>
          </a:p>
          <a:p>
            <a:pPr eaLnBrk="1" hangingPunct="1">
              <a:lnSpc>
                <a:spcPct val="85000"/>
              </a:lnSpc>
              <a:buClr>
                <a:srgbClr val="000000"/>
              </a:buClr>
              <a:buFontTx/>
              <a:buChar char="•"/>
              <a:defRPr/>
            </a:pPr>
            <a:r>
              <a:rPr lang="en-US" altLang="en-US" sz="2000" kern="0" smtClean="0">
                <a:solidFill>
                  <a:srgbClr val="000000"/>
                </a:solidFill>
                <a:latin typeface="Arial"/>
                <a:cs typeface="Arial"/>
              </a:rPr>
              <a:t>It includes information about suppliers and customers </a:t>
            </a:r>
          </a:p>
          <a:p>
            <a:pPr eaLnBrk="1" hangingPunct="1">
              <a:lnSpc>
                <a:spcPct val="85000"/>
              </a:lnSpc>
              <a:buClr>
                <a:srgbClr val="000000"/>
              </a:buClr>
              <a:buFontTx/>
              <a:buChar char="•"/>
              <a:defRPr/>
            </a:pPr>
            <a:endParaRPr lang="en-US" altLang="en-US" sz="2000" kern="0" smtClean="0">
              <a:solidFill>
                <a:srgbClr val="000000"/>
              </a:solidFill>
              <a:latin typeface="Arial"/>
              <a:cs typeface="Arial"/>
            </a:endParaRPr>
          </a:p>
          <a:p>
            <a:pPr eaLnBrk="1" hangingPunct="1">
              <a:lnSpc>
                <a:spcPct val="85000"/>
              </a:lnSpc>
              <a:buClr>
                <a:srgbClr val="000000"/>
              </a:buClr>
              <a:buFontTx/>
              <a:buChar char="•"/>
              <a:defRPr/>
            </a:pPr>
            <a:r>
              <a:rPr lang="en-US" altLang="en-US" sz="2000" kern="0" smtClean="0">
                <a:solidFill>
                  <a:srgbClr val="000000"/>
                </a:solidFill>
                <a:latin typeface="Arial"/>
                <a:cs typeface="Arial"/>
              </a:rPr>
              <a:t>To create a SIPOC diagram:</a:t>
            </a:r>
          </a:p>
          <a:p>
            <a:pPr lvl="1" eaLnBrk="1" hangingPunct="1">
              <a:buClr>
                <a:srgbClr val="000000"/>
              </a:buClr>
              <a:defRPr/>
            </a:pPr>
            <a:r>
              <a:rPr lang="en-US" altLang="en-US" sz="1600" kern="0" smtClean="0">
                <a:solidFill>
                  <a:srgbClr val="000000"/>
                </a:solidFill>
                <a:latin typeface="Arial"/>
                <a:cs typeface="Arial"/>
              </a:rPr>
              <a:t>Name the process</a:t>
            </a:r>
          </a:p>
          <a:p>
            <a:pPr lvl="1" eaLnBrk="1" hangingPunct="1">
              <a:buClr>
                <a:srgbClr val="000000"/>
              </a:buClr>
              <a:defRPr/>
            </a:pPr>
            <a:r>
              <a:rPr lang="en-US" altLang="en-US" sz="1600" kern="0" smtClean="0">
                <a:solidFill>
                  <a:srgbClr val="000000"/>
                </a:solidFill>
                <a:latin typeface="Arial"/>
                <a:cs typeface="Arial"/>
              </a:rPr>
              <a:t>Identify the outputs and customers</a:t>
            </a:r>
          </a:p>
          <a:p>
            <a:pPr lvl="1" eaLnBrk="1" hangingPunct="1">
              <a:buClr>
                <a:srgbClr val="000000"/>
              </a:buClr>
              <a:defRPr/>
            </a:pPr>
            <a:r>
              <a:rPr lang="en-US" altLang="en-US" sz="1600" kern="0" smtClean="0">
                <a:solidFill>
                  <a:srgbClr val="000000"/>
                </a:solidFill>
                <a:latin typeface="Arial"/>
                <a:cs typeface="Arial"/>
              </a:rPr>
              <a:t>Identify the inputs and suppliers</a:t>
            </a:r>
          </a:p>
          <a:p>
            <a:pPr lvl="1" eaLnBrk="1" hangingPunct="1">
              <a:buClr>
                <a:srgbClr val="000000"/>
              </a:buClr>
              <a:defRPr/>
            </a:pPr>
            <a:endParaRPr lang="en-US" altLang="en-US" kern="0" dirty="0" smtClean="0">
              <a:solidFill>
                <a:srgbClr val="000000"/>
              </a:solidFill>
              <a:latin typeface="Arial"/>
              <a:cs typeface="Arial"/>
            </a:endParaRPr>
          </a:p>
        </p:txBody>
      </p:sp>
      <p:pic>
        <p:nvPicPr>
          <p:cNvPr id="6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164" y="4022726"/>
            <a:ext cx="8357444" cy="193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Tree>
    <p:extLst>
      <p:ext uri="{BB962C8B-B14F-4D97-AF65-F5344CB8AC3E}">
        <p14:creationId xmlns:p14="http://schemas.microsoft.com/office/powerpoint/2010/main" val="34383658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Beginning of Process Improvement</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Title 4"/>
          <p:cNvSpPr>
            <a:spLocks noGrp="1"/>
          </p:cNvSpPr>
          <p:nvPr>
            <p:ph type="title"/>
          </p:nvPr>
        </p:nvSpPr>
        <p:spPr/>
        <p:txBody>
          <a:bodyPr/>
          <a:lstStyle/>
          <a:p>
            <a:r>
              <a:rPr lang="en-US" dirty="0" smtClean="0"/>
              <a:t>IMPORTANCE OF MEASUREMENTS </a:t>
            </a:r>
            <a:endParaRPr lang="en-US" dirty="0"/>
          </a:p>
        </p:txBody>
      </p:sp>
      <p:sp>
        <p:nvSpPr>
          <p:cNvPr id="6" name="Slide Number Placeholder 5"/>
          <p:cNvSpPr>
            <a:spLocks noGrp="1"/>
          </p:cNvSpPr>
          <p:nvPr>
            <p:ph type="sldNum" sz="quarter" idx="12"/>
          </p:nvPr>
        </p:nvSpPr>
        <p:spPr/>
        <p:txBody>
          <a:bodyPr/>
          <a:lstStyle/>
          <a:p>
            <a:r>
              <a:rPr lang="en-US" smtClean="0">
                <a:solidFill>
                  <a:prstClr val="black">
                    <a:tint val="75000"/>
                  </a:prstClr>
                </a:solidFill>
              </a:rPr>
              <a:t> ̶  </a:t>
            </a:r>
            <a:fld id="{AACE8A1A-EF06-42BD-8183-7D22FECA910D}" type="slidenum">
              <a:rPr lang="en-US" smtClean="0">
                <a:solidFill>
                  <a:prstClr val="black">
                    <a:tint val="75000"/>
                  </a:prstClr>
                </a:solidFill>
              </a:rPr>
              <a:pPr/>
              <a:t>26</a:t>
            </a:fld>
            <a:r>
              <a:rPr lang="en-US" smtClean="0">
                <a:solidFill>
                  <a:prstClr val="black">
                    <a:tint val="75000"/>
                  </a:prstClr>
                </a:solidFill>
              </a:rPr>
              <a:t>   ̶ </a:t>
            </a:r>
            <a:endParaRPr lang="en-US" dirty="0">
              <a:solidFill>
                <a:prstClr val="black">
                  <a:tint val="75000"/>
                </a:prstClr>
              </a:solidFill>
            </a:endParaRPr>
          </a:p>
        </p:txBody>
      </p:sp>
      <p:sp>
        <p:nvSpPr>
          <p:cNvPr id="9" name="Text Box 3"/>
          <p:cNvSpPr txBox="1">
            <a:spLocks noChangeArrowheads="1"/>
          </p:cNvSpPr>
          <p:nvPr/>
        </p:nvSpPr>
        <p:spPr bwMode="auto">
          <a:xfrm>
            <a:off x="762950" y="799113"/>
            <a:ext cx="6877050" cy="683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0988" indent="-280988" eaLnBrk="0" hangingPunct="0">
              <a:tabLst>
                <a:tab pos="342900" algn="l"/>
              </a:tabLst>
              <a:defRPr sz="2800" b="1">
                <a:solidFill>
                  <a:schemeClr val="tx1"/>
                </a:solidFill>
                <a:latin typeface="Arial" charset="0"/>
                <a:cs typeface="Arial" charset="0"/>
              </a:defRPr>
            </a:lvl1pPr>
            <a:lvl2pPr marL="742950" indent="-285750" eaLnBrk="0" hangingPunct="0">
              <a:tabLst>
                <a:tab pos="342900" algn="l"/>
              </a:tabLst>
              <a:defRPr sz="2800" b="1">
                <a:solidFill>
                  <a:schemeClr val="tx1"/>
                </a:solidFill>
                <a:latin typeface="Arial" charset="0"/>
                <a:cs typeface="Arial" charset="0"/>
              </a:defRPr>
            </a:lvl2pPr>
            <a:lvl3pPr marL="1143000" indent="-228600" eaLnBrk="0" hangingPunct="0">
              <a:tabLst>
                <a:tab pos="342900" algn="l"/>
              </a:tabLst>
              <a:defRPr sz="2800" b="1">
                <a:solidFill>
                  <a:schemeClr val="tx1"/>
                </a:solidFill>
                <a:latin typeface="Arial" charset="0"/>
                <a:cs typeface="Arial" charset="0"/>
              </a:defRPr>
            </a:lvl3pPr>
            <a:lvl4pPr marL="1600200" indent="-228600" eaLnBrk="0" hangingPunct="0">
              <a:tabLst>
                <a:tab pos="342900" algn="l"/>
              </a:tabLst>
              <a:defRPr sz="2800" b="1">
                <a:solidFill>
                  <a:schemeClr val="tx1"/>
                </a:solidFill>
                <a:latin typeface="Arial" charset="0"/>
                <a:cs typeface="Arial" charset="0"/>
              </a:defRPr>
            </a:lvl4pPr>
            <a:lvl5pPr marL="2057400" indent="-228600" eaLnBrk="0" hangingPunct="0">
              <a:tabLst>
                <a:tab pos="342900" algn="l"/>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342900" algn="l"/>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342900" algn="l"/>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342900" algn="l"/>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342900" algn="l"/>
              </a:tabLst>
              <a:defRPr sz="2800" b="1">
                <a:solidFill>
                  <a:schemeClr val="tx1"/>
                </a:solidFill>
                <a:latin typeface="Arial" charset="0"/>
                <a:cs typeface="Arial" charset="0"/>
              </a:defRPr>
            </a:lvl9pPr>
          </a:lstStyle>
          <a:p>
            <a:pPr eaLnBrk="1" fontAlgn="base" hangingPunct="1">
              <a:spcBef>
                <a:spcPct val="50000"/>
              </a:spcBef>
              <a:spcAft>
                <a:spcPct val="0"/>
              </a:spcAft>
              <a:defRPr/>
            </a:pPr>
            <a:endParaRPr lang="en-US" altLang="en-US" sz="2000" kern="0" dirty="0" smtClean="0">
              <a:solidFill>
                <a:srgbClr val="000000"/>
              </a:solidFill>
            </a:endParaRPr>
          </a:p>
          <a:p>
            <a:pPr eaLnBrk="1" fontAlgn="base" hangingPunct="1">
              <a:lnSpc>
                <a:spcPts val="2900"/>
              </a:lnSpc>
              <a:spcBef>
                <a:spcPct val="30000"/>
              </a:spcBef>
              <a:spcAft>
                <a:spcPct val="30000"/>
              </a:spcAft>
              <a:buFontTx/>
              <a:buChar char="•"/>
              <a:defRPr/>
            </a:pPr>
            <a:r>
              <a:rPr lang="en-US" altLang="en-US" sz="2200" b="0" kern="0" dirty="0" smtClean="0">
                <a:solidFill>
                  <a:srgbClr val="000000"/>
                </a:solidFill>
              </a:rPr>
              <a:t>To assist good decision making</a:t>
            </a:r>
          </a:p>
          <a:p>
            <a:pPr eaLnBrk="1" fontAlgn="base" hangingPunct="1">
              <a:lnSpc>
                <a:spcPts val="2900"/>
              </a:lnSpc>
              <a:spcBef>
                <a:spcPct val="30000"/>
              </a:spcBef>
              <a:spcAft>
                <a:spcPct val="30000"/>
              </a:spcAft>
              <a:buFontTx/>
              <a:buChar char="•"/>
              <a:defRPr/>
            </a:pPr>
            <a:r>
              <a:rPr lang="en-US" altLang="en-US" sz="2200" b="0" kern="0" dirty="0" smtClean="0">
                <a:solidFill>
                  <a:srgbClr val="000000"/>
                </a:solidFill>
              </a:rPr>
              <a:t>To  identify/verify problem areas</a:t>
            </a:r>
          </a:p>
          <a:p>
            <a:pPr eaLnBrk="1" fontAlgn="base" hangingPunct="1">
              <a:lnSpc>
                <a:spcPts val="2900"/>
              </a:lnSpc>
              <a:spcBef>
                <a:spcPct val="50000"/>
              </a:spcBef>
              <a:spcAft>
                <a:spcPct val="0"/>
              </a:spcAft>
              <a:buFontTx/>
              <a:buChar char="•"/>
              <a:defRPr/>
            </a:pPr>
            <a:r>
              <a:rPr lang="en-US" altLang="en-US" sz="2200" b="0" kern="0" dirty="0" smtClean="0">
                <a:solidFill>
                  <a:srgbClr val="000000"/>
                </a:solidFill>
              </a:rPr>
              <a:t>To </a:t>
            </a:r>
            <a:r>
              <a:rPr lang="en-US" altLang="en-US" sz="2200" b="0" kern="0" dirty="0">
                <a:solidFill>
                  <a:srgbClr val="000000"/>
                </a:solidFill>
              </a:rPr>
              <a:t>baseline a value stream or </a:t>
            </a:r>
            <a:r>
              <a:rPr lang="en-US" altLang="en-US" sz="2200" b="0" kern="0" dirty="0" smtClean="0">
                <a:solidFill>
                  <a:srgbClr val="000000"/>
                </a:solidFill>
              </a:rPr>
              <a:t>process</a:t>
            </a:r>
          </a:p>
          <a:p>
            <a:pPr eaLnBrk="1" fontAlgn="base" hangingPunct="1">
              <a:lnSpc>
                <a:spcPts val="2900"/>
              </a:lnSpc>
              <a:spcBef>
                <a:spcPct val="30000"/>
              </a:spcBef>
              <a:spcAft>
                <a:spcPct val="30000"/>
              </a:spcAft>
              <a:buFontTx/>
              <a:buChar char="•"/>
              <a:defRPr/>
            </a:pPr>
            <a:r>
              <a:rPr lang="en-US" altLang="en-US" sz="2200" b="0" kern="0" dirty="0">
                <a:solidFill>
                  <a:srgbClr val="000000"/>
                </a:solidFill>
              </a:rPr>
              <a:t>To characterize our processes (to know how inputs and outputs are related</a:t>
            </a:r>
            <a:r>
              <a:rPr lang="en-US" altLang="en-US" sz="2200" b="0" kern="0" dirty="0" smtClean="0">
                <a:solidFill>
                  <a:srgbClr val="000000"/>
                </a:solidFill>
              </a:rPr>
              <a:t>)</a:t>
            </a:r>
            <a:endParaRPr lang="en-US" altLang="en-US" sz="2200" b="0" kern="0" dirty="0">
              <a:solidFill>
                <a:srgbClr val="000000"/>
              </a:solidFill>
            </a:endParaRPr>
          </a:p>
          <a:p>
            <a:pPr eaLnBrk="1" fontAlgn="base" hangingPunct="1">
              <a:lnSpc>
                <a:spcPts val="2900"/>
              </a:lnSpc>
              <a:spcBef>
                <a:spcPct val="50000"/>
              </a:spcBef>
              <a:spcAft>
                <a:spcPct val="0"/>
              </a:spcAft>
              <a:buFontTx/>
              <a:buChar char="•"/>
              <a:defRPr/>
            </a:pPr>
            <a:r>
              <a:rPr lang="en-US" altLang="en-US" sz="2200" b="0" kern="0" dirty="0">
                <a:solidFill>
                  <a:srgbClr val="000000"/>
                </a:solidFill>
              </a:rPr>
              <a:t>To see if our value streams and processes are improving</a:t>
            </a:r>
          </a:p>
          <a:p>
            <a:pPr eaLnBrk="1" fontAlgn="base" hangingPunct="1">
              <a:lnSpc>
                <a:spcPts val="2900"/>
              </a:lnSpc>
              <a:spcBef>
                <a:spcPct val="50000"/>
              </a:spcBef>
              <a:spcAft>
                <a:spcPct val="0"/>
              </a:spcAft>
              <a:buFontTx/>
              <a:buChar char="•"/>
              <a:defRPr/>
            </a:pPr>
            <a:r>
              <a:rPr lang="en-US" altLang="en-US" sz="2200" b="0" kern="0" dirty="0">
                <a:solidFill>
                  <a:srgbClr val="000000"/>
                </a:solidFill>
              </a:rPr>
              <a:t>To determine if the patient care and improvement objectives are being realized</a:t>
            </a:r>
          </a:p>
          <a:p>
            <a:pPr eaLnBrk="1" fontAlgn="base" hangingPunct="1">
              <a:spcBef>
                <a:spcPct val="30000"/>
              </a:spcBef>
              <a:spcAft>
                <a:spcPct val="30000"/>
              </a:spcAft>
              <a:buFontTx/>
              <a:buChar char="•"/>
              <a:defRPr/>
            </a:pPr>
            <a:endParaRPr lang="en-US" altLang="en-US" sz="2200" b="0" kern="0" dirty="0" smtClean="0">
              <a:solidFill>
                <a:srgbClr val="000000"/>
              </a:solidFill>
            </a:endParaRPr>
          </a:p>
          <a:p>
            <a:pPr eaLnBrk="1" fontAlgn="base" hangingPunct="1">
              <a:spcBef>
                <a:spcPct val="50000"/>
              </a:spcBef>
              <a:spcAft>
                <a:spcPct val="0"/>
              </a:spcAft>
              <a:buFontTx/>
              <a:buChar char="•"/>
              <a:defRPr/>
            </a:pPr>
            <a:endParaRPr lang="en-US" altLang="en-US" sz="2200" b="0" kern="0" dirty="0" smtClean="0">
              <a:solidFill>
                <a:srgbClr val="000000"/>
              </a:solidFill>
            </a:endParaRPr>
          </a:p>
          <a:p>
            <a:pPr eaLnBrk="1" fontAlgn="base" hangingPunct="1">
              <a:spcBef>
                <a:spcPct val="50000"/>
              </a:spcBef>
              <a:spcAft>
                <a:spcPct val="0"/>
              </a:spcAft>
              <a:buFontTx/>
              <a:buChar char="•"/>
              <a:defRPr/>
            </a:pPr>
            <a:endParaRPr lang="en-US" altLang="en-US" sz="2000" kern="0" dirty="0" smtClean="0">
              <a:solidFill>
                <a:srgbClr val="000000"/>
              </a:solidFill>
            </a:endParaRPr>
          </a:p>
          <a:p>
            <a:pPr eaLnBrk="1" fontAlgn="base" hangingPunct="1">
              <a:spcBef>
                <a:spcPct val="50000"/>
              </a:spcBef>
              <a:spcAft>
                <a:spcPct val="0"/>
              </a:spcAft>
              <a:defRPr/>
            </a:pPr>
            <a:endParaRPr lang="en-US" altLang="en-US" sz="2000" kern="0" dirty="0" smtClean="0">
              <a:solidFill>
                <a:srgbClr val="000000"/>
              </a:solidFill>
            </a:endParaRP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6394" y="5334000"/>
            <a:ext cx="2329707" cy="1263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5168" y="1197676"/>
            <a:ext cx="3061866" cy="1255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2003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Three Types</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Title 4"/>
          <p:cNvSpPr>
            <a:spLocks noGrp="1"/>
          </p:cNvSpPr>
          <p:nvPr>
            <p:ph type="title"/>
          </p:nvPr>
        </p:nvSpPr>
        <p:spPr/>
        <p:txBody>
          <a:bodyPr/>
          <a:lstStyle/>
          <a:p>
            <a:r>
              <a:rPr lang="en-US" dirty="0" smtClean="0"/>
              <a:t>IMPORTANCE OF MEASUREMENTS (cont.)</a:t>
            </a:r>
            <a:endParaRPr lang="en-US" dirty="0"/>
          </a:p>
        </p:txBody>
      </p:sp>
      <p:sp>
        <p:nvSpPr>
          <p:cNvPr id="6" name="Slide Number Placeholder 5"/>
          <p:cNvSpPr>
            <a:spLocks noGrp="1"/>
          </p:cNvSpPr>
          <p:nvPr>
            <p:ph type="sldNum" sz="quarter" idx="12"/>
          </p:nvPr>
        </p:nvSpPr>
        <p:spPr/>
        <p:txBody>
          <a:bodyPr/>
          <a:lstStyle/>
          <a:p>
            <a:r>
              <a:rPr lang="en-US" smtClean="0">
                <a:solidFill>
                  <a:prstClr val="black">
                    <a:tint val="75000"/>
                  </a:prstClr>
                </a:solidFill>
              </a:rPr>
              <a:t> ̶  </a:t>
            </a:r>
            <a:fld id="{AACE8A1A-EF06-42BD-8183-7D22FECA910D}" type="slidenum">
              <a:rPr lang="en-US" smtClean="0">
                <a:solidFill>
                  <a:prstClr val="black">
                    <a:tint val="75000"/>
                  </a:prstClr>
                </a:solidFill>
              </a:rPr>
              <a:pPr/>
              <a:t>27</a:t>
            </a:fld>
            <a:r>
              <a:rPr lang="en-US" smtClean="0">
                <a:solidFill>
                  <a:prstClr val="black">
                    <a:tint val="75000"/>
                  </a:prstClr>
                </a:solidFill>
              </a:rPr>
              <a:t>   ̶ </a:t>
            </a:r>
            <a:endParaRPr lang="en-US" dirty="0">
              <a:solidFill>
                <a:prstClr val="black">
                  <a:tint val="75000"/>
                </a:prstClr>
              </a:solidFill>
            </a:endParaRPr>
          </a:p>
        </p:txBody>
      </p:sp>
      <p:grpSp>
        <p:nvGrpSpPr>
          <p:cNvPr id="9" name="Group 8"/>
          <p:cNvGrpSpPr/>
          <p:nvPr/>
        </p:nvGrpSpPr>
        <p:grpSpPr>
          <a:xfrm>
            <a:off x="1605975" y="1458925"/>
            <a:ext cx="5562600" cy="4816475"/>
            <a:chOff x="2057400" y="1736725"/>
            <a:chExt cx="5562600" cy="4816475"/>
          </a:xfrm>
        </p:grpSpPr>
        <p:sp>
          <p:nvSpPr>
            <p:cNvPr id="10" name="Text Box 4"/>
            <p:cNvSpPr txBox="1">
              <a:spLocks noChangeArrowheads="1"/>
            </p:cNvSpPr>
            <p:nvPr/>
          </p:nvSpPr>
          <p:spPr bwMode="auto">
            <a:xfrm>
              <a:off x="2057400" y="1736725"/>
              <a:ext cx="548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57200" algn="l"/>
                </a:tabLst>
                <a:defRPr sz="2800" b="1">
                  <a:solidFill>
                    <a:schemeClr val="tx1"/>
                  </a:solidFill>
                  <a:latin typeface="Arial" charset="0"/>
                  <a:cs typeface="Arial" charset="0"/>
                </a:defRPr>
              </a:lvl1pPr>
              <a:lvl2pPr marL="742950" indent="-285750" eaLnBrk="0" hangingPunct="0">
                <a:tabLst>
                  <a:tab pos="457200" algn="l"/>
                </a:tabLst>
                <a:defRPr sz="2800" b="1">
                  <a:solidFill>
                    <a:schemeClr val="tx1"/>
                  </a:solidFill>
                  <a:latin typeface="Arial" charset="0"/>
                  <a:cs typeface="Arial" charset="0"/>
                </a:defRPr>
              </a:lvl2pPr>
              <a:lvl3pPr marL="1143000" indent="-228600" eaLnBrk="0" hangingPunct="0">
                <a:tabLst>
                  <a:tab pos="457200" algn="l"/>
                </a:tabLst>
                <a:defRPr sz="2800" b="1">
                  <a:solidFill>
                    <a:schemeClr val="tx1"/>
                  </a:solidFill>
                  <a:latin typeface="Arial" charset="0"/>
                  <a:cs typeface="Arial" charset="0"/>
                </a:defRPr>
              </a:lvl3pPr>
              <a:lvl4pPr marL="1600200" indent="-228600" eaLnBrk="0" hangingPunct="0">
                <a:tabLst>
                  <a:tab pos="457200" algn="l"/>
                </a:tabLst>
                <a:defRPr sz="2800" b="1">
                  <a:solidFill>
                    <a:schemeClr val="tx1"/>
                  </a:solidFill>
                  <a:latin typeface="Arial" charset="0"/>
                  <a:cs typeface="Arial" charset="0"/>
                </a:defRPr>
              </a:lvl4pPr>
              <a:lvl5pPr marL="2057400" indent="-228600" eaLnBrk="0" hangingPunct="0">
                <a:tabLst>
                  <a:tab pos="457200" algn="l"/>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457200" algn="l"/>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457200" algn="l"/>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457200" algn="l"/>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457200" algn="l"/>
                </a:tabLst>
                <a:defRPr sz="2800" b="1">
                  <a:solidFill>
                    <a:schemeClr val="tx1"/>
                  </a:solidFill>
                  <a:latin typeface="Arial" charset="0"/>
                  <a:cs typeface="Arial" charset="0"/>
                </a:defRPr>
              </a:lvl9pPr>
            </a:lstStyle>
            <a:p>
              <a:pPr eaLnBrk="1" fontAlgn="base" hangingPunct="1">
                <a:spcBef>
                  <a:spcPct val="50000"/>
                </a:spcBef>
                <a:spcAft>
                  <a:spcPct val="0"/>
                </a:spcAft>
                <a:defRPr/>
              </a:pPr>
              <a:r>
                <a:rPr lang="en-US" altLang="en-US" sz="2000" kern="0" smtClean="0">
                  <a:solidFill>
                    <a:srgbClr val="000000"/>
                  </a:solidFill>
                </a:rPr>
                <a:t>1.	One-Time Measures</a:t>
              </a:r>
            </a:p>
          </p:txBody>
        </p:sp>
        <p:sp>
          <p:nvSpPr>
            <p:cNvPr id="11" name="Text Box 5"/>
            <p:cNvSpPr txBox="1">
              <a:spLocks noChangeArrowheads="1"/>
            </p:cNvSpPr>
            <p:nvPr/>
          </p:nvSpPr>
          <p:spPr bwMode="auto">
            <a:xfrm>
              <a:off x="2057400" y="2133600"/>
              <a:ext cx="548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57200" algn="l"/>
                  <a:tab pos="914400" algn="l"/>
                </a:tabLst>
                <a:defRPr sz="2800" b="1">
                  <a:solidFill>
                    <a:schemeClr val="tx1"/>
                  </a:solidFill>
                  <a:latin typeface="Arial" charset="0"/>
                  <a:cs typeface="Arial" charset="0"/>
                </a:defRPr>
              </a:lvl1pPr>
              <a:lvl2pPr marL="742950" indent="-285750" eaLnBrk="0" hangingPunct="0">
                <a:tabLst>
                  <a:tab pos="457200" algn="l"/>
                  <a:tab pos="914400" algn="l"/>
                </a:tabLst>
                <a:defRPr sz="2800" b="1">
                  <a:solidFill>
                    <a:schemeClr val="tx1"/>
                  </a:solidFill>
                  <a:latin typeface="Arial" charset="0"/>
                  <a:cs typeface="Arial" charset="0"/>
                </a:defRPr>
              </a:lvl2pPr>
              <a:lvl3pPr marL="1143000" indent="-228600" eaLnBrk="0" hangingPunct="0">
                <a:tabLst>
                  <a:tab pos="457200" algn="l"/>
                  <a:tab pos="914400" algn="l"/>
                </a:tabLst>
                <a:defRPr sz="2800" b="1">
                  <a:solidFill>
                    <a:schemeClr val="tx1"/>
                  </a:solidFill>
                  <a:latin typeface="Arial" charset="0"/>
                  <a:cs typeface="Arial" charset="0"/>
                </a:defRPr>
              </a:lvl3pPr>
              <a:lvl4pPr marL="1600200" indent="-228600" eaLnBrk="0" hangingPunct="0">
                <a:tabLst>
                  <a:tab pos="457200" algn="l"/>
                  <a:tab pos="914400" algn="l"/>
                </a:tabLst>
                <a:defRPr sz="2800" b="1">
                  <a:solidFill>
                    <a:schemeClr val="tx1"/>
                  </a:solidFill>
                  <a:latin typeface="Arial" charset="0"/>
                  <a:cs typeface="Arial" charset="0"/>
                </a:defRPr>
              </a:lvl4pPr>
              <a:lvl5pPr marL="2057400" indent="-228600" eaLnBrk="0" hangingPunct="0">
                <a:tabLst>
                  <a:tab pos="457200" algn="l"/>
                  <a:tab pos="914400" algn="l"/>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9pPr>
            </a:lstStyle>
            <a:p>
              <a:pPr eaLnBrk="1" fontAlgn="base" hangingPunct="1">
                <a:spcBef>
                  <a:spcPct val="50000"/>
                </a:spcBef>
                <a:spcAft>
                  <a:spcPct val="0"/>
                </a:spcAft>
                <a:defRPr/>
              </a:pPr>
              <a:r>
                <a:rPr lang="en-US" altLang="en-US" sz="2000" b="0" kern="0" smtClean="0">
                  <a:solidFill>
                    <a:srgbClr val="000000"/>
                  </a:solidFill>
                </a:rPr>
                <a:t>	-	To answer a question</a:t>
              </a:r>
            </a:p>
          </p:txBody>
        </p:sp>
        <p:sp>
          <p:nvSpPr>
            <p:cNvPr id="12" name="Text Box 6"/>
            <p:cNvSpPr txBox="1">
              <a:spLocks noChangeArrowheads="1"/>
            </p:cNvSpPr>
            <p:nvPr/>
          </p:nvSpPr>
          <p:spPr bwMode="auto">
            <a:xfrm>
              <a:off x="2057400" y="2530475"/>
              <a:ext cx="541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57200" algn="l"/>
                  <a:tab pos="914400" algn="l"/>
                </a:tabLst>
                <a:defRPr sz="2800" b="1">
                  <a:solidFill>
                    <a:schemeClr val="tx1"/>
                  </a:solidFill>
                  <a:latin typeface="Arial" charset="0"/>
                  <a:cs typeface="Arial" charset="0"/>
                </a:defRPr>
              </a:lvl1pPr>
              <a:lvl2pPr marL="742950" indent="-285750" eaLnBrk="0" hangingPunct="0">
                <a:tabLst>
                  <a:tab pos="457200" algn="l"/>
                  <a:tab pos="914400" algn="l"/>
                </a:tabLst>
                <a:defRPr sz="2800" b="1">
                  <a:solidFill>
                    <a:schemeClr val="tx1"/>
                  </a:solidFill>
                  <a:latin typeface="Arial" charset="0"/>
                  <a:cs typeface="Arial" charset="0"/>
                </a:defRPr>
              </a:lvl2pPr>
              <a:lvl3pPr marL="1143000" indent="-228600" eaLnBrk="0" hangingPunct="0">
                <a:tabLst>
                  <a:tab pos="457200" algn="l"/>
                  <a:tab pos="914400" algn="l"/>
                </a:tabLst>
                <a:defRPr sz="2800" b="1">
                  <a:solidFill>
                    <a:schemeClr val="tx1"/>
                  </a:solidFill>
                  <a:latin typeface="Arial" charset="0"/>
                  <a:cs typeface="Arial" charset="0"/>
                </a:defRPr>
              </a:lvl3pPr>
              <a:lvl4pPr marL="1600200" indent="-228600" eaLnBrk="0" hangingPunct="0">
                <a:tabLst>
                  <a:tab pos="457200" algn="l"/>
                  <a:tab pos="914400" algn="l"/>
                </a:tabLst>
                <a:defRPr sz="2800" b="1">
                  <a:solidFill>
                    <a:schemeClr val="tx1"/>
                  </a:solidFill>
                  <a:latin typeface="Arial" charset="0"/>
                  <a:cs typeface="Arial" charset="0"/>
                </a:defRPr>
              </a:lvl4pPr>
              <a:lvl5pPr marL="2057400" indent="-228600" eaLnBrk="0" hangingPunct="0">
                <a:tabLst>
                  <a:tab pos="457200" algn="l"/>
                  <a:tab pos="914400" algn="l"/>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9pPr>
            </a:lstStyle>
            <a:p>
              <a:pPr eaLnBrk="1" fontAlgn="base" hangingPunct="1">
                <a:spcBef>
                  <a:spcPct val="50000"/>
                </a:spcBef>
                <a:spcAft>
                  <a:spcPct val="0"/>
                </a:spcAft>
                <a:defRPr/>
              </a:pPr>
              <a:r>
                <a:rPr lang="en-US" altLang="en-US" sz="2000" b="0" kern="0" dirty="0" smtClean="0">
                  <a:solidFill>
                    <a:srgbClr val="000000"/>
                  </a:solidFill>
                </a:rPr>
                <a:t>	-	To solve a problem</a:t>
              </a:r>
            </a:p>
          </p:txBody>
        </p:sp>
        <p:sp>
          <p:nvSpPr>
            <p:cNvPr id="13" name="Text Box 7"/>
            <p:cNvSpPr txBox="1">
              <a:spLocks noChangeArrowheads="1"/>
            </p:cNvSpPr>
            <p:nvPr/>
          </p:nvSpPr>
          <p:spPr bwMode="auto">
            <a:xfrm>
              <a:off x="2057400" y="3048000"/>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57200" algn="l"/>
                </a:tabLst>
                <a:defRPr sz="2800" b="1">
                  <a:solidFill>
                    <a:schemeClr val="tx1"/>
                  </a:solidFill>
                  <a:latin typeface="Arial" charset="0"/>
                  <a:cs typeface="Arial" charset="0"/>
                </a:defRPr>
              </a:lvl1pPr>
              <a:lvl2pPr marL="742950" indent="-285750" eaLnBrk="0" hangingPunct="0">
                <a:tabLst>
                  <a:tab pos="457200" algn="l"/>
                </a:tabLst>
                <a:defRPr sz="2800" b="1">
                  <a:solidFill>
                    <a:schemeClr val="tx1"/>
                  </a:solidFill>
                  <a:latin typeface="Arial" charset="0"/>
                  <a:cs typeface="Arial" charset="0"/>
                </a:defRPr>
              </a:lvl2pPr>
              <a:lvl3pPr marL="1143000" indent="-228600" eaLnBrk="0" hangingPunct="0">
                <a:tabLst>
                  <a:tab pos="457200" algn="l"/>
                </a:tabLst>
                <a:defRPr sz="2800" b="1">
                  <a:solidFill>
                    <a:schemeClr val="tx1"/>
                  </a:solidFill>
                  <a:latin typeface="Arial" charset="0"/>
                  <a:cs typeface="Arial" charset="0"/>
                </a:defRPr>
              </a:lvl3pPr>
              <a:lvl4pPr marL="1600200" indent="-228600" eaLnBrk="0" hangingPunct="0">
                <a:tabLst>
                  <a:tab pos="457200" algn="l"/>
                </a:tabLst>
                <a:defRPr sz="2800" b="1">
                  <a:solidFill>
                    <a:schemeClr val="tx1"/>
                  </a:solidFill>
                  <a:latin typeface="Arial" charset="0"/>
                  <a:cs typeface="Arial" charset="0"/>
                </a:defRPr>
              </a:lvl4pPr>
              <a:lvl5pPr marL="2057400" indent="-228600" eaLnBrk="0" hangingPunct="0">
                <a:tabLst>
                  <a:tab pos="457200" algn="l"/>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457200" algn="l"/>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457200" algn="l"/>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457200" algn="l"/>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457200" algn="l"/>
                </a:tabLst>
                <a:defRPr sz="2800" b="1">
                  <a:solidFill>
                    <a:schemeClr val="tx1"/>
                  </a:solidFill>
                  <a:latin typeface="Arial" charset="0"/>
                  <a:cs typeface="Arial" charset="0"/>
                </a:defRPr>
              </a:lvl9pPr>
            </a:lstStyle>
            <a:p>
              <a:pPr eaLnBrk="1" fontAlgn="base" hangingPunct="1">
                <a:spcBef>
                  <a:spcPct val="50000"/>
                </a:spcBef>
                <a:spcAft>
                  <a:spcPct val="0"/>
                </a:spcAft>
                <a:defRPr/>
              </a:pPr>
              <a:r>
                <a:rPr lang="en-US" altLang="en-US" sz="2000" kern="0" smtClean="0">
                  <a:solidFill>
                    <a:srgbClr val="000000"/>
                  </a:solidFill>
                </a:rPr>
                <a:t>2.	Measures that Track Progress Towards 	a Desired Outcome</a:t>
              </a:r>
            </a:p>
          </p:txBody>
        </p:sp>
        <p:sp>
          <p:nvSpPr>
            <p:cNvPr id="14" name="Text Box 8"/>
            <p:cNvSpPr txBox="1">
              <a:spLocks noChangeArrowheads="1"/>
            </p:cNvSpPr>
            <p:nvPr/>
          </p:nvSpPr>
          <p:spPr bwMode="auto">
            <a:xfrm>
              <a:off x="2057400" y="3749675"/>
              <a:ext cx="556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57200" algn="l"/>
                  <a:tab pos="914400" algn="l"/>
                </a:tabLst>
                <a:defRPr sz="2800" b="1">
                  <a:solidFill>
                    <a:schemeClr val="tx1"/>
                  </a:solidFill>
                  <a:latin typeface="Arial" charset="0"/>
                  <a:cs typeface="Arial" charset="0"/>
                </a:defRPr>
              </a:lvl1pPr>
              <a:lvl2pPr marL="742950" indent="-285750" eaLnBrk="0" hangingPunct="0">
                <a:tabLst>
                  <a:tab pos="457200" algn="l"/>
                  <a:tab pos="914400" algn="l"/>
                </a:tabLst>
                <a:defRPr sz="2800" b="1">
                  <a:solidFill>
                    <a:schemeClr val="tx1"/>
                  </a:solidFill>
                  <a:latin typeface="Arial" charset="0"/>
                  <a:cs typeface="Arial" charset="0"/>
                </a:defRPr>
              </a:lvl2pPr>
              <a:lvl3pPr marL="1143000" indent="-228600" eaLnBrk="0" hangingPunct="0">
                <a:tabLst>
                  <a:tab pos="457200" algn="l"/>
                  <a:tab pos="914400" algn="l"/>
                </a:tabLst>
                <a:defRPr sz="2800" b="1">
                  <a:solidFill>
                    <a:schemeClr val="tx1"/>
                  </a:solidFill>
                  <a:latin typeface="Arial" charset="0"/>
                  <a:cs typeface="Arial" charset="0"/>
                </a:defRPr>
              </a:lvl3pPr>
              <a:lvl4pPr marL="1600200" indent="-228600" eaLnBrk="0" hangingPunct="0">
                <a:tabLst>
                  <a:tab pos="457200" algn="l"/>
                  <a:tab pos="914400" algn="l"/>
                </a:tabLst>
                <a:defRPr sz="2800" b="1">
                  <a:solidFill>
                    <a:schemeClr val="tx1"/>
                  </a:solidFill>
                  <a:latin typeface="Arial" charset="0"/>
                  <a:cs typeface="Arial" charset="0"/>
                </a:defRPr>
              </a:lvl4pPr>
              <a:lvl5pPr marL="2057400" indent="-228600" eaLnBrk="0" hangingPunct="0">
                <a:tabLst>
                  <a:tab pos="457200" algn="l"/>
                  <a:tab pos="914400" algn="l"/>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9pPr>
            </a:lstStyle>
            <a:p>
              <a:pPr eaLnBrk="1" fontAlgn="base" hangingPunct="1">
                <a:spcBef>
                  <a:spcPct val="50000"/>
                </a:spcBef>
                <a:spcAft>
                  <a:spcPct val="0"/>
                </a:spcAft>
                <a:defRPr/>
              </a:pPr>
              <a:r>
                <a:rPr lang="en-US" altLang="en-US" sz="2000" b="0" kern="0" smtClean="0">
                  <a:solidFill>
                    <a:srgbClr val="000000"/>
                  </a:solidFill>
                </a:rPr>
                <a:t>	-	Customer</a:t>
              </a:r>
            </a:p>
          </p:txBody>
        </p:sp>
        <p:sp>
          <p:nvSpPr>
            <p:cNvPr id="15" name="Text Box 9"/>
            <p:cNvSpPr txBox="1">
              <a:spLocks noChangeArrowheads="1"/>
            </p:cNvSpPr>
            <p:nvPr/>
          </p:nvSpPr>
          <p:spPr bwMode="auto">
            <a:xfrm>
              <a:off x="2057400" y="4144963"/>
              <a:ext cx="548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tabLst>
                  <a:tab pos="457200" algn="l"/>
                  <a:tab pos="914400" algn="l"/>
                </a:tabLst>
                <a:defRPr sz="2800" b="1">
                  <a:solidFill>
                    <a:schemeClr val="tx1"/>
                  </a:solidFill>
                  <a:latin typeface="Arial" charset="0"/>
                  <a:cs typeface="Arial" charset="0"/>
                </a:defRPr>
              </a:lvl1pPr>
              <a:lvl2pPr marL="742950" indent="-285750" eaLnBrk="0" hangingPunct="0">
                <a:tabLst>
                  <a:tab pos="457200" algn="l"/>
                  <a:tab pos="914400" algn="l"/>
                </a:tabLst>
                <a:defRPr sz="2800" b="1">
                  <a:solidFill>
                    <a:schemeClr val="tx1"/>
                  </a:solidFill>
                  <a:latin typeface="Arial" charset="0"/>
                  <a:cs typeface="Arial" charset="0"/>
                </a:defRPr>
              </a:lvl2pPr>
              <a:lvl3pPr marL="1143000" indent="-228600" eaLnBrk="0" hangingPunct="0">
                <a:tabLst>
                  <a:tab pos="457200" algn="l"/>
                  <a:tab pos="914400" algn="l"/>
                </a:tabLst>
                <a:defRPr sz="2800" b="1">
                  <a:solidFill>
                    <a:schemeClr val="tx1"/>
                  </a:solidFill>
                  <a:latin typeface="Arial" charset="0"/>
                  <a:cs typeface="Arial" charset="0"/>
                </a:defRPr>
              </a:lvl3pPr>
              <a:lvl4pPr marL="1600200" indent="-228600" eaLnBrk="0" hangingPunct="0">
                <a:tabLst>
                  <a:tab pos="457200" algn="l"/>
                  <a:tab pos="914400" algn="l"/>
                </a:tabLst>
                <a:defRPr sz="2800" b="1">
                  <a:solidFill>
                    <a:schemeClr val="tx1"/>
                  </a:solidFill>
                  <a:latin typeface="Arial" charset="0"/>
                  <a:cs typeface="Arial" charset="0"/>
                </a:defRPr>
              </a:lvl4pPr>
              <a:lvl5pPr marL="2057400" indent="-228600" eaLnBrk="0" hangingPunct="0">
                <a:tabLst>
                  <a:tab pos="457200" algn="l"/>
                  <a:tab pos="914400" algn="l"/>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9pPr>
            </a:lstStyle>
            <a:p>
              <a:pPr eaLnBrk="1" fontAlgn="base" hangingPunct="1">
                <a:spcBef>
                  <a:spcPct val="50000"/>
                </a:spcBef>
                <a:spcAft>
                  <a:spcPct val="0"/>
                </a:spcAft>
                <a:defRPr/>
              </a:pPr>
              <a:r>
                <a:rPr lang="en-US" altLang="en-US" sz="2000" b="0" kern="0" smtClean="0">
                  <a:solidFill>
                    <a:srgbClr val="000000"/>
                  </a:solidFill>
                </a:rPr>
                <a:t>	-	Employee</a:t>
              </a:r>
            </a:p>
          </p:txBody>
        </p:sp>
        <p:sp>
          <p:nvSpPr>
            <p:cNvPr id="16" name="Text Box 10"/>
            <p:cNvSpPr txBox="1">
              <a:spLocks noChangeArrowheads="1"/>
            </p:cNvSpPr>
            <p:nvPr/>
          </p:nvSpPr>
          <p:spPr bwMode="auto">
            <a:xfrm>
              <a:off x="2057400" y="5364163"/>
              <a:ext cx="548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57200" algn="l"/>
                </a:tabLst>
                <a:defRPr sz="2800" b="1">
                  <a:solidFill>
                    <a:schemeClr val="tx1"/>
                  </a:solidFill>
                  <a:latin typeface="Arial" charset="0"/>
                  <a:cs typeface="Arial" charset="0"/>
                </a:defRPr>
              </a:lvl1pPr>
              <a:lvl2pPr marL="742950" indent="-285750" eaLnBrk="0" hangingPunct="0">
                <a:tabLst>
                  <a:tab pos="457200" algn="l"/>
                </a:tabLst>
                <a:defRPr sz="2800" b="1">
                  <a:solidFill>
                    <a:schemeClr val="tx1"/>
                  </a:solidFill>
                  <a:latin typeface="Arial" charset="0"/>
                  <a:cs typeface="Arial" charset="0"/>
                </a:defRPr>
              </a:lvl2pPr>
              <a:lvl3pPr marL="1143000" indent="-228600" eaLnBrk="0" hangingPunct="0">
                <a:tabLst>
                  <a:tab pos="457200" algn="l"/>
                </a:tabLst>
                <a:defRPr sz="2800" b="1">
                  <a:solidFill>
                    <a:schemeClr val="tx1"/>
                  </a:solidFill>
                  <a:latin typeface="Arial" charset="0"/>
                  <a:cs typeface="Arial" charset="0"/>
                </a:defRPr>
              </a:lvl3pPr>
              <a:lvl4pPr marL="1600200" indent="-228600" eaLnBrk="0" hangingPunct="0">
                <a:tabLst>
                  <a:tab pos="457200" algn="l"/>
                </a:tabLst>
                <a:defRPr sz="2800" b="1">
                  <a:solidFill>
                    <a:schemeClr val="tx1"/>
                  </a:solidFill>
                  <a:latin typeface="Arial" charset="0"/>
                  <a:cs typeface="Arial" charset="0"/>
                </a:defRPr>
              </a:lvl4pPr>
              <a:lvl5pPr marL="2057400" indent="-228600" eaLnBrk="0" hangingPunct="0">
                <a:tabLst>
                  <a:tab pos="457200" algn="l"/>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457200" algn="l"/>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457200" algn="l"/>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457200" algn="l"/>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457200" algn="l"/>
                </a:tabLst>
                <a:defRPr sz="2800" b="1">
                  <a:solidFill>
                    <a:schemeClr val="tx1"/>
                  </a:solidFill>
                  <a:latin typeface="Arial" charset="0"/>
                  <a:cs typeface="Arial" charset="0"/>
                </a:defRPr>
              </a:lvl9pPr>
            </a:lstStyle>
            <a:p>
              <a:pPr eaLnBrk="1" fontAlgn="base" hangingPunct="1">
                <a:spcBef>
                  <a:spcPct val="50000"/>
                </a:spcBef>
                <a:spcAft>
                  <a:spcPct val="0"/>
                </a:spcAft>
                <a:defRPr/>
              </a:pPr>
              <a:r>
                <a:rPr lang="en-US" altLang="en-US" sz="2000" kern="0" smtClean="0">
                  <a:solidFill>
                    <a:srgbClr val="000000"/>
                  </a:solidFill>
                </a:rPr>
                <a:t>3.	Measures used to Monitor a Process</a:t>
              </a:r>
            </a:p>
          </p:txBody>
        </p:sp>
        <p:sp>
          <p:nvSpPr>
            <p:cNvPr id="17" name="Text Box 11"/>
            <p:cNvSpPr txBox="1">
              <a:spLocks noChangeArrowheads="1"/>
            </p:cNvSpPr>
            <p:nvPr/>
          </p:nvSpPr>
          <p:spPr bwMode="auto">
            <a:xfrm>
              <a:off x="2057400" y="5761038"/>
              <a:ext cx="548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57200" algn="l"/>
                  <a:tab pos="914400" algn="l"/>
                </a:tabLst>
                <a:defRPr sz="2800" b="1">
                  <a:solidFill>
                    <a:schemeClr val="tx1"/>
                  </a:solidFill>
                  <a:latin typeface="Arial" charset="0"/>
                  <a:cs typeface="Arial" charset="0"/>
                </a:defRPr>
              </a:lvl1pPr>
              <a:lvl2pPr marL="742950" indent="-285750" eaLnBrk="0" hangingPunct="0">
                <a:tabLst>
                  <a:tab pos="457200" algn="l"/>
                  <a:tab pos="914400" algn="l"/>
                </a:tabLst>
                <a:defRPr sz="2800" b="1">
                  <a:solidFill>
                    <a:schemeClr val="tx1"/>
                  </a:solidFill>
                  <a:latin typeface="Arial" charset="0"/>
                  <a:cs typeface="Arial" charset="0"/>
                </a:defRPr>
              </a:lvl2pPr>
              <a:lvl3pPr marL="1143000" indent="-228600" eaLnBrk="0" hangingPunct="0">
                <a:tabLst>
                  <a:tab pos="457200" algn="l"/>
                  <a:tab pos="914400" algn="l"/>
                </a:tabLst>
                <a:defRPr sz="2800" b="1">
                  <a:solidFill>
                    <a:schemeClr val="tx1"/>
                  </a:solidFill>
                  <a:latin typeface="Arial" charset="0"/>
                  <a:cs typeface="Arial" charset="0"/>
                </a:defRPr>
              </a:lvl3pPr>
              <a:lvl4pPr marL="1600200" indent="-228600" eaLnBrk="0" hangingPunct="0">
                <a:tabLst>
                  <a:tab pos="457200" algn="l"/>
                  <a:tab pos="914400" algn="l"/>
                </a:tabLst>
                <a:defRPr sz="2800" b="1">
                  <a:solidFill>
                    <a:schemeClr val="tx1"/>
                  </a:solidFill>
                  <a:latin typeface="Arial" charset="0"/>
                  <a:cs typeface="Arial" charset="0"/>
                </a:defRPr>
              </a:lvl4pPr>
              <a:lvl5pPr marL="2057400" indent="-228600" eaLnBrk="0" hangingPunct="0">
                <a:tabLst>
                  <a:tab pos="457200" algn="l"/>
                  <a:tab pos="914400" algn="l"/>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9pPr>
            </a:lstStyle>
            <a:p>
              <a:pPr eaLnBrk="1" fontAlgn="base" hangingPunct="1">
                <a:spcBef>
                  <a:spcPct val="50000"/>
                </a:spcBef>
                <a:spcAft>
                  <a:spcPct val="0"/>
                </a:spcAft>
                <a:defRPr/>
              </a:pPr>
              <a:r>
                <a:rPr lang="en-US" altLang="en-US" sz="2000" b="0" kern="0" smtClean="0">
                  <a:solidFill>
                    <a:srgbClr val="000000"/>
                  </a:solidFill>
                </a:rPr>
                <a:t>	-	Baseline the process</a:t>
              </a:r>
            </a:p>
          </p:txBody>
        </p:sp>
        <p:sp>
          <p:nvSpPr>
            <p:cNvPr id="18" name="Text Box 12"/>
            <p:cNvSpPr txBox="1">
              <a:spLocks noChangeArrowheads="1"/>
            </p:cNvSpPr>
            <p:nvPr/>
          </p:nvSpPr>
          <p:spPr bwMode="auto">
            <a:xfrm>
              <a:off x="2057400" y="6156325"/>
              <a:ext cx="541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57200" algn="l"/>
                  <a:tab pos="914400" algn="l"/>
                </a:tabLst>
                <a:defRPr sz="2800" b="1">
                  <a:solidFill>
                    <a:schemeClr val="tx1"/>
                  </a:solidFill>
                  <a:latin typeface="Arial" charset="0"/>
                  <a:cs typeface="Arial" charset="0"/>
                </a:defRPr>
              </a:lvl1pPr>
              <a:lvl2pPr marL="742950" indent="-285750" eaLnBrk="0" hangingPunct="0">
                <a:tabLst>
                  <a:tab pos="457200" algn="l"/>
                  <a:tab pos="914400" algn="l"/>
                </a:tabLst>
                <a:defRPr sz="2800" b="1">
                  <a:solidFill>
                    <a:schemeClr val="tx1"/>
                  </a:solidFill>
                  <a:latin typeface="Arial" charset="0"/>
                  <a:cs typeface="Arial" charset="0"/>
                </a:defRPr>
              </a:lvl2pPr>
              <a:lvl3pPr marL="1143000" indent="-228600" eaLnBrk="0" hangingPunct="0">
                <a:tabLst>
                  <a:tab pos="457200" algn="l"/>
                  <a:tab pos="914400" algn="l"/>
                </a:tabLst>
                <a:defRPr sz="2800" b="1">
                  <a:solidFill>
                    <a:schemeClr val="tx1"/>
                  </a:solidFill>
                  <a:latin typeface="Arial" charset="0"/>
                  <a:cs typeface="Arial" charset="0"/>
                </a:defRPr>
              </a:lvl3pPr>
              <a:lvl4pPr marL="1600200" indent="-228600" eaLnBrk="0" hangingPunct="0">
                <a:tabLst>
                  <a:tab pos="457200" algn="l"/>
                  <a:tab pos="914400" algn="l"/>
                </a:tabLst>
                <a:defRPr sz="2800" b="1">
                  <a:solidFill>
                    <a:schemeClr val="tx1"/>
                  </a:solidFill>
                  <a:latin typeface="Arial" charset="0"/>
                  <a:cs typeface="Arial" charset="0"/>
                </a:defRPr>
              </a:lvl4pPr>
              <a:lvl5pPr marL="2057400" indent="-228600" eaLnBrk="0" hangingPunct="0">
                <a:tabLst>
                  <a:tab pos="457200" algn="l"/>
                  <a:tab pos="914400" algn="l"/>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457200" algn="l"/>
                  <a:tab pos="914400" algn="l"/>
                </a:tabLst>
                <a:defRPr sz="2800" b="1">
                  <a:solidFill>
                    <a:schemeClr val="tx1"/>
                  </a:solidFill>
                  <a:latin typeface="Arial" charset="0"/>
                  <a:cs typeface="Arial" charset="0"/>
                </a:defRPr>
              </a:lvl9pPr>
            </a:lstStyle>
            <a:p>
              <a:pPr eaLnBrk="1" fontAlgn="base" hangingPunct="1">
                <a:spcBef>
                  <a:spcPct val="50000"/>
                </a:spcBef>
                <a:spcAft>
                  <a:spcPct val="0"/>
                </a:spcAft>
                <a:defRPr/>
              </a:pPr>
              <a:r>
                <a:rPr lang="en-US" altLang="en-US" sz="2000" b="0" kern="0" smtClean="0">
                  <a:solidFill>
                    <a:srgbClr val="000000"/>
                  </a:solidFill>
                </a:rPr>
                <a:t>	-	Determine improvement</a:t>
              </a:r>
            </a:p>
          </p:txBody>
        </p:sp>
        <p:sp>
          <p:nvSpPr>
            <p:cNvPr id="19" name="Text Box 13"/>
            <p:cNvSpPr txBox="1">
              <a:spLocks noChangeArrowheads="1"/>
            </p:cNvSpPr>
            <p:nvPr/>
          </p:nvSpPr>
          <p:spPr bwMode="auto">
            <a:xfrm>
              <a:off x="2057400" y="4541838"/>
              <a:ext cx="548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57200" algn="l"/>
                </a:tabLst>
                <a:defRPr sz="2800" b="1">
                  <a:solidFill>
                    <a:schemeClr val="tx1"/>
                  </a:solidFill>
                  <a:latin typeface="Arial" charset="0"/>
                  <a:cs typeface="Arial" charset="0"/>
                </a:defRPr>
              </a:lvl1pPr>
              <a:lvl2pPr marL="742950" indent="-285750" eaLnBrk="0" hangingPunct="0">
                <a:tabLst>
                  <a:tab pos="457200" algn="l"/>
                </a:tabLst>
                <a:defRPr sz="2800" b="1">
                  <a:solidFill>
                    <a:schemeClr val="tx1"/>
                  </a:solidFill>
                  <a:latin typeface="Arial" charset="0"/>
                  <a:cs typeface="Arial" charset="0"/>
                </a:defRPr>
              </a:lvl2pPr>
              <a:lvl3pPr marL="1143000" indent="-228600" eaLnBrk="0" hangingPunct="0">
                <a:tabLst>
                  <a:tab pos="457200" algn="l"/>
                </a:tabLst>
                <a:defRPr sz="2800" b="1">
                  <a:solidFill>
                    <a:schemeClr val="tx1"/>
                  </a:solidFill>
                  <a:latin typeface="Arial" charset="0"/>
                  <a:cs typeface="Arial" charset="0"/>
                </a:defRPr>
              </a:lvl3pPr>
              <a:lvl4pPr marL="1600200" indent="-228600" eaLnBrk="0" hangingPunct="0">
                <a:tabLst>
                  <a:tab pos="457200" algn="l"/>
                </a:tabLst>
                <a:defRPr sz="2800" b="1">
                  <a:solidFill>
                    <a:schemeClr val="tx1"/>
                  </a:solidFill>
                  <a:latin typeface="Arial" charset="0"/>
                  <a:cs typeface="Arial" charset="0"/>
                </a:defRPr>
              </a:lvl4pPr>
              <a:lvl5pPr marL="2057400" indent="-228600" eaLnBrk="0" hangingPunct="0">
                <a:tabLst>
                  <a:tab pos="457200" algn="l"/>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457200" algn="l"/>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457200" algn="l"/>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457200" algn="l"/>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457200" algn="l"/>
                </a:tabLst>
                <a:defRPr sz="2800" b="1">
                  <a:solidFill>
                    <a:schemeClr val="tx1"/>
                  </a:solidFill>
                  <a:latin typeface="Arial" charset="0"/>
                  <a:cs typeface="Arial" charset="0"/>
                </a:defRPr>
              </a:lvl9pPr>
            </a:lstStyle>
            <a:p>
              <a:pPr eaLnBrk="1" fontAlgn="base" hangingPunct="1">
                <a:spcBef>
                  <a:spcPct val="50000"/>
                </a:spcBef>
                <a:spcAft>
                  <a:spcPct val="0"/>
                </a:spcAft>
                <a:defRPr/>
              </a:pPr>
              <a:r>
                <a:rPr lang="en-US" altLang="en-US" sz="2000" b="0" kern="0" smtClean="0">
                  <a:solidFill>
                    <a:srgbClr val="000000"/>
                  </a:solidFill>
                </a:rPr>
                <a:t>	-	Financial</a:t>
              </a:r>
            </a:p>
          </p:txBody>
        </p:sp>
        <p:sp>
          <p:nvSpPr>
            <p:cNvPr id="20" name="Text Box 14"/>
            <p:cNvSpPr txBox="1">
              <a:spLocks noChangeArrowheads="1"/>
            </p:cNvSpPr>
            <p:nvPr/>
          </p:nvSpPr>
          <p:spPr bwMode="auto">
            <a:xfrm>
              <a:off x="2057400" y="4938713"/>
              <a:ext cx="548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57200" algn="l"/>
                </a:tabLst>
                <a:defRPr sz="2800" b="1">
                  <a:solidFill>
                    <a:schemeClr val="tx1"/>
                  </a:solidFill>
                  <a:latin typeface="Arial" charset="0"/>
                  <a:cs typeface="Arial" charset="0"/>
                </a:defRPr>
              </a:lvl1pPr>
              <a:lvl2pPr marL="742950" indent="-285750" eaLnBrk="0" hangingPunct="0">
                <a:tabLst>
                  <a:tab pos="457200" algn="l"/>
                </a:tabLst>
                <a:defRPr sz="2800" b="1">
                  <a:solidFill>
                    <a:schemeClr val="tx1"/>
                  </a:solidFill>
                  <a:latin typeface="Arial" charset="0"/>
                  <a:cs typeface="Arial" charset="0"/>
                </a:defRPr>
              </a:lvl2pPr>
              <a:lvl3pPr marL="1143000" indent="-228600" eaLnBrk="0" hangingPunct="0">
                <a:tabLst>
                  <a:tab pos="457200" algn="l"/>
                </a:tabLst>
                <a:defRPr sz="2800" b="1">
                  <a:solidFill>
                    <a:schemeClr val="tx1"/>
                  </a:solidFill>
                  <a:latin typeface="Arial" charset="0"/>
                  <a:cs typeface="Arial" charset="0"/>
                </a:defRPr>
              </a:lvl3pPr>
              <a:lvl4pPr marL="1600200" indent="-228600" eaLnBrk="0" hangingPunct="0">
                <a:tabLst>
                  <a:tab pos="457200" algn="l"/>
                </a:tabLst>
                <a:defRPr sz="2800" b="1">
                  <a:solidFill>
                    <a:schemeClr val="tx1"/>
                  </a:solidFill>
                  <a:latin typeface="Arial" charset="0"/>
                  <a:cs typeface="Arial" charset="0"/>
                </a:defRPr>
              </a:lvl4pPr>
              <a:lvl5pPr marL="2057400" indent="-228600" eaLnBrk="0" hangingPunct="0">
                <a:tabLst>
                  <a:tab pos="457200" algn="l"/>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457200" algn="l"/>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457200" algn="l"/>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457200" algn="l"/>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457200" algn="l"/>
                </a:tabLst>
                <a:defRPr sz="2800" b="1">
                  <a:solidFill>
                    <a:schemeClr val="tx1"/>
                  </a:solidFill>
                  <a:latin typeface="Arial" charset="0"/>
                  <a:cs typeface="Arial" charset="0"/>
                </a:defRPr>
              </a:lvl9pPr>
            </a:lstStyle>
            <a:p>
              <a:pPr eaLnBrk="1" fontAlgn="base" hangingPunct="1">
                <a:spcBef>
                  <a:spcPct val="50000"/>
                </a:spcBef>
                <a:spcAft>
                  <a:spcPct val="0"/>
                </a:spcAft>
                <a:defRPr/>
              </a:pPr>
              <a:r>
                <a:rPr lang="en-US" altLang="en-US" sz="2000" b="0" kern="0" smtClean="0">
                  <a:solidFill>
                    <a:srgbClr val="000000"/>
                  </a:solidFill>
                </a:rPr>
                <a:t>	-	Internal Business Process</a:t>
              </a:r>
            </a:p>
          </p:txBody>
        </p:sp>
      </p:grpSp>
    </p:spTree>
    <p:extLst>
      <p:ext uri="{BB962C8B-B14F-4D97-AF65-F5344CB8AC3E}">
        <p14:creationId xmlns:p14="http://schemas.microsoft.com/office/powerpoint/2010/main" val="9423864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Examples</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Title 4"/>
          <p:cNvSpPr>
            <a:spLocks noGrp="1"/>
          </p:cNvSpPr>
          <p:nvPr>
            <p:ph type="title"/>
          </p:nvPr>
        </p:nvSpPr>
        <p:spPr/>
        <p:txBody>
          <a:bodyPr/>
          <a:lstStyle/>
          <a:p>
            <a:r>
              <a:rPr lang="en-US" dirty="0" smtClean="0"/>
              <a:t>IMPORTANCE OF MEASUREMENTS (cont.)</a:t>
            </a:r>
            <a:endParaRPr lang="en-US" dirty="0"/>
          </a:p>
        </p:txBody>
      </p:sp>
      <p:sp>
        <p:nvSpPr>
          <p:cNvPr id="6" name="Slide Number Placeholder 5"/>
          <p:cNvSpPr>
            <a:spLocks noGrp="1"/>
          </p:cNvSpPr>
          <p:nvPr>
            <p:ph type="sldNum" sz="quarter" idx="12"/>
          </p:nvPr>
        </p:nvSpPr>
        <p:spPr/>
        <p:txBody>
          <a:bodyPr/>
          <a:lstStyle/>
          <a:p>
            <a:r>
              <a:rPr lang="en-US" smtClean="0">
                <a:solidFill>
                  <a:prstClr val="black">
                    <a:tint val="75000"/>
                  </a:prstClr>
                </a:solidFill>
              </a:rPr>
              <a:t> ̶  </a:t>
            </a:r>
            <a:fld id="{AACE8A1A-EF06-42BD-8183-7D22FECA910D}" type="slidenum">
              <a:rPr lang="en-US" smtClean="0">
                <a:solidFill>
                  <a:prstClr val="black">
                    <a:tint val="75000"/>
                  </a:prstClr>
                </a:solidFill>
              </a:rPr>
              <a:pPr/>
              <a:t>28</a:t>
            </a:fld>
            <a:r>
              <a:rPr lang="en-US" smtClean="0">
                <a:solidFill>
                  <a:prstClr val="black">
                    <a:tint val="75000"/>
                  </a:prstClr>
                </a:solidFill>
              </a:rPr>
              <a:t>   ̶ </a:t>
            </a:r>
            <a:endParaRPr lang="en-US" dirty="0">
              <a:solidFill>
                <a:prstClr val="black">
                  <a:tint val="75000"/>
                </a:prstClr>
              </a:solidFill>
            </a:endParaRPr>
          </a:p>
        </p:txBody>
      </p:sp>
      <p:sp>
        <p:nvSpPr>
          <p:cNvPr id="7" name="Text Box 3"/>
          <p:cNvSpPr txBox="1">
            <a:spLocks noChangeArrowheads="1"/>
          </p:cNvSpPr>
          <p:nvPr/>
        </p:nvSpPr>
        <p:spPr bwMode="auto">
          <a:xfrm>
            <a:off x="1207850" y="1240790"/>
            <a:ext cx="6858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0988" indent="-280988" eaLnBrk="0" hangingPunct="0">
              <a:tabLst>
                <a:tab pos="342900" algn="l"/>
              </a:tabLst>
              <a:defRPr sz="2800" b="1">
                <a:solidFill>
                  <a:schemeClr val="tx1"/>
                </a:solidFill>
                <a:latin typeface="Arial" charset="0"/>
                <a:cs typeface="Arial" charset="0"/>
              </a:defRPr>
            </a:lvl1pPr>
            <a:lvl2pPr marL="742950" indent="-285750" eaLnBrk="0" hangingPunct="0">
              <a:tabLst>
                <a:tab pos="342900" algn="l"/>
              </a:tabLst>
              <a:defRPr sz="2800" b="1">
                <a:solidFill>
                  <a:schemeClr val="tx1"/>
                </a:solidFill>
                <a:latin typeface="Arial" charset="0"/>
                <a:cs typeface="Arial" charset="0"/>
              </a:defRPr>
            </a:lvl2pPr>
            <a:lvl3pPr marL="1143000" indent="-228600" eaLnBrk="0" hangingPunct="0">
              <a:tabLst>
                <a:tab pos="342900" algn="l"/>
              </a:tabLst>
              <a:defRPr sz="2800" b="1">
                <a:solidFill>
                  <a:schemeClr val="tx1"/>
                </a:solidFill>
                <a:latin typeface="Arial" charset="0"/>
                <a:cs typeface="Arial" charset="0"/>
              </a:defRPr>
            </a:lvl3pPr>
            <a:lvl4pPr marL="1600200" indent="-228600" eaLnBrk="0" hangingPunct="0">
              <a:tabLst>
                <a:tab pos="342900" algn="l"/>
              </a:tabLst>
              <a:defRPr sz="2800" b="1">
                <a:solidFill>
                  <a:schemeClr val="tx1"/>
                </a:solidFill>
                <a:latin typeface="Arial" charset="0"/>
                <a:cs typeface="Arial" charset="0"/>
              </a:defRPr>
            </a:lvl4pPr>
            <a:lvl5pPr marL="2057400" indent="-228600" eaLnBrk="0" hangingPunct="0">
              <a:tabLst>
                <a:tab pos="342900" algn="l"/>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342900" algn="l"/>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342900" algn="l"/>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342900" algn="l"/>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342900" algn="l"/>
              </a:tabLst>
              <a:defRPr sz="2800" b="1">
                <a:solidFill>
                  <a:schemeClr val="tx1"/>
                </a:solidFill>
                <a:latin typeface="Arial" charset="0"/>
                <a:cs typeface="Arial" charset="0"/>
              </a:defRPr>
            </a:lvl9pPr>
          </a:lstStyle>
          <a:p>
            <a:pPr eaLnBrk="1" fontAlgn="base" hangingPunct="1">
              <a:spcBef>
                <a:spcPct val="50000"/>
              </a:spcBef>
              <a:spcAft>
                <a:spcPct val="0"/>
              </a:spcAft>
              <a:buFontTx/>
              <a:buChar char="•"/>
              <a:defRPr/>
            </a:pPr>
            <a:r>
              <a:rPr lang="en-US" altLang="en-US" sz="2000" b="0" kern="0" dirty="0" smtClean="0">
                <a:solidFill>
                  <a:srgbClr val="000000"/>
                </a:solidFill>
              </a:rPr>
              <a:t>% New Mental Health appointments not seen within 30 days of create date</a:t>
            </a:r>
          </a:p>
          <a:p>
            <a:pPr eaLnBrk="1" fontAlgn="base" hangingPunct="1">
              <a:spcBef>
                <a:spcPct val="50000"/>
              </a:spcBef>
              <a:spcAft>
                <a:spcPct val="0"/>
              </a:spcAft>
              <a:buFontTx/>
              <a:buChar char="•"/>
              <a:defRPr/>
            </a:pPr>
            <a:r>
              <a:rPr lang="en-US" altLang="en-US" sz="2000" b="0" kern="0" dirty="0" smtClean="0">
                <a:solidFill>
                  <a:srgbClr val="000000"/>
                </a:solidFill>
              </a:rPr>
              <a:t>% billing code errors</a:t>
            </a:r>
          </a:p>
          <a:p>
            <a:pPr eaLnBrk="1" fontAlgn="base" hangingPunct="1">
              <a:spcBef>
                <a:spcPct val="50000"/>
              </a:spcBef>
              <a:spcAft>
                <a:spcPct val="0"/>
              </a:spcAft>
              <a:buFontTx/>
              <a:buChar char="•"/>
              <a:defRPr/>
            </a:pPr>
            <a:r>
              <a:rPr lang="en-US" altLang="en-US" sz="2000" b="0" kern="0" dirty="0" smtClean="0">
                <a:solidFill>
                  <a:srgbClr val="000000"/>
                </a:solidFill>
              </a:rPr>
              <a:t>% medication errors</a:t>
            </a:r>
          </a:p>
          <a:p>
            <a:pPr eaLnBrk="1" fontAlgn="base" hangingPunct="1">
              <a:spcBef>
                <a:spcPct val="50000"/>
              </a:spcBef>
              <a:spcAft>
                <a:spcPct val="0"/>
              </a:spcAft>
              <a:buFontTx/>
              <a:buChar char="•"/>
              <a:defRPr/>
            </a:pPr>
            <a:r>
              <a:rPr lang="en-US" altLang="en-US" sz="2000" b="0" kern="0" dirty="0" smtClean="0">
                <a:solidFill>
                  <a:srgbClr val="000000"/>
                </a:solidFill>
              </a:rPr>
              <a:t>% adverse clinical events (lab errors, needle sticks, surgery delays, etc.)</a:t>
            </a:r>
          </a:p>
          <a:p>
            <a:pPr eaLnBrk="1" fontAlgn="base" hangingPunct="1">
              <a:spcBef>
                <a:spcPct val="50000"/>
              </a:spcBef>
              <a:spcAft>
                <a:spcPct val="0"/>
              </a:spcAft>
              <a:buFontTx/>
              <a:buChar char="•"/>
              <a:defRPr/>
            </a:pPr>
            <a:r>
              <a:rPr lang="en-US" altLang="en-US" sz="2000" b="0" kern="0" dirty="0" smtClean="0">
                <a:solidFill>
                  <a:srgbClr val="000000"/>
                </a:solidFill>
              </a:rPr>
              <a:t>% New Primary Care appointments not seen within 30 days of create date </a:t>
            </a:r>
          </a:p>
          <a:p>
            <a:pPr eaLnBrk="1" fontAlgn="base" hangingPunct="1">
              <a:spcBef>
                <a:spcPct val="50000"/>
              </a:spcBef>
              <a:spcAft>
                <a:spcPct val="0"/>
              </a:spcAft>
              <a:buFontTx/>
              <a:buChar char="•"/>
              <a:defRPr/>
            </a:pPr>
            <a:r>
              <a:rPr lang="en-US" altLang="en-US" sz="2000" b="0" kern="0" dirty="0" smtClean="0">
                <a:solidFill>
                  <a:srgbClr val="000000"/>
                </a:solidFill>
              </a:rPr>
              <a:t>Patient complaint rate</a:t>
            </a:r>
          </a:p>
          <a:p>
            <a:pPr eaLnBrk="1" fontAlgn="base" hangingPunct="1">
              <a:spcBef>
                <a:spcPct val="50000"/>
              </a:spcBef>
              <a:spcAft>
                <a:spcPct val="0"/>
              </a:spcAft>
              <a:buFontTx/>
              <a:buChar char="•"/>
              <a:defRPr/>
            </a:pPr>
            <a:r>
              <a:rPr lang="en-US" altLang="en-US" sz="2000" b="0" kern="0" dirty="0" smtClean="0">
                <a:solidFill>
                  <a:srgbClr val="000000"/>
                </a:solidFill>
              </a:rPr>
              <a:t>Average # of adverse events/ICU day</a:t>
            </a:r>
          </a:p>
          <a:p>
            <a:pPr eaLnBrk="1" fontAlgn="base" hangingPunct="1">
              <a:spcBef>
                <a:spcPct val="50000"/>
              </a:spcBef>
              <a:spcAft>
                <a:spcPct val="0"/>
              </a:spcAft>
              <a:buFontTx/>
              <a:buChar char="•"/>
              <a:defRPr/>
            </a:pPr>
            <a:r>
              <a:rPr lang="en-US" altLang="en-US" sz="2000" b="0" kern="0" dirty="0" smtClean="0">
                <a:solidFill>
                  <a:srgbClr val="000000"/>
                </a:solidFill>
              </a:rPr>
              <a:t>% adverse events contributing to death</a:t>
            </a:r>
          </a:p>
          <a:p>
            <a:pPr eaLnBrk="1" fontAlgn="base" hangingPunct="1">
              <a:spcBef>
                <a:spcPct val="50000"/>
              </a:spcBef>
              <a:spcAft>
                <a:spcPct val="0"/>
              </a:spcAft>
              <a:buFontTx/>
              <a:buChar char="•"/>
              <a:defRPr/>
            </a:pPr>
            <a:r>
              <a:rPr lang="en-US" altLang="en-US" sz="2000" b="0" kern="0" dirty="0" smtClean="0">
                <a:solidFill>
                  <a:srgbClr val="000000"/>
                </a:solidFill>
              </a:rPr>
              <a:t>% ICU patients with defects on ID band</a:t>
            </a:r>
          </a:p>
        </p:txBody>
      </p:sp>
    </p:spTree>
    <p:extLst>
      <p:ext uri="{BB962C8B-B14F-4D97-AF65-F5344CB8AC3E}">
        <p14:creationId xmlns:p14="http://schemas.microsoft.com/office/powerpoint/2010/main" val="9425807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Examples</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Title 4"/>
          <p:cNvSpPr>
            <a:spLocks noGrp="1"/>
          </p:cNvSpPr>
          <p:nvPr>
            <p:ph type="title"/>
          </p:nvPr>
        </p:nvSpPr>
        <p:spPr/>
        <p:txBody>
          <a:bodyPr/>
          <a:lstStyle/>
          <a:p>
            <a:r>
              <a:rPr lang="en-US" dirty="0" smtClean="0"/>
              <a:t>IMPORTANCE OF MEASUREMENTS (cont.)</a:t>
            </a:r>
            <a:endParaRPr lang="en-US" dirty="0"/>
          </a:p>
        </p:txBody>
      </p:sp>
      <p:sp>
        <p:nvSpPr>
          <p:cNvPr id="6" name="Slide Number Placeholder 5"/>
          <p:cNvSpPr>
            <a:spLocks noGrp="1"/>
          </p:cNvSpPr>
          <p:nvPr>
            <p:ph type="sldNum" sz="quarter" idx="12"/>
          </p:nvPr>
        </p:nvSpPr>
        <p:spPr/>
        <p:txBody>
          <a:bodyPr/>
          <a:lstStyle/>
          <a:p>
            <a:r>
              <a:rPr lang="en-US" smtClean="0">
                <a:solidFill>
                  <a:prstClr val="black">
                    <a:tint val="75000"/>
                  </a:prstClr>
                </a:solidFill>
              </a:rPr>
              <a:t> ̶  </a:t>
            </a:r>
            <a:fld id="{AACE8A1A-EF06-42BD-8183-7D22FECA910D}" type="slidenum">
              <a:rPr lang="en-US" smtClean="0">
                <a:solidFill>
                  <a:prstClr val="black">
                    <a:tint val="75000"/>
                  </a:prstClr>
                </a:solidFill>
              </a:rPr>
              <a:pPr/>
              <a:t>29</a:t>
            </a:fld>
            <a:r>
              <a:rPr lang="en-US" smtClean="0">
                <a:solidFill>
                  <a:prstClr val="black">
                    <a:tint val="75000"/>
                  </a:prstClr>
                </a:solidFill>
              </a:rPr>
              <a:t>   ̶ </a:t>
            </a:r>
            <a:endParaRPr lang="en-US" dirty="0">
              <a:solidFill>
                <a:prstClr val="black">
                  <a:tint val="75000"/>
                </a:prstClr>
              </a:solidFill>
            </a:endParaRPr>
          </a:p>
        </p:txBody>
      </p:sp>
      <p:sp>
        <p:nvSpPr>
          <p:cNvPr id="7" name="Text Box 3"/>
          <p:cNvSpPr txBox="1">
            <a:spLocks noChangeArrowheads="1"/>
          </p:cNvSpPr>
          <p:nvPr/>
        </p:nvSpPr>
        <p:spPr bwMode="auto">
          <a:xfrm>
            <a:off x="1111150" y="1333500"/>
            <a:ext cx="6858000" cy="4862870"/>
          </a:xfrm>
          <a:prstGeom prst="rect">
            <a:avLst/>
          </a:prstGeom>
          <a:noFill/>
          <a:ln>
            <a:noFill/>
          </a:ln>
          <a:effectLst/>
          <a:extLst/>
        </p:spPr>
        <p:txBody>
          <a:bodyPr>
            <a:spAutoFit/>
          </a:bodyPr>
          <a:lstStyle>
            <a:lvl1pPr marL="280988" indent="-280988" eaLnBrk="0" hangingPunct="0">
              <a:tabLst>
                <a:tab pos="342900" algn="l"/>
              </a:tabLst>
              <a:defRPr sz="2800" b="1">
                <a:solidFill>
                  <a:schemeClr val="tx1"/>
                </a:solidFill>
                <a:latin typeface="Arial" charset="0"/>
                <a:cs typeface="Arial" charset="0"/>
              </a:defRPr>
            </a:lvl1pPr>
            <a:lvl2pPr marL="742950" indent="-285750" eaLnBrk="0" hangingPunct="0">
              <a:tabLst>
                <a:tab pos="342900" algn="l"/>
              </a:tabLst>
              <a:defRPr sz="2800" b="1">
                <a:solidFill>
                  <a:schemeClr val="tx1"/>
                </a:solidFill>
                <a:latin typeface="Arial" charset="0"/>
                <a:cs typeface="Arial" charset="0"/>
              </a:defRPr>
            </a:lvl2pPr>
            <a:lvl3pPr marL="1143000" indent="-228600" eaLnBrk="0" hangingPunct="0">
              <a:tabLst>
                <a:tab pos="342900" algn="l"/>
              </a:tabLst>
              <a:defRPr sz="2800" b="1">
                <a:solidFill>
                  <a:schemeClr val="tx1"/>
                </a:solidFill>
                <a:latin typeface="Arial" charset="0"/>
                <a:cs typeface="Arial" charset="0"/>
              </a:defRPr>
            </a:lvl3pPr>
            <a:lvl4pPr marL="1600200" indent="-228600" eaLnBrk="0" hangingPunct="0">
              <a:tabLst>
                <a:tab pos="342900" algn="l"/>
              </a:tabLst>
              <a:defRPr sz="2800" b="1">
                <a:solidFill>
                  <a:schemeClr val="tx1"/>
                </a:solidFill>
                <a:latin typeface="Arial" charset="0"/>
                <a:cs typeface="Arial" charset="0"/>
              </a:defRPr>
            </a:lvl4pPr>
            <a:lvl5pPr marL="2057400" indent="-228600" eaLnBrk="0" hangingPunct="0">
              <a:tabLst>
                <a:tab pos="342900" algn="l"/>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342900" algn="l"/>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342900" algn="l"/>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342900" algn="l"/>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342900" algn="l"/>
              </a:tabLst>
              <a:defRPr sz="2800" b="1">
                <a:solidFill>
                  <a:schemeClr val="tx1"/>
                </a:solidFill>
                <a:latin typeface="Arial" charset="0"/>
                <a:cs typeface="Arial" charset="0"/>
              </a:defRPr>
            </a:lvl9pPr>
          </a:lstStyle>
          <a:p>
            <a:pPr eaLnBrk="1" fontAlgn="base" hangingPunct="1">
              <a:spcBef>
                <a:spcPct val="50000"/>
              </a:spcBef>
              <a:spcAft>
                <a:spcPct val="0"/>
              </a:spcAft>
              <a:buFontTx/>
              <a:buChar char="•"/>
              <a:defRPr/>
            </a:pPr>
            <a:r>
              <a:rPr lang="en-US" sz="2000" b="0" kern="0" dirty="0" smtClean="0">
                <a:solidFill>
                  <a:srgbClr val="000000"/>
                </a:solidFill>
              </a:rPr>
              <a:t>% CT Scan effectiveness or requiring redo</a:t>
            </a:r>
          </a:p>
          <a:p>
            <a:pPr marL="0" indent="0" eaLnBrk="1" fontAlgn="base" hangingPunct="1">
              <a:spcBef>
                <a:spcPct val="50000"/>
              </a:spcBef>
              <a:spcAft>
                <a:spcPct val="0"/>
              </a:spcAft>
              <a:buFontTx/>
              <a:buChar char="•"/>
              <a:tabLst/>
              <a:defRPr/>
            </a:pPr>
            <a:r>
              <a:rPr lang="en-US" sz="2000" b="0" kern="0" dirty="0" smtClean="0">
                <a:solidFill>
                  <a:srgbClr val="000000"/>
                </a:solidFill>
              </a:rPr>
              <a:t>   % deviations from estimated Length of Stay (LOS)</a:t>
            </a:r>
          </a:p>
          <a:p>
            <a:pPr eaLnBrk="1" fontAlgn="base" hangingPunct="1">
              <a:spcBef>
                <a:spcPct val="50000"/>
              </a:spcBef>
              <a:spcAft>
                <a:spcPct val="0"/>
              </a:spcAft>
              <a:buFontTx/>
              <a:buChar char="•"/>
              <a:defRPr/>
            </a:pPr>
            <a:r>
              <a:rPr lang="en-US" sz="2000" b="0" kern="0" dirty="0" smtClean="0">
                <a:solidFill>
                  <a:srgbClr val="000000"/>
                </a:solidFill>
              </a:rPr>
              <a:t>% incorrect surgeries</a:t>
            </a:r>
          </a:p>
          <a:p>
            <a:pPr eaLnBrk="1" fontAlgn="base" hangingPunct="1">
              <a:spcBef>
                <a:spcPct val="50000"/>
              </a:spcBef>
              <a:spcAft>
                <a:spcPct val="0"/>
              </a:spcAft>
              <a:buFontTx/>
              <a:buChar char="•"/>
              <a:defRPr/>
            </a:pPr>
            <a:r>
              <a:rPr lang="en-US" sz="2000" b="0" kern="0" dirty="0" smtClean="0">
                <a:solidFill>
                  <a:srgbClr val="000000"/>
                </a:solidFill>
              </a:rPr>
              <a:t>% complications resulting from hip / knee replacement</a:t>
            </a:r>
          </a:p>
          <a:p>
            <a:pPr eaLnBrk="1" fontAlgn="base" hangingPunct="1">
              <a:spcBef>
                <a:spcPct val="50000"/>
              </a:spcBef>
              <a:spcAft>
                <a:spcPct val="0"/>
              </a:spcAft>
              <a:buFontTx/>
              <a:buChar char="•"/>
              <a:defRPr/>
            </a:pPr>
            <a:r>
              <a:rPr lang="en-US" sz="2000" b="0" kern="0" dirty="0" smtClean="0">
                <a:solidFill>
                  <a:srgbClr val="000000"/>
                </a:solidFill>
              </a:rPr>
              <a:t>% depression readmission rate</a:t>
            </a:r>
          </a:p>
          <a:p>
            <a:pPr eaLnBrk="1" fontAlgn="base" hangingPunct="1">
              <a:spcBef>
                <a:spcPct val="50000"/>
              </a:spcBef>
              <a:spcAft>
                <a:spcPct val="0"/>
              </a:spcAft>
              <a:buFontTx/>
              <a:buChar char="•"/>
              <a:defRPr/>
            </a:pPr>
            <a:r>
              <a:rPr lang="en-US" sz="2000" b="0" kern="0" dirty="0" smtClean="0">
                <a:solidFill>
                  <a:srgbClr val="000000"/>
                </a:solidFill>
              </a:rPr>
              <a:t># hospital-acquired infections / 100 patient admissions</a:t>
            </a:r>
          </a:p>
          <a:p>
            <a:pPr eaLnBrk="1" fontAlgn="base" hangingPunct="1">
              <a:spcBef>
                <a:spcPct val="50000"/>
              </a:spcBef>
              <a:spcAft>
                <a:spcPct val="0"/>
              </a:spcAft>
              <a:buFontTx/>
              <a:buChar char="•"/>
              <a:defRPr/>
            </a:pPr>
            <a:r>
              <a:rPr lang="en-US" sz="2000" b="0" kern="0" dirty="0" smtClean="0">
                <a:solidFill>
                  <a:srgbClr val="000000"/>
                </a:solidFill>
              </a:rPr>
              <a:t>% services performed not authorized</a:t>
            </a:r>
          </a:p>
          <a:p>
            <a:pPr eaLnBrk="1" fontAlgn="base" hangingPunct="1">
              <a:spcBef>
                <a:spcPct val="50000"/>
              </a:spcBef>
              <a:spcAft>
                <a:spcPct val="0"/>
              </a:spcAft>
              <a:buFontTx/>
              <a:buChar char="•"/>
              <a:defRPr/>
            </a:pPr>
            <a:r>
              <a:rPr lang="en-US" sz="2000" b="0" kern="0" dirty="0" smtClean="0">
                <a:solidFill>
                  <a:srgbClr val="000000"/>
                </a:solidFill>
              </a:rPr>
              <a:t># admittance errors / 100 patient admissions</a:t>
            </a:r>
          </a:p>
          <a:p>
            <a:pPr eaLnBrk="1" fontAlgn="base" hangingPunct="1">
              <a:spcBef>
                <a:spcPct val="50000"/>
              </a:spcBef>
              <a:spcAft>
                <a:spcPct val="0"/>
              </a:spcAft>
              <a:buFontTx/>
              <a:buChar char="•"/>
              <a:defRPr/>
            </a:pPr>
            <a:r>
              <a:rPr lang="en-US" sz="2000" b="0" kern="0" dirty="0" err="1" smtClean="0">
                <a:solidFill>
                  <a:srgbClr val="000000"/>
                </a:solidFill>
              </a:rPr>
              <a:t>Avg</a:t>
            </a:r>
            <a:r>
              <a:rPr lang="en-US" sz="2000" b="0" kern="0" dirty="0" smtClean="0">
                <a:solidFill>
                  <a:srgbClr val="000000"/>
                </a:solidFill>
              </a:rPr>
              <a:t> time for first appointment</a:t>
            </a:r>
          </a:p>
          <a:p>
            <a:pPr eaLnBrk="1" fontAlgn="base" hangingPunct="1">
              <a:spcBef>
                <a:spcPct val="50000"/>
              </a:spcBef>
              <a:spcAft>
                <a:spcPct val="0"/>
              </a:spcAft>
              <a:buFontTx/>
              <a:buChar char="•"/>
              <a:defRPr/>
            </a:pPr>
            <a:r>
              <a:rPr lang="en-US" sz="2000" b="0" kern="0" dirty="0" smtClean="0">
                <a:solidFill>
                  <a:srgbClr val="000000"/>
                </a:solidFill>
              </a:rPr>
              <a:t>% first-time appointments scheduled with wait-time exceeding one month</a:t>
            </a:r>
          </a:p>
        </p:txBody>
      </p:sp>
    </p:spTree>
    <p:extLst>
      <p:ext uri="{BB962C8B-B14F-4D97-AF65-F5344CB8AC3E}">
        <p14:creationId xmlns:p14="http://schemas.microsoft.com/office/powerpoint/2010/main" val="26442777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CONCEPTS for SUPERVISORS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3</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Agenda</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TextBox 2"/>
          <p:cNvSpPr txBox="1"/>
          <p:nvPr/>
        </p:nvSpPr>
        <p:spPr>
          <a:xfrm>
            <a:off x="1026942" y="1170995"/>
            <a:ext cx="4881208" cy="4862870"/>
          </a:xfrm>
          <a:prstGeom prst="rect">
            <a:avLst/>
          </a:prstGeom>
          <a:noFill/>
        </p:spPr>
        <p:txBody>
          <a:bodyPr wrap="none" rtlCol="0">
            <a:spAutoFit/>
          </a:bodyPr>
          <a:lstStyle/>
          <a:p>
            <a:pPr marL="742950" lvl="1" indent="-285750">
              <a:buFont typeface="Arial" panose="020B0604020202020204" pitchFamily="34" charset="0"/>
              <a:buChar char="•"/>
            </a:pPr>
            <a:r>
              <a:rPr lang="en-US" sz="1600" dirty="0" smtClean="0">
                <a:solidFill>
                  <a:prstClr val="black"/>
                </a:solidFill>
              </a:rPr>
              <a:t>Tools (cont.)</a:t>
            </a:r>
          </a:p>
          <a:p>
            <a:pPr marL="1200150" lvl="2" indent="-285750">
              <a:buFont typeface="Arial" panose="020B0604020202020204" pitchFamily="34" charset="0"/>
              <a:buChar char="•"/>
            </a:pPr>
            <a:r>
              <a:rPr lang="en-US" sz="1600" dirty="0" smtClean="0">
                <a:solidFill>
                  <a:prstClr val="black"/>
                </a:solidFill>
              </a:rPr>
              <a:t>Visual Management</a:t>
            </a:r>
          </a:p>
          <a:p>
            <a:pPr marL="1200150" lvl="2" indent="-285750">
              <a:buFont typeface="Arial" panose="020B0604020202020204" pitchFamily="34" charset="0"/>
              <a:buChar char="•"/>
            </a:pPr>
            <a:r>
              <a:rPr lang="en-US" sz="1600" dirty="0">
                <a:solidFill>
                  <a:prstClr val="black"/>
                </a:solidFill>
              </a:rPr>
              <a:t>Questions Leaders/Managers Need to Ask</a:t>
            </a:r>
          </a:p>
          <a:p>
            <a:pPr marL="1200150" lvl="2" indent="-285750">
              <a:buFont typeface="Arial" panose="020B0604020202020204" pitchFamily="34" charset="0"/>
              <a:buChar char="•"/>
            </a:pPr>
            <a:r>
              <a:rPr lang="en-US" sz="1600" dirty="0" smtClean="0">
                <a:solidFill>
                  <a:prstClr val="black"/>
                </a:solidFill>
              </a:rPr>
              <a:t>A-3 Thinking</a:t>
            </a:r>
          </a:p>
          <a:p>
            <a:pPr marL="1200150" lvl="2" indent="-285750">
              <a:buFont typeface="Arial" panose="020B0604020202020204" pitchFamily="34" charset="0"/>
              <a:buChar char="•"/>
            </a:pPr>
            <a:r>
              <a:rPr lang="en-US" sz="1600" dirty="0" err="1" smtClean="0">
                <a:solidFill>
                  <a:prstClr val="black"/>
                </a:solidFill>
              </a:rPr>
              <a:t>Gemba</a:t>
            </a:r>
            <a:endParaRPr lang="en-US" sz="1600" dirty="0" smtClean="0">
              <a:solidFill>
                <a:prstClr val="black"/>
              </a:solidFill>
            </a:endParaRPr>
          </a:p>
          <a:p>
            <a:pPr marL="1200150" lvl="2" indent="-285750">
              <a:buFont typeface="Arial" panose="020B0604020202020204" pitchFamily="34" charset="0"/>
              <a:buChar char="•"/>
            </a:pPr>
            <a:r>
              <a:rPr lang="en-US" sz="1600" dirty="0" smtClean="0">
                <a:solidFill>
                  <a:prstClr val="black"/>
                </a:solidFill>
              </a:rPr>
              <a:t>Analyzing Work</a:t>
            </a:r>
          </a:p>
          <a:p>
            <a:pPr marL="1200150" lvl="2" indent="-285750">
              <a:buFont typeface="Arial" panose="020B0604020202020204" pitchFamily="34" charset="0"/>
              <a:buChar char="•"/>
            </a:pPr>
            <a:r>
              <a:rPr lang="en-US" sz="1600" dirty="0" smtClean="0">
                <a:solidFill>
                  <a:prstClr val="black"/>
                </a:solidFill>
              </a:rPr>
              <a:t>Physical Process Map</a:t>
            </a:r>
          </a:p>
          <a:p>
            <a:pPr marL="1200150" lvl="2" indent="-285750">
              <a:buFont typeface="Arial" panose="020B0604020202020204" pitchFamily="34" charset="0"/>
              <a:buChar char="•"/>
            </a:pPr>
            <a:r>
              <a:rPr lang="en-US" sz="1600" dirty="0" smtClean="0">
                <a:solidFill>
                  <a:prstClr val="black"/>
                </a:solidFill>
              </a:rPr>
              <a:t>Process Control</a:t>
            </a:r>
          </a:p>
          <a:p>
            <a:pPr marL="285750" indent="-285750">
              <a:buFont typeface="Arial" panose="020B0604020202020204" pitchFamily="34" charset="0"/>
              <a:buChar char="•"/>
            </a:pPr>
            <a:r>
              <a:rPr lang="en-US" dirty="0" smtClean="0">
                <a:solidFill>
                  <a:prstClr val="black"/>
                </a:solidFill>
              </a:rPr>
              <a:t>Change Management</a:t>
            </a:r>
          </a:p>
          <a:p>
            <a:pPr marL="742950" lvl="1" indent="-285750">
              <a:buFont typeface="Arial" panose="020B0604020202020204" pitchFamily="34" charset="0"/>
              <a:buChar char="•"/>
            </a:pPr>
            <a:r>
              <a:rPr lang="en-US" sz="1600" dirty="0" smtClean="0">
                <a:solidFill>
                  <a:prstClr val="black"/>
                </a:solidFill>
              </a:rPr>
              <a:t>Management Styles</a:t>
            </a:r>
          </a:p>
          <a:p>
            <a:pPr marL="742950" lvl="1" indent="-285750">
              <a:buFont typeface="Arial" panose="020B0604020202020204" pitchFamily="34" charset="0"/>
              <a:buChar char="•"/>
            </a:pPr>
            <a:r>
              <a:rPr lang="en-US" sz="1600" dirty="0" smtClean="0">
                <a:solidFill>
                  <a:prstClr val="black"/>
                </a:solidFill>
              </a:rPr>
              <a:t>“Additional” Manager Roles</a:t>
            </a:r>
          </a:p>
          <a:p>
            <a:pPr marL="742950" lvl="1" indent="-285750">
              <a:buFont typeface="Arial" panose="020B0604020202020204" pitchFamily="34" charset="0"/>
              <a:buChar char="•"/>
            </a:pPr>
            <a:r>
              <a:rPr lang="en-US" sz="1600" dirty="0" smtClean="0">
                <a:solidFill>
                  <a:prstClr val="black"/>
                </a:solidFill>
              </a:rPr>
              <a:t>Lean Deployment</a:t>
            </a:r>
          </a:p>
          <a:p>
            <a:pPr marL="742950" lvl="1" indent="-285750">
              <a:buFont typeface="Arial" panose="020B0604020202020204" pitchFamily="34" charset="0"/>
              <a:buChar char="•"/>
            </a:pPr>
            <a:r>
              <a:rPr lang="en-US" sz="1600" dirty="0" smtClean="0">
                <a:solidFill>
                  <a:prstClr val="black"/>
                </a:solidFill>
              </a:rPr>
              <a:t>Breakout</a:t>
            </a:r>
          </a:p>
          <a:p>
            <a:pPr marL="285750" indent="-285750">
              <a:buFont typeface="Arial" panose="020B0604020202020204" pitchFamily="34" charset="0"/>
              <a:buChar char="•"/>
            </a:pPr>
            <a:r>
              <a:rPr lang="en-US" dirty="0" smtClean="0">
                <a:solidFill>
                  <a:prstClr val="black"/>
                </a:solidFill>
              </a:rPr>
              <a:t>Summary</a:t>
            </a:r>
          </a:p>
          <a:p>
            <a:pPr marL="285750" indent="-285750">
              <a:buFont typeface="Arial" panose="020B0604020202020204" pitchFamily="34" charset="0"/>
              <a:buChar char="•"/>
            </a:pPr>
            <a:r>
              <a:rPr lang="en-US" dirty="0" smtClean="0">
                <a:solidFill>
                  <a:prstClr val="black"/>
                </a:solidFill>
              </a:rPr>
              <a:t>Appendices</a:t>
            </a:r>
          </a:p>
          <a:p>
            <a:pPr marL="742950" lvl="1" indent="-285750">
              <a:buFont typeface="Arial" panose="020B0604020202020204" pitchFamily="34" charset="0"/>
              <a:buChar char="•"/>
            </a:pPr>
            <a:r>
              <a:rPr lang="en-US" sz="1600" dirty="0" smtClean="0">
                <a:solidFill>
                  <a:prstClr val="black"/>
                </a:solidFill>
              </a:rPr>
              <a:t>Appendix A - Control Chart Examples</a:t>
            </a:r>
          </a:p>
          <a:p>
            <a:pPr marL="742950" lvl="1" indent="-285750">
              <a:buFont typeface="Arial" panose="020B0604020202020204" pitchFamily="34" charset="0"/>
              <a:buChar char="•"/>
            </a:pPr>
            <a:r>
              <a:rPr lang="en-US" sz="1600" dirty="0" smtClean="0">
                <a:solidFill>
                  <a:prstClr val="black"/>
                </a:solidFill>
              </a:rPr>
              <a:t>Appendix B - DMAIC Tollgate Questions</a:t>
            </a:r>
          </a:p>
          <a:p>
            <a:pPr marL="742950" lvl="1" indent="-285750">
              <a:buFont typeface="Arial" panose="020B0604020202020204" pitchFamily="34" charset="0"/>
              <a:buChar char="•"/>
            </a:pPr>
            <a:r>
              <a:rPr lang="en-US" sz="1600" dirty="0" smtClean="0">
                <a:solidFill>
                  <a:prstClr val="black"/>
                </a:solidFill>
              </a:rPr>
              <a:t>Appendix C - Rapid Improvement Events</a:t>
            </a:r>
          </a:p>
          <a:p>
            <a:pPr lvl="1"/>
            <a:endParaRPr lang="en-US" sz="1600" dirty="0">
              <a:solidFill>
                <a:prstClr val="black"/>
              </a:solidFill>
            </a:endParaRPr>
          </a:p>
        </p:txBody>
      </p:sp>
    </p:spTree>
    <p:extLst>
      <p:ext uri="{BB962C8B-B14F-4D97-AF65-F5344CB8AC3E}">
        <p14:creationId xmlns:p14="http://schemas.microsoft.com/office/powerpoint/2010/main" val="16725511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err="1" smtClean="0"/>
              <a:t>Statapult</a:t>
            </a:r>
            <a:r>
              <a:rPr lang="en-US" dirty="0" smtClean="0"/>
              <a:t> Exercise</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Title 4"/>
          <p:cNvSpPr>
            <a:spLocks noGrp="1"/>
          </p:cNvSpPr>
          <p:nvPr>
            <p:ph type="title"/>
          </p:nvPr>
        </p:nvSpPr>
        <p:spPr>
          <a:xfrm>
            <a:off x="628650" y="262216"/>
            <a:ext cx="7886700" cy="461665"/>
          </a:xfrm>
        </p:spPr>
        <p:txBody>
          <a:bodyPr/>
          <a:lstStyle/>
          <a:p>
            <a:r>
              <a:rPr lang="en-US" dirty="0" smtClean="0"/>
              <a:t>BASELINING THE PROCESS</a:t>
            </a:r>
            <a:endParaRPr lang="en-US" dirty="0"/>
          </a:p>
        </p:txBody>
      </p:sp>
      <p:sp>
        <p:nvSpPr>
          <p:cNvPr id="6" name="Slide Number Placeholder 5"/>
          <p:cNvSpPr>
            <a:spLocks noGrp="1"/>
          </p:cNvSpPr>
          <p:nvPr>
            <p:ph type="sldNum" sz="quarter" idx="12"/>
          </p:nvPr>
        </p:nvSpPr>
        <p:spPr/>
        <p:txBody>
          <a:bodyPr/>
          <a:lstStyle/>
          <a:p>
            <a:r>
              <a:rPr lang="en-US" smtClean="0">
                <a:solidFill>
                  <a:prstClr val="black">
                    <a:tint val="75000"/>
                  </a:prstClr>
                </a:solidFill>
              </a:rPr>
              <a:t> ̶  </a:t>
            </a:r>
            <a:fld id="{AACE8A1A-EF06-42BD-8183-7D22FECA910D}" type="slidenum">
              <a:rPr lang="en-US" smtClean="0">
                <a:solidFill>
                  <a:prstClr val="black">
                    <a:tint val="75000"/>
                  </a:prstClr>
                </a:solidFill>
              </a:rPr>
              <a:pPr/>
              <a:t>30</a:t>
            </a:fld>
            <a:r>
              <a:rPr lang="en-US" smtClean="0">
                <a:solidFill>
                  <a:prstClr val="black">
                    <a:tint val="75000"/>
                  </a:prstClr>
                </a:solidFill>
              </a:rPr>
              <a:t>   ̶ </a:t>
            </a:r>
            <a:endParaRPr lang="en-US" dirty="0">
              <a:solidFill>
                <a:prstClr val="black">
                  <a:tint val="75000"/>
                </a:prstClr>
              </a:solidFill>
            </a:endParaRPr>
          </a:p>
        </p:txBody>
      </p:sp>
      <p:graphicFrame>
        <p:nvGraphicFramePr>
          <p:cNvPr id="9" name="Object 2"/>
          <p:cNvGraphicFramePr>
            <a:graphicFrameLocks noChangeAspect="1"/>
          </p:cNvGraphicFramePr>
          <p:nvPr>
            <p:extLst>
              <p:ext uri="{D42A27DB-BD31-4B8C-83A1-F6EECF244321}">
                <p14:modId xmlns:p14="http://schemas.microsoft.com/office/powerpoint/2010/main" val="1518850541"/>
              </p:ext>
            </p:extLst>
          </p:nvPr>
        </p:nvGraphicFramePr>
        <p:xfrm>
          <a:off x="5907342" y="1056033"/>
          <a:ext cx="2809875" cy="1552575"/>
        </p:xfrm>
        <a:graphic>
          <a:graphicData uri="http://schemas.openxmlformats.org/presentationml/2006/ole">
            <mc:AlternateContent xmlns:mc="http://schemas.openxmlformats.org/markup-compatibility/2006">
              <mc:Choice xmlns:v="urn:schemas-microsoft-com:vml" Requires="v">
                <p:oleObj spid="_x0000_s48365" name="Photo House" r:id="rId3" imgW="1359296" imgH="1023870" progId="Photohse.Document">
                  <p:embed/>
                </p:oleObj>
              </mc:Choice>
              <mc:Fallback>
                <p:oleObj name="Photo House" r:id="rId3" imgW="1359296" imgH="1023870" progId="Photohse.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7342" y="1056033"/>
                        <a:ext cx="2809875" cy="1552575"/>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 Box 52"/>
          <p:cNvSpPr txBox="1">
            <a:spLocks noChangeArrowheads="1"/>
          </p:cNvSpPr>
          <p:nvPr/>
        </p:nvSpPr>
        <p:spPr bwMode="auto">
          <a:xfrm>
            <a:off x="1061950" y="2026900"/>
            <a:ext cx="7011988"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25000"/>
              </a:spcBef>
              <a:spcAft>
                <a:spcPct val="25000"/>
              </a:spcAft>
              <a:buFontTx/>
              <a:buChar char="•"/>
              <a:defRPr/>
            </a:pPr>
            <a:r>
              <a:rPr lang="en-US" altLang="en-US" sz="2200" b="0" kern="0" smtClean="0">
                <a:solidFill>
                  <a:srgbClr val="000000"/>
                </a:solidFill>
              </a:rPr>
              <a:t>Statapult = Delivery Process</a:t>
            </a:r>
          </a:p>
          <a:p>
            <a:pPr eaLnBrk="1" fontAlgn="base" hangingPunct="1">
              <a:spcBef>
                <a:spcPct val="25000"/>
              </a:spcBef>
              <a:spcAft>
                <a:spcPct val="25000"/>
              </a:spcAft>
              <a:buFontTx/>
              <a:buChar char="•"/>
              <a:defRPr/>
            </a:pPr>
            <a:r>
              <a:rPr lang="en-US" altLang="en-US" sz="2200" b="0" kern="0" smtClean="0">
                <a:solidFill>
                  <a:srgbClr val="000000"/>
                </a:solidFill>
              </a:rPr>
              <a:t>Ball = Service Provided</a:t>
            </a:r>
          </a:p>
          <a:p>
            <a:pPr eaLnBrk="1" fontAlgn="base" hangingPunct="1">
              <a:spcBef>
                <a:spcPct val="25000"/>
              </a:spcBef>
              <a:spcAft>
                <a:spcPct val="25000"/>
              </a:spcAft>
              <a:buFontTx/>
              <a:buChar char="•"/>
              <a:defRPr/>
            </a:pPr>
            <a:r>
              <a:rPr lang="en-US" altLang="en-US" sz="2200" b="0" kern="0" smtClean="0">
                <a:solidFill>
                  <a:srgbClr val="000000"/>
                </a:solidFill>
              </a:rPr>
              <a:t>Setup = Job prep</a:t>
            </a:r>
          </a:p>
          <a:p>
            <a:pPr eaLnBrk="1" fontAlgn="base" hangingPunct="1">
              <a:spcBef>
                <a:spcPct val="25000"/>
              </a:spcBef>
              <a:spcAft>
                <a:spcPct val="25000"/>
              </a:spcAft>
              <a:buFontTx/>
              <a:buChar char="•"/>
              <a:defRPr/>
            </a:pPr>
            <a:r>
              <a:rPr lang="en-US" altLang="en-US" sz="2200" b="0" kern="0" smtClean="0">
                <a:solidFill>
                  <a:srgbClr val="000000"/>
                </a:solidFill>
              </a:rPr>
              <a:t>Measurement = Outcome of the service</a:t>
            </a:r>
          </a:p>
        </p:txBody>
      </p:sp>
      <p:pic>
        <p:nvPicPr>
          <p:cNvPr id="11" name="Picture 3" descr="http://8pak.files.wordpress.com/2012/01/scanc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1213" y="4176713"/>
            <a:ext cx="2922587"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83123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Collecting Data</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Title 4"/>
          <p:cNvSpPr>
            <a:spLocks noGrp="1"/>
          </p:cNvSpPr>
          <p:nvPr>
            <p:ph type="title"/>
          </p:nvPr>
        </p:nvSpPr>
        <p:spPr/>
        <p:txBody>
          <a:bodyPr/>
          <a:lstStyle/>
          <a:p>
            <a:r>
              <a:rPr lang="en-US" dirty="0" smtClean="0"/>
              <a:t>BASELINING THE PROCESS (cont.)</a:t>
            </a:r>
            <a:endParaRPr lang="en-US" dirty="0"/>
          </a:p>
        </p:txBody>
      </p:sp>
      <p:sp>
        <p:nvSpPr>
          <p:cNvPr id="6" name="Slide Number Placeholder 5"/>
          <p:cNvSpPr>
            <a:spLocks noGrp="1"/>
          </p:cNvSpPr>
          <p:nvPr>
            <p:ph type="sldNum" sz="quarter" idx="12"/>
          </p:nvPr>
        </p:nvSpPr>
        <p:spPr/>
        <p:txBody>
          <a:bodyPr/>
          <a:lstStyle/>
          <a:p>
            <a:r>
              <a:rPr lang="en-US" smtClean="0">
                <a:solidFill>
                  <a:prstClr val="black">
                    <a:tint val="75000"/>
                  </a:prstClr>
                </a:solidFill>
              </a:rPr>
              <a:t> ̶  </a:t>
            </a:r>
            <a:fld id="{AACE8A1A-EF06-42BD-8183-7D22FECA910D}" type="slidenum">
              <a:rPr lang="en-US" smtClean="0">
                <a:solidFill>
                  <a:prstClr val="black">
                    <a:tint val="75000"/>
                  </a:prstClr>
                </a:solidFill>
              </a:rPr>
              <a:pPr/>
              <a:t>31</a:t>
            </a:fld>
            <a:r>
              <a:rPr lang="en-US" smtClean="0">
                <a:solidFill>
                  <a:prstClr val="black">
                    <a:tint val="75000"/>
                  </a:prstClr>
                </a:solidFill>
              </a:rPr>
              <a:t>   ̶ </a:t>
            </a:r>
            <a:endParaRPr lang="en-US" dirty="0">
              <a:solidFill>
                <a:prstClr val="black">
                  <a:tint val="75000"/>
                </a:prstClr>
              </a:solidFill>
            </a:endParaRPr>
          </a:p>
        </p:txBody>
      </p:sp>
      <p:grpSp>
        <p:nvGrpSpPr>
          <p:cNvPr id="8" name="Group 7"/>
          <p:cNvGrpSpPr/>
          <p:nvPr/>
        </p:nvGrpSpPr>
        <p:grpSpPr>
          <a:xfrm>
            <a:off x="569675" y="1160125"/>
            <a:ext cx="7940675" cy="5497513"/>
            <a:chOff x="1171575" y="1009650"/>
            <a:chExt cx="7940675" cy="5497513"/>
          </a:xfrm>
        </p:grpSpPr>
        <p:graphicFrame>
          <p:nvGraphicFramePr>
            <p:cNvPr id="9" name="Object 2"/>
            <p:cNvGraphicFramePr>
              <a:graphicFrameLocks noChangeAspect="1"/>
            </p:cNvGraphicFramePr>
            <p:nvPr>
              <p:extLst>
                <p:ext uri="{D42A27DB-BD31-4B8C-83A1-F6EECF244321}">
                  <p14:modId xmlns:p14="http://schemas.microsoft.com/office/powerpoint/2010/main" val="713343334"/>
                </p:ext>
              </p:extLst>
            </p:nvPr>
          </p:nvGraphicFramePr>
          <p:xfrm>
            <a:off x="6124575" y="1616075"/>
            <a:ext cx="2987675" cy="1651000"/>
          </p:xfrm>
          <a:graphic>
            <a:graphicData uri="http://schemas.openxmlformats.org/presentationml/2006/ole">
              <mc:AlternateContent xmlns:mc="http://schemas.openxmlformats.org/markup-compatibility/2006">
                <mc:Choice xmlns:v="urn:schemas-microsoft-com:vml" Requires="v">
                  <p:oleObj spid="_x0000_s49389" name="Photo House" r:id="rId3" imgW="1359296" imgH="1023870" progId="Photohse.Document">
                    <p:embed/>
                  </p:oleObj>
                </mc:Choice>
                <mc:Fallback>
                  <p:oleObj name="Photo House" r:id="rId3" imgW="1359296" imgH="1023870" progId="Photohse.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4575" y="1616075"/>
                          <a:ext cx="2987675" cy="1651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tangle 3"/>
            <p:cNvSpPr>
              <a:spLocks noChangeArrowheads="1"/>
            </p:cNvSpPr>
            <p:nvPr/>
          </p:nvSpPr>
          <p:spPr bwMode="auto">
            <a:xfrm>
              <a:off x="1371600" y="2000250"/>
              <a:ext cx="75596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lstStyle>
              <a:lvl1pPr defTabSz="720725" eaLnBrk="0" hangingPunct="0">
                <a:tabLst>
                  <a:tab pos="404813" algn="l"/>
                </a:tabLst>
                <a:defRPr sz="2800" b="1">
                  <a:solidFill>
                    <a:schemeClr val="tx1"/>
                  </a:solidFill>
                  <a:latin typeface="Arial" charset="0"/>
                  <a:cs typeface="Arial" charset="0"/>
                </a:defRPr>
              </a:lvl1pPr>
              <a:lvl2pPr marL="742950" indent="-285750" defTabSz="720725" eaLnBrk="0" hangingPunct="0">
                <a:tabLst>
                  <a:tab pos="404813" algn="l"/>
                </a:tabLst>
                <a:defRPr sz="2800" b="1">
                  <a:solidFill>
                    <a:schemeClr val="tx1"/>
                  </a:solidFill>
                  <a:latin typeface="Arial" charset="0"/>
                  <a:cs typeface="Arial" charset="0"/>
                </a:defRPr>
              </a:lvl2pPr>
              <a:lvl3pPr marL="1143000" indent="-228600" defTabSz="720725" eaLnBrk="0" hangingPunct="0">
                <a:tabLst>
                  <a:tab pos="404813" algn="l"/>
                </a:tabLst>
                <a:defRPr sz="2800" b="1">
                  <a:solidFill>
                    <a:schemeClr val="tx1"/>
                  </a:solidFill>
                  <a:latin typeface="Arial" charset="0"/>
                  <a:cs typeface="Arial" charset="0"/>
                </a:defRPr>
              </a:lvl3pPr>
              <a:lvl4pPr marL="1600200" indent="-228600" defTabSz="720725" eaLnBrk="0" hangingPunct="0">
                <a:tabLst>
                  <a:tab pos="404813" algn="l"/>
                </a:tabLst>
                <a:defRPr sz="2800" b="1">
                  <a:solidFill>
                    <a:schemeClr val="tx1"/>
                  </a:solidFill>
                  <a:latin typeface="Arial" charset="0"/>
                  <a:cs typeface="Arial" charset="0"/>
                </a:defRPr>
              </a:lvl4pPr>
              <a:lvl5pPr marL="2057400" indent="-228600" defTabSz="720725" eaLnBrk="0" hangingPunct="0">
                <a:tabLst>
                  <a:tab pos="404813" algn="l"/>
                </a:tabLst>
                <a:defRPr sz="2800" b="1">
                  <a:solidFill>
                    <a:schemeClr val="tx1"/>
                  </a:solidFill>
                  <a:latin typeface="Arial" charset="0"/>
                  <a:cs typeface="Arial" charset="0"/>
                </a:defRPr>
              </a:lvl5pPr>
              <a:lvl6pPr marL="2514600" indent="-228600" defTabSz="720725" eaLnBrk="0" fontAlgn="base" hangingPunct="0">
                <a:spcBef>
                  <a:spcPct val="0"/>
                </a:spcBef>
                <a:spcAft>
                  <a:spcPct val="0"/>
                </a:spcAft>
                <a:tabLst>
                  <a:tab pos="404813" algn="l"/>
                </a:tabLst>
                <a:defRPr sz="2800" b="1">
                  <a:solidFill>
                    <a:schemeClr val="tx1"/>
                  </a:solidFill>
                  <a:latin typeface="Arial" charset="0"/>
                  <a:cs typeface="Arial" charset="0"/>
                </a:defRPr>
              </a:lvl6pPr>
              <a:lvl7pPr marL="2971800" indent="-228600" defTabSz="720725" eaLnBrk="0" fontAlgn="base" hangingPunct="0">
                <a:spcBef>
                  <a:spcPct val="0"/>
                </a:spcBef>
                <a:spcAft>
                  <a:spcPct val="0"/>
                </a:spcAft>
                <a:tabLst>
                  <a:tab pos="404813" algn="l"/>
                </a:tabLst>
                <a:defRPr sz="2800" b="1">
                  <a:solidFill>
                    <a:schemeClr val="tx1"/>
                  </a:solidFill>
                  <a:latin typeface="Arial" charset="0"/>
                  <a:cs typeface="Arial" charset="0"/>
                </a:defRPr>
              </a:lvl7pPr>
              <a:lvl8pPr marL="3429000" indent="-228600" defTabSz="720725" eaLnBrk="0" fontAlgn="base" hangingPunct="0">
                <a:spcBef>
                  <a:spcPct val="0"/>
                </a:spcBef>
                <a:spcAft>
                  <a:spcPct val="0"/>
                </a:spcAft>
                <a:tabLst>
                  <a:tab pos="404813" algn="l"/>
                </a:tabLst>
                <a:defRPr sz="2800" b="1">
                  <a:solidFill>
                    <a:schemeClr val="tx1"/>
                  </a:solidFill>
                  <a:latin typeface="Arial" charset="0"/>
                  <a:cs typeface="Arial" charset="0"/>
                </a:defRPr>
              </a:lvl8pPr>
              <a:lvl9pPr marL="3886200" indent="-228600" defTabSz="720725" eaLnBrk="0" fontAlgn="base" hangingPunct="0">
                <a:spcBef>
                  <a:spcPct val="0"/>
                </a:spcBef>
                <a:spcAft>
                  <a:spcPct val="0"/>
                </a:spcAft>
                <a:tabLst>
                  <a:tab pos="404813" algn="l"/>
                </a:tabLst>
                <a:defRPr sz="2800" b="1">
                  <a:solidFill>
                    <a:schemeClr val="tx1"/>
                  </a:solidFill>
                  <a:latin typeface="Arial" charset="0"/>
                  <a:cs typeface="Arial" charset="0"/>
                </a:defRPr>
              </a:lvl9pPr>
            </a:lstStyle>
            <a:p>
              <a:pPr eaLnBrk="1" fontAlgn="base" hangingPunct="1">
                <a:lnSpc>
                  <a:spcPct val="110000"/>
                </a:lnSpc>
                <a:spcBef>
                  <a:spcPct val="50000"/>
                </a:spcBef>
                <a:spcAft>
                  <a:spcPct val="0"/>
                </a:spcAft>
                <a:buClr>
                  <a:srgbClr val="000000"/>
                </a:buClr>
                <a:buFont typeface="Wingdings" pitchFamily="2" charset="2"/>
                <a:buNone/>
                <a:defRPr/>
              </a:pPr>
              <a:r>
                <a:rPr lang="en-US" altLang="en-US" sz="1800" kern="0" dirty="0" smtClean="0">
                  <a:solidFill>
                    <a:srgbClr val="081D58"/>
                  </a:solidFill>
                </a:rPr>
                <a:t>(1)	Insure all pins are at position #3</a:t>
              </a:r>
            </a:p>
            <a:p>
              <a:pPr eaLnBrk="1" fontAlgn="base" hangingPunct="1">
                <a:lnSpc>
                  <a:spcPct val="110000"/>
                </a:lnSpc>
                <a:spcBef>
                  <a:spcPct val="50000"/>
                </a:spcBef>
                <a:spcAft>
                  <a:spcPct val="0"/>
                </a:spcAft>
                <a:buClr>
                  <a:srgbClr val="000000"/>
                </a:buClr>
                <a:buFont typeface="Wingdings" pitchFamily="2" charset="2"/>
                <a:buNone/>
                <a:defRPr/>
              </a:pPr>
              <a:r>
                <a:rPr lang="en-US" altLang="en-US" sz="1800" kern="0" dirty="0" smtClean="0">
                  <a:solidFill>
                    <a:srgbClr val="081D58"/>
                  </a:solidFill>
                </a:rPr>
                <a:t>(2)	Pull the arm to 177° and shoot the rubber ball</a:t>
              </a:r>
            </a:p>
            <a:p>
              <a:pPr eaLnBrk="1" fontAlgn="base" hangingPunct="1">
                <a:lnSpc>
                  <a:spcPct val="110000"/>
                </a:lnSpc>
                <a:spcBef>
                  <a:spcPct val="50000"/>
                </a:spcBef>
                <a:spcAft>
                  <a:spcPct val="0"/>
                </a:spcAft>
                <a:buClr>
                  <a:srgbClr val="000000"/>
                </a:buClr>
                <a:buFont typeface="Wingdings" pitchFamily="2" charset="2"/>
                <a:buNone/>
                <a:defRPr/>
              </a:pPr>
              <a:r>
                <a:rPr lang="en-US" altLang="en-US" sz="1800" kern="0" dirty="0" smtClean="0">
                  <a:solidFill>
                    <a:srgbClr val="081D58"/>
                  </a:solidFill>
                </a:rPr>
                <a:t>(3)	Have someone measure your distance</a:t>
              </a:r>
            </a:p>
            <a:p>
              <a:pPr eaLnBrk="1" fontAlgn="base" hangingPunct="1">
                <a:lnSpc>
                  <a:spcPct val="110000"/>
                </a:lnSpc>
                <a:spcBef>
                  <a:spcPct val="50000"/>
                </a:spcBef>
                <a:spcAft>
                  <a:spcPct val="0"/>
                </a:spcAft>
                <a:buClr>
                  <a:srgbClr val="000000"/>
                </a:buClr>
                <a:buFont typeface="Wingdings" pitchFamily="2" charset="2"/>
                <a:buNone/>
                <a:defRPr/>
              </a:pPr>
              <a:r>
                <a:rPr lang="en-US" altLang="en-US" sz="1800" kern="0" dirty="0" smtClean="0">
                  <a:solidFill>
                    <a:srgbClr val="081D58"/>
                  </a:solidFill>
                </a:rPr>
                <a:t>(4)	Disconnect rubber band between shots</a:t>
              </a:r>
            </a:p>
            <a:p>
              <a:pPr eaLnBrk="1" fontAlgn="base" hangingPunct="1">
                <a:lnSpc>
                  <a:spcPct val="110000"/>
                </a:lnSpc>
                <a:spcBef>
                  <a:spcPct val="50000"/>
                </a:spcBef>
                <a:spcAft>
                  <a:spcPct val="0"/>
                </a:spcAft>
                <a:buClr>
                  <a:srgbClr val="000000"/>
                </a:buClr>
                <a:buFont typeface="Wingdings" pitchFamily="2" charset="2"/>
                <a:buNone/>
                <a:defRPr/>
              </a:pPr>
              <a:r>
                <a:rPr lang="en-US" altLang="en-US" sz="1800" kern="0" dirty="0" smtClean="0">
                  <a:solidFill>
                    <a:srgbClr val="081D58"/>
                  </a:solidFill>
                </a:rPr>
                <a:t>(5)	Your standard is no more than 15 seconds between shots</a:t>
              </a:r>
            </a:p>
            <a:p>
              <a:pPr eaLnBrk="1" fontAlgn="base" hangingPunct="1">
                <a:lnSpc>
                  <a:spcPct val="110000"/>
                </a:lnSpc>
                <a:spcBef>
                  <a:spcPct val="50000"/>
                </a:spcBef>
                <a:spcAft>
                  <a:spcPct val="0"/>
                </a:spcAft>
                <a:buClr>
                  <a:srgbClr val="000000"/>
                </a:buClr>
                <a:buFont typeface="Wingdings" pitchFamily="2" charset="2"/>
                <a:buNone/>
                <a:defRPr/>
              </a:pPr>
              <a:r>
                <a:rPr lang="en-US" altLang="en-US" sz="1800" kern="0" dirty="0" smtClean="0">
                  <a:solidFill>
                    <a:srgbClr val="081D58"/>
                  </a:solidFill>
                </a:rPr>
                <a:t>(6)	Record distances and calculate Range (= longest – shortest) </a:t>
              </a:r>
            </a:p>
          </p:txBody>
        </p:sp>
        <p:sp>
          <p:nvSpPr>
            <p:cNvPr id="11" name="Text Box 4"/>
            <p:cNvSpPr txBox="1">
              <a:spLocks noChangeArrowheads="1"/>
            </p:cNvSpPr>
            <p:nvPr/>
          </p:nvSpPr>
          <p:spPr bwMode="auto">
            <a:xfrm>
              <a:off x="2020888" y="4724400"/>
              <a:ext cx="538162"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#1</a:t>
              </a:r>
            </a:p>
          </p:txBody>
        </p:sp>
        <p:sp>
          <p:nvSpPr>
            <p:cNvPr id="12" name="Text Box 5"/>
            <p:cNvSpPr txBox="1">
              <a:spLocks noChangeArrowheads="1"/>
            </p:cNvSpPr>
            <p:nvPr/>
          </p:nvSpPr>
          <p:spPr bwMode="auto">
            <a:xfrm>
              <a:off x="2633663" y="4724400"/>
              <a:ext cx="72707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#2</a:t>
              </a:r>
            </a:p>
          </p:txBody>
        </p:sp>
        <p:sp>
          <p:nvSpPr>
            <p:cNvPr id="13" name="Text Box 6"/>
            <p:cNvSpPr txBox="1">
              <a:spLocks noChangeArrowheads="1"/>
            </p:cNvSpPr>
            <p:nvPr/>
          </p:nvSpPr>
          <p:spPr bwMode="auto">
            <a:xfrm>
              <a:off x="3311525" y="4724400"/>
              <a:ext cx="70802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#3</a:t>
              </a:r>
            </a:p>
          </p:txBody>
        </p:sp>
        <p:sp>
          <p:nvSpPr>
            <p:cNvPr id="14" name="Text Box 7"/>
            <p:cNvSpPr txBox="1">
              <a:spLocks noChangeArrowheads="1"/>
            </p:cNvSpPr>
            <p:nvPr/>
          </p:nvSpPr>
          <p:spPr bwMode="auto">
            <a:xfrm>
              <a:off x="4065588" y="4724400"/>
              <a:ext cx="7302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#4</a:t>
              </a:r>
            </a:p>
          </p:txBody>
        </p:sp>
        <p:sp>
          <p:nvSpPr>
            <p:cNvPr id="15" name="Text Box 8"/>
            <p:cNvSpPr txBox="1">
              <a:spLocks noChangeArrowheads="1"/>
            </p:cNvSpPr>
            <p:nvPr/>
          </p:nvSpPr>
          <p:spPr bwMode="auto">
            <a:xfrm>
              <a:off x="4770438" y="4724400"/>
              <a:ext cx="63817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#5</a:t>
              </a:r>
            </a:p>
          </p:txBody>
        </p:sp>
        <p:sp>
          <p:nvSpPr>
            <p:cNvPr id="16" name="Text Box 9"/>
            <p:cNvSpPr txBox="1">
              <a:spLocks noChangeArrowheads="1"/>
            </p:cNvSpPr>
            <p:nvPr/>
          </p:nvSpPr>
          <p:spPr bwMode="auto">
            <a:xfrm>
              <a:off x="5489575" y="4724400"/>
              <a:ext cx="69532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#6</a:t>
              </a:r>
            </a:p>
          </p:txBody>
        </p:sp>
        <p:sp>
          <p:nvSpPr>
            <p:cNvPr id="17" name="Text Box 10"/>
            <p:cNvSpPr txBox="1">
              <a:spLocks noChangeArrowheads="1"/>
            </p:cNvSpPr>
            <p:nvPr/>
          </p:nvSpPr>
          <p:spPr bwMode="auto">
            <a:xfrm>
              <a:off x="6119813" y="4724400"/>
              <a:ext cx="706437"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#7</a:t>
              </a:r>
            </a:p>
          </p:txBody>
        </p:sp>
        <p:sp>
          <p:nvSpPr>
            <p:cNvPr id="18" name="Text Box 11"/>
            <p:cNvSpPr txBox="1">
              <a:spLocks noChangeArrowheads="1"/>
            </p:cNvSpPr>
            <p:nvPr/>
          </p:nvSpPr>
          <p:spPr bwMode="auto">
            <a:xfrm>
              <a:off x="6772275" y="4724400"/>
              <a:ext cx="71437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#8</a:t>
              </a:r>
            </a:p>
          </p:txBody>
        </p:sp>
        <p:sp>
          <p:nvSpPr>
            <p:cNvPr id="19" name="Line 13"/>
            <p:cNvSpPr>
              <a:spLocks noChangeShapeType="1"/>
            </p:cNvSpPr>
            <p:nvPr/>
          </p:nvSpPr>
          <p:spPr bwMode="auto">
            <a:xfrm>
              <a:off x="4827588" y="6507163"/>
              <a:ext cx="107473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0" name="Text Box 14"/>
            <p:cNvSpPr txBox="1">
              <a:spLocks noChangeArrowheads="1"/>
            </p:cNvSpPr>
            <p:nvPr/>
          </p:nvSpPr>
          <p:spPr bwMode="auto">
            <a:xfrm>
              <a:off x="7462838" y="4724400"/>
              <a:ext cx="7048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#9</a:t>
              </a:r>
            </a:p>
          </p:txBody>
        </p:sp>
        <p:sp>
          <p:nvSpPr>
            <p:cNvPr id="21" name="Text Box 15"/>
            <p:cNvSpPr txBox="1">
              <a:spLocks noChangeArrowheads="1"/>
            </p:cNvSpPr>
            <p:nvPr/>
          </p:nvSpPr>
          <p:spPr bwMode="auto">
            <a:xfrm>
              <a:off x="8112125" y="4724400"/>
              <a:ext cx="71437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#10</a:t>
              </a:r>
            </a:p>
          </p:txBody>
        </p:sp>
        <p:grpSp>
          <p:nvGrpSpPr>
            <p:cNvPr id="22" name="Group 16"/>
            <p:cNvGrpSpPr>
              <a:grpSpLocks/>
            </p:cNvGrpSpPr>
            <p:nvPr/>
          </p:nvGrpSpPr>
          <p:grpSpPr bwMode="auto">
            <a:xfrm>
              <a:off x="2009775" y="5324475"/>
              <a:ext cx="6775450" cy="652463"/>
              <a:chOff x="619" y="3936"/>
              <a:chExt cx="3127" cy="576"/>
            </a:xfrm>
          </p:grpSpPr>
          <p:sp>
            <p:nvSpPr>
              <p:cNvPr id="27" name="Line 17"/>
              <p:cNvSpPr>
                <a:spLocks noChangeShapeType="1"/>
              </p:cNvSpPr>
              <p:nvPr/>
            </p:nvSpPr>
            <p:spPr bwMode="auto">
              <a:xfrm>
                <a:off x="619" y="3936"/>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8" name="Line 18"/>
              <p:cNvSpPr>
                <a:spLocks noChangeShapeType="1"/>
              </p:cNvSpPr>
              <p:nvPr/>
            </p:nvSpPr>
            <p:spPr bwMode="auto">
              <a:xfrm>
                <a:off x="619" y="4224"/>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9" name="Line 19"/>
              <p:cNvSpPr>
                <a:spLocks noChangeShapeType="1"/>
              </p:cNvSpPr>
              <p:nvPr/>
            </p:nvSpPr>
            <p:spPr bwMode="auto">
              <a:xfrm>
                <a:off x="619" y="4512"/>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0" name="Line 20"/>
              <p:cNvSpPr>
                <a:spLocks noChangeShapeType="1"/>
              </p:cNvSpPr>
              <p:nvPr/>
            </p:nvSpPr>
            <p:spPr bwMode="auto">
              <a:xfrm>
                <a:off x="943" y="3936"/>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1" name="Line 21"/>
              <p:cNvSpPr>
                <a:spLocks noChangeShapeType="1"/>
              </p:cNvSpPr>
              <p:nvPr/>
            </p:nvSpPr>
            <p:spPr bwMode="auto">
              <a:xfrm>
                <a:off x="943" y="4224"/>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2" name="Line 22"/>
              <p:cNvSpPr>
                <a:spLocks noChangeShapeType="1"/>
              </p:cNvSpPr>
              <p:nvPr/>
            </p:nvSpPr>
            <p:spPr bwMode="auto">
              <a:xfrm>
                <a:off x="943" y="4512"/>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3" name="Line 23"/>
              <p:cNvSpPr>
                <a:spLocks noChangeShapeType="1"/>
              </p:cNvSpPr>
              <p:nvPr/>
            </p:nvSpPr>
            <p:spPr bwMode="auto">
              <a:xfrm>
                <a:off x="1267" y="3936"/>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4" name="Line 24"/>
              <p:cNvSpPr>
                <a:spLocks noChangeShapeType="1"/>
              </p:cNvSpPr>
              <p:nvPr/>
            </p:nvSpPr>
            <p:spPr bwMode="auto">
              <a:xfrm>
                <a:off x="1268" y="4224"/>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5" name="Line 25"/>
              <p:cNvSpPr>
                <a:spLocks noChangeShapeType="1"/>
              </p:cNvSpPr>
              <p:nvPr/>
            </p:nvSpPr>
            <p:spPr bwMode="auto">
              <a:xfrm>
                <a:off x="1268" y="4512"/>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6" name="Line 26"/>
              <p:cNvSpPr>
                <a:spLocks noChangeShapeType="1"/>
              </p:cNvSpPr>
              <p:nvPr/>
            </p:nvSpPr>
            <p:spPr bwMode="auto">
              <a:xfrm>
                <a:off x="1595" y="3936"/>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7" name="Line 27"/>
              <p:cNvSpPr>
                <a:spLocks noChangeShapeType="1"/>
              </p:cNvSpPr>
              <p:nvPr/>
            </p:nvSpPr>
            <p:spPr bwMode="auto">
              <a:xfrm>
                <a:off x="1596" y="4224"/>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8" name="Line 28"/>
              <p:cNvSpPr>
                <a:spLocks noChangeShapeType="1"/>
              </p:cNvSpPr>
              <p:nvPr/>
            </p:nvSpPr>
            <p:spPr bwMode="auto">
              <a:xfrm>
                <a:off x="1596" y="4512"/>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9" name="Line 29"/>
              <p:cNvSpPr>
                <a:spLocks noChangeShapeType="1"/>
              </p:cNvSpPr>
              <p:nvPr/>
            </p:nvSpPr>
            <p:spPr bwMode="auto">
              <a:xfrm>
                <a:off x="1910" y="3936"/>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0" name="Line 30"/>
              <p:cNvSpPr>
                <a:spLocks noChangeShapeType="1"/>
              </p:cNvSpPr>
              <p:nvPr/>
            </p:nvSpPr>
            <p:spPr bwMode="auto">
              <a:xfrm>
                <a:off x="1907" y="4224"/>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1" name="Line 31"/>
              <p:cNvSpPr>
                <a:spLocks noChangeShapeType="1"/>
              </p:cNvSpPr>
              <p:nvPr/>
            </p:nvSpPr>
            <p:spPr bwMode="auto">
              <a:xfrm>
                <a:off x="1907" y="4512"/>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2" name="Line 32"/>
              <p:cNvSpPr>
                <a:spLocks noChangeShapeType="1"/>
              </p:cNvSpPr>
              <p:nvPr/>
            </p:nvSpPr>
            <p:spPr bwMode="auto">
              <a:xfrm>
                <a:off x="2234" y="3936"/>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3" name="Line 33"/>
              <p:cNvSpPr>
                <a:spLocks noChangeShapeType="1"/>
              </p:cNvSpPr>
              <p:nvPr/>
            </p:nvSpPr>
            <p:spPr bwMode="auto">
              <a:xfrm>
                <a:off x="2234" y="4224"/>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4" name="Line 34"/>
              <p:cNvSpPr>
                <a:spLocks noChangeShapeType="1"/>
              </p:cNvSpPr>
              <p:nvPr/>
            </p:nvSpPr>
            <p:spPr bwMode="auto">
              <a:xfrm>
                <a:off x="2234" y="4512"/>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5" name="Line 35"/>
              <p:cNvSpPr>
                <a:spLocks noChangeShapeType="1"/>
              </p:cNvSpPr>
              <p:nvPr/>
            </p:nvSpPr>
            <p:spPr bwMode="auto">
              <a:xfrm>
                <a:off x="2539" y="3936"/>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6" name="Line 36"/>
              <p:cNvSpPr>
                <a:spLocks noChangeShapeType="1"/>
              </p:cNvSpPr>
              <p:nvPr/>
            </p:nvSpPr>
            <p:spPr bwMode="auto">
              <a:xfrm>
                <a:off x="2539" y="4224"/>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7" name="Line 37"/>
              <p:cNvSpPr>
                <a:spLocks noChangeShapeType="1"/>
              </p:cNvSpPr>
              <p:nvPr/>
            </p:nvSpPr>
            <p:spPr bwMode="auto">
              <a:xfrm>
                <a:off x="2539" y="4512"/>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8" name="Line 38"/>
              <p:cNvSpPr>
                <a:spLocks noChangeShapeType="1"/>
              </p:cNvSpPr>
              <p:nvPr/>
            </p:nvSpPr>
            <p:spPr bwMode="auto">
              <a:xfrm>
                <a:off x="2851" y="3936"/>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9" name="Line 39"/>
              <p:cNvSpPr>
                <a:spLocks noChangeShapeType="1"/>
              </p:cNvSpPr>
              <p:nvPr/>
            </p:nvSpPr>
            <p:spPr bwMode="auto">
              <a:xfrm>
                <a:off x="2851" y="4224"/>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0" name="Line 40"/>
              <p:cNvSpPr>
                <a:spLocks noChangeShapeType="1"/>
              </p:cNvSpPr>
              <p:nvPr/>
            </p:nvSpPr>
            <p:spPr bwMode="auto">
              <a:xfrm>
                <a:off x="2851" y="4512"/>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1" name="Line 41"/>
              <p:cNvSpPr>
                <a:spLocks noChangeShapeType="1"/>
              </p:cNvSpPr>
              <p:nvPr/>
            </p:nvSpPr>
            <p:spPr bwMode="auto">
              <a:xfrm>
                <a:off x="3167" y="3936"/>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2" name="Line 42"/>
              <p:cNvSpPr>
                <a:spLocks noChangeShapeType="1"/>
              </p:cNvSpPr>
              <p:nvPr/>
            </p:nvSpPr>
            <p:spPr bwMode="auto">
              <a:xfrm>
                <a:off x="3167" y="4224"/>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3" name="Line 43"/>
              <p:cNvSpPr>
                <a:spLocks noChangeShapeType="1"/>
              </p:cNvSpPr>
              <p:nvPr/>
            </p:nvSpPr>
            <p:spPr bwMode="auto">
              <a:xfrm>
                <a:off x="3167" y="4512"/>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4" name="Line 44"/>
              <p:cNvSpPr>
                <a:spLocks noChangeShapeType="1"/>
              </p:cNvSpPr>
              <p:nvPr/>
            </p:nvSpPr>
            <p:spPr bwMode="auto">
              <a:xfrm>
                <a:off x="3479" y="3936"/>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5" name="Line 45"/>
              <p:cNvSpPr>
                <a:spLocks noChangeShapeType="1"/>
              </p:cNvSpPr>
              <p:nvPr/>
            </p:nvSpPr>
            <p:spPr bwMode="auto">
              <a:xfrm>
                <a:off x="3479" y="4224"/>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6" name="Line 46"/>
              <p:cNvSpPr>
                <a:spLocks noChangeShapeType="1"/>
              </p:cNvSpPr>
              <p:nvPr/>
            </p:nvSpPr>
            <p:spPr bwMode="auto">
              <a:xfrm>
                <a:off x="3479" y="4512"/>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grpSp>
        <p:sp>
          <p:nvSpPr>
            <p:cNvPr id="23" name="Text Box 47"/>
            <p:cNvSpPr txBox="1">
              <a:spLocks noChangeArrowheads="1"/>
            </p:cNvSpPr>
            <p:nvPr/>
          </p:nvSpPr>
          <p:spPr bwMode="auto">
            <a:xfrm>
              <a:off x="1371600" y="1009650"/>
              <a:ext cx="5105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lnSpc>
                  <a:spcPct val="125000"/>
                </a:lnSpc>
                <a:spcBef>
                  <a:spcPct val="0"/>
                </a:spcBef>
                <a:spcAft>
                  <a:spcPct val="0"/>
                </a:spcAft>
                <a:defRPr/>
              </a:pPr>
              <a:r>
                <a:rPr lang="en-US" altLang="en-US" sz="2000" kern="0" dirty="0" smtClean="0">
                  <a:solidFill>
                    <a:srgbClr val="081D58"/>
                  </a:solidFill>
                </a:rPr>
                <a:t>Each participant must shoot </a:t>
              </a:r>
              <a:r>
                <a:rPr lang="en-US" altLang="en-US" sz="2000" kern="0" dirty="0" err="1" smtClean="0">
                  <a:solidFill>
                    <a:srgbClr val="081D58"/>
                  </a:solidFill>
                </a:rPr>
                <a:t>Statapult</a:t>
              </a:r>
              <a:r>
                <a:rPr lang="en-US" altLang="en-US" sz="2000" kern="0" baseline="30000" dirty="0" smtClean="0">
                  <a:solidFill>
                    <a:srgbClr val="081D58"/>
                  </a:solidFill>
                </a:rPr>
                <a:t>®</a:t>
              </a:r>
              <a:r>
                <a:rPr lang="en-US" altLang="en-US" sz="2000" kern="0" dirty="0" smtClean="0">
                  <a:solidFill>
                    <a:srgbClr val="081D58"/>
                  </a:solidFill>
                </a:rPr>
                <a:t> three times using the following steps:</a:t>
              </a:r>
            </a:p>
          </p:txBody>
        </p:sp>
        <p:sp>
          <p:nvSpPr>
            <p:cNvPr id="24" name="Text Box 49"/>
            <p:cNvSpPr txBox="1">
              <a:spLocks noChangeArrowheads="1"/>
            </p:cNvSpPr>
            <p:nvPr/>
          </p:nvSpPr>
          <p:spPr bwMode="auto">
            <a:xfrm>
              <a:off x="1171575" y="5059363"/>
              <a:ext cx="735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fontAlgn="base">
                <a:spcBef>
                  <a:spcPct val="0"/>
                </a:spcBef>
                <a:spcAft>
                  <a:spcPct val="0"/>
                </a:spcAft>
                <a:defRPr/>
              </a:pPr>
              <a:r>
                <a:rPr lang="en-US" altLang="en-US" sz="1200" kern="0" smtClean="0">
                  <a:solidFill>
                    <a:srgbClr val="000000"/>
                  </a:solidFill>
                </a:rPr>
                <a:t>Shot #1</a:t>
              </a:r>
            </a:p>
          </p:txBody>
        </p:sp>
        <p:sp>
          <p:nvSpPr>
            <p:cNvPr id="25" name="Text Box 50"/>
            <p:cNvSpPr txBox="1">
              <a:spLocks noChangeArrowheads="1"/>
            </p:cNvSpPr>
            <p:nvPr/>
          </p:nvSpPr>
          <p:spPr bwMode="auto">
            <a:xfrm>
              <a:off x="1177925" y="5389563"/>
              <a:ext cx="735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fontAlgn="base">
                <a:spcBef>
                  <a:spcPct val="0"/>
                </a:spcBef>
                <a:spcAft>
                  <a:spcPct val="0"/>
                </a:spcAft>
                <a:defRPr/>
              </a:pPr>
              <a:r>
                <a:rPr lang="en-US" altLang="en-US" sz="1200" kern="0" smtClean="0">
                  <a:solidFill>
                    <a:srgbClr val="000000"/>
                  </a:solidFill>
                </a:rPr>
                <a:t>Shot #2</a:t>
              </a:r>
            </a:p>
          </p:txBody>
        </p:sp>
        <p:sp>
          <p:nvSpPr>
            <p:cNvPr id="26" name="Text Box 51"/>
            <p:cNvSpPr txBox="1">
              <a:spLocks noChangeArrowheads="1"/>
            </p:cNvSpPr>
            <p:nvPr/>
          </p:nvSpPr>
          <p:spPr bwMode="auto">
            <a:xfrm>
              <a:off x="1177925" y="5738813"/>
              <a:ext cx="735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fontAlgn="base">
                <a:spcBef>
                  <a:spcPct val="0"/>
                </a:spcBef>
                <a:spcAft>
                  <a:spcPct val="0"/>
                </a:spcAft>
                <a:defRPr/>
              </a:pPr>
              <a:r>
                <a:rPr lang="en-US" altLang="en-US" sz="1200" kern="0" smtClean="0">
                  <a:solidFill>
                    <a:srgbClr val="000000"/>
                  </a:solidFill>
                </a:rPr>
                <a:t>Shot #3</a:t>
              </a:r>
            </a:p>
          </p:txBody>
        </p:sp>
      </p:grpSp>
    </p:spTree>
    <p:extLst>
      <p:ext uri="{BB962C8B-B14F-4D97-AF65-F5344CB8AC3E}">
        <p14:creationId xmlns:p14="http://schemas.microsoft.com/office/powerpoint/2010/main" val="37901593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1399313" y="1128525"/>
            <a:ext cx="795655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hangingPunct="1">
              <a:spcBef>
                <a:spcPct val="50000"/>
              </a:spcBef>
            </a:pPr>
            <a:endParaRPr lang="en-US" dirty="0">
              <a:solidFill>
                <a:srgbClr val="000000"/>
              </a:solidFill>
            </a:endParaRPr>
          </a:p>
          <a:p>
            <a:pPr eaLnBrk="1" hangingPunct="1">
              <a:spcBef>
                <a:spcPct val="50000"/>
              </a:spcBef>
            </a:pPr>
            <a:r>
              <a:rPr lang="en-US" dirty="0">
                <a:solidFill>
                  <a:srgbClr val="000000"/>
                </a:solidFill>
                <a:sym typeface="Times" pitchFamily="18" charset="0"/>
              </a:rPr>
              <a:t>    </a:t>
            </a:r>
            <a:r>
              <a:rPr lang="en-US" sz="2400" dirty="0">
                <a:solidFill>
                  <a:srgbClr val="000000"/>
                </a:solidFill>
                <a:sym typeface="Symbol" pitchFamily="18" charset="2"/>
              </a:rPr>
              <a:t></a:t>
            </a:r>
            <a:r>
              <a:rPr lang="en-US" sz="2400" dirty="0">
                <a:solidFill>
                  <a:srgbClr val="000000"/>
                </a:solidFill>
                <a:sym typeface="Times" pitchFamily="18" charset="0"/>
              </a:rPr>
              <a:t> =   </a:t>
            </a:r>
            <a:r>
              <a:rPr lang="en-US" sz="2400" dirty="0" smtClean="0">
                <a:solidFill>
                  <a:srgbClr val="000000"/>
                </a:solidFill>
                <a:sym typeface="Times" pitchFamily="18" charset="0"/>
              </a:rPr>
              <a:t> Standard </a:t>
            </a:r>
            <a:r>
              <a:rPr lang="en-US" sz="2400" dirty="0">
                <a:solidFill>
                  <a:srgbClr val="000000"/>
                </a:solidFill>
                <a:sym typeface="Times" pitchFamily="18" charset="0"/>
              </a:rPr>
              <a:t>Deviation </a:t>
            </a:r>
            <a:r>
              <a:rPr lang="en-US" sz="2400" dirty="0" smtClean="0">
                <a:solidFill>
                  <a:srgbClr val="000000"/>
                </a:solidFill>
                <a:sym typeface="Times" pitchFamily="18" charset="0"/>
              </a:rPr>
              <a:t>(variation)                                                                                                          </a:t>
            </a:r>
            <a:r>
              <a:rPr lang="en-US" sz="2400" dirty="0">
                <a:solidFill>
                  <a:srgbClr val="000000"/>
                </a:solidFill>
                <a:sym typeface="Times" pitchFamily="18" charset="0"/>
              </a:rPr>
              <a:t>			</a:t>
            </a:r>
          </a:p>
        </p:txBody>
      </p:sp>
      <p:grpSp>
        <p:nvGrpSpPr>
          <p:cNvPr id="2" name="Group 3"/>
          <p:cNvGrpSpPr>
            <a:grpSpLocks/>
          </p:cNvGrpSpPr>
          <p:nvPr/>
        </p:nvGrpSpPr>
        <p:grpSpPr bwMode="auto">
          <a:xfrm>
            <a:off x="1928813" y="3128963"/>
            <a:ext cx="4584700" cy="1516062"/>
            <a:chOff x="4256" y="887"/>
            <a:chExt cx="2888" cy="955"/>
          </a:xfrm>
        </p:grpSpPr>
        <p:sp>
          <p:nvSpPr>
            <p:cNvPr id="142559" name="Freeform 4"/>
            <p:cNvSpPr>
              <a:spLocks/>
            </p:cNvSpPr>
            <p:nvPr/>
          </p:nvSpPr>
          <p:spPr bwMode="auto">
            <a:xfrm>
              <a:off x="4256" y="1284"/>
              <a:ext cx="1008" cy="558"/>
            </a:xfrm>
            <a:custGeom>
              <a:avLst/>
              <a:gdLst>
                <a:gd name="T0" fmla="*/ 0 w 1008"/>
                <a:gd name="T1" fmla="*/ 558 h 558"/>
                <a:gd name="T2" fmla="*/ 448 w 1008"/>
                <a:gd name="T3" fmla="*/ 454 h 558"/>
                <a:gd name="T4" fmla="*/ 732 w 1008"/>
                <a:gd name="T5" fmla="*/ 316 h 558"/>
                <a:gd name="T6" fmla="*/ 1008 w 1008"/>
                <a:gd name="T7" fmla="*/ 0 h 558"/>
                <a:gd name="T8" fmla="*/ 0 60000 65536"/>
                <a:gd name="T9" fmla="*/ 0 60000 65536"/>
                <a:gd name="T10" fmla="*/ 0 60000 65536"/>
                <a:gd name="T11" fmla="*/ 0 60000 65536"/>
                <a:gd name="T12" fmla="*/ 0 w 1008"/>
                <a:gd name="T13" fmla="*/ 0 h 558"/>
                <a:gd name="T14" fmla="*/ 1008 w 1008"/>
                <a:gd name="T15" fmla="*/ 558 h 558"/>
              </a:gdLst>
              <a:ahLst/>
              <a:cxnLst>
                <a:cxn ang="T8">
                  <a:pos x="T0" y="T1"/>
                </a:cxn>
                <a:cxn ang="T9">
                  <a:pos x="T2" y="T3"/>
                </a:cxn>
                <a:cxn ang="T10">
                  <a:pos x="T4" y="T5"/>
                </a:cxn>
                <a:cxn ang="T11">
                  <a:pos x="T6" y="T7"/>
                </a:cxn>
              </a:cxnLst>
              <a:rect l="T12" t="T13" r="T14" b="T15"/>
              <a:pathLst>
                <a:path w="1008" h="558">
                  <a:moveTo>
                    <a:pt x="0" y="558"/>
                  </a:moveTo>
                  <a:cubicBezTo>
                    <a:pt x="75" y="541"/>
                    <a:pt x="326" y="494"/>
                    <a:pt x="448" y="454"/>
                  </a:cubicBezTo>
                  <a:cubicBezTo>
                    <a:pt x="570" y="414"/>
                    <a:pt x="639" y="392"/>
                    <a:pt x="732" y="316"/>
                  </a:cubicBezTo>
                  <a:cubicBezTo>
                    <a:pt x="825" y="240"/>
                    <a:pt x="951" y="66"/>
                    <a:pt x="1008" y="0"/>
                  </a:cubicBezTo>
                </a:path>
              </a:pathLst>
            </a:custGeom>
            <a:noFill/>
            <a:ln w="38100">
              <a:solidFill>
                <a:srgbClr val="96969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42560" name="Freeform 5"/>
            <p:cNvSpPr>
              <a:spLocks/>
            </p:cNvSpPr>
            <p:nvPr/>
          </p:nvSpPr>
          <p:spPr bwMode="auto">
            <a:xfrm>
              <a:off x="5264" y="887"/>
              <a:ext cx="873" cy="399"/>
            </a:xfrm>
            <a:custGeom>
              <a:avLst/>
              <a:gdLst>
                <a:gd name="T0" fmla="*/ 0 w 873"/>
                <a:gd name="T1" fmla="*/ 397 h 399"/>
                <a:gd name="T2" fmla="*/ 272 w 873"/>
                <a:gd name="T3" fmla="*/ 57 h 399"/>
                <a:gd name="T4" fmla="*/ 580 w 873"/>
                <a:gd name="T5" fmla="*/ 57 h 399"/>
                <a:gd name="T6" fmla="*/ 873 w 873"/>
                <a:gd name="T7" fmla="*/ 399 h 399"/>
                <a:gd name="T8" fmla="*/ 0 60000 65536"/>
                <a:gd name="T9" fmla="*/ 0 60000 65536"/>
                <a:gd name="T10" fmla="*/ 0 60000 65536"/>
                <a:gd name="T11" fmla="*/ 0 60000 65536"/>
                <a:gd name="T12" fmla="*/ 0 w 873"/>
                <a:gd name="T13" fmla="*/ 0 h 399"/>
                <a:gd name="T14" fmla="*/ 873 w 873"/>
                <a:gd name="T15" fmla="*/ 399 h 399"/>
              </a:gdLst>
              <a:ahLst/>
              <a:cxnLst>
                <a:cxn ang="T8">
                  <a:pos x="T0" y="T1"/>
                </a:cxn>
                <a:cxn ang="T9">
                  <a:pos x="T2" y="T3"/>
                </a:cxn>
                <a:cxn ang="T10">
                  <a:pos x="T4" y="T5"/>
                </a:cxn>
                <a:cxn ang="T11">
                  <a:pos x="T6" y="T7"/>
                </a:cxn>
              </a:cxnLst>
              <a:rect l="T12" t="T13" r="T14" b="T15"/>
              <a:pathLst>
                <a:path w="873" h="399">
                  <a:moveTo>
                    <a:pt x="0" y="397"/>
                  </a:moveTo>
                  <a:cubicBezTo>
                    <a:pt x="45" y="341"/>
                    <a:pt x="175" y="114"/>
                    <a:pt x="272" y="57"/>
                  </a:cubicBezTo>
                  <a:cubicBezTo>
                    <a:pt x="369" y="0"/>
                    <a:pt x="480" y="0"/>
                    <a:pt x="580" y="57"/>
                  </a:cubicBezTo>
                  <a:cubicBezTo>
                    <a:pt x="680" y="114"/>
                    <a:pt x="812" y="328"/>
                    <a:pt x="873" y="399"/>
                  </a:cubicBezTo>
                </a:path>
              </a:pathLst>
            </a:custGeom>
            <a:noFill/>
            <a:ln w="38100">
              <a:solidFill>
                <a:srgbClr val="96969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42561" name="Freeform 6"/>
            <p:cNvSpPr>
              <a:spLocks/>
            </p:cNvSpPr>
            <p:nvPr/>
          </p:nvSpPr>
          <p:spPr bwMode="auto">
            <a:xfrm flipH="1">
              <a:off x="6136" y="1284"/>
              <a:ext cx="1008" cy="558"/>
            </a:xfrm>
            <a:custGeom>
              <a:avLst/>
              <a:gdLst>
                <a:gd name="T0" fmla="*/ 0 w 1008"/>
                <a:gd name="T1" fmla="*/ 558 h 558"/>
                <a:gd name="T2" fmla="*/ 448 w 1008"/>
                <a:gd name="T3" fmla="*/ 454 h 558"/>
                <a:gd name="T4" fmla="*/ 732 w 1008"/>
                <a:gd name="T5" fmla="*/ 316 h 558"/>
                <a:gd name="T6" fmla="*/ 1008 w 1008"/>
                <a:gd name="T7" fmla="*/ 0 h 558"/>
                <a:gd name="T8" fmla="*/ 0 60000 65536"/>
                <a:gd name="T9" fmla="*/ 0 60000 65536"/>
                <a:gd name="T10" fmla="*/ 0 60000 65536"/>
                <a:gd name="T11" fmla="*/ 0 60000 65536"/>
                <a:gd name="T12" fmla="*/ 0 w 1008"/>
                <a:gd name="T13" fmla="*/ 0 h 558"/>
                <a:gd name="T14" fmla="*/ 1008 w 1008"/>
                <a:gd name="T15" fmla="*/ 558 h 558"/>
              </a:gdLst>
              <a:ahLst/>
              <a:cxnLst>
                <a:cxn ang="T8">
                  <a:pos x="T0" y="T1"/>
                </a:cxn>
                <a:cxn ang="T9">
                  <a:pos x="T2" y="T3"/>
                </a:cxn>
                <a:cxn ang="T10">
                  <a:pos x="T4" y="T5"/>
                </a:cxn>
                <a:cxn ang="T11">
                  <a:pos x="T6" y="T7"/>
                </a:cxn>
              </a:cxnLst>
              <a:rect l="T12" t="T13" r="T14" b="T15"/>
              <a:pathLst>
                <a:path w="1008" h="558">
                  <a:moveTo>
                    <a:pt x="0" y="558"/>
                  </a:moveTo>
                  <a:cubicBezTo>
                    <a:pt x="75" y="541"/>
                    <a:pt x="326" y="494"/>
                    <a:pt x="448" y="454"/>
                  </a:cubicBezTo>
                  <a:cubicBezTo>
                    <a:pt x="570" y="414"/>
                    <a:pt x="639" y="392"/>
                    <a:pt x="732" y="316"/>
                  </a:cubicBezTo>
                  <a:cubicBezTo>
                    <a:pt x="825" y="240"/>
                    <a:pt x="951" y="66"/>
                    <a:pt x="1008" y="0"/>
                  </a:cubicBezTo>
                </a:path>
              </a:pathLst>
            </a:custGeom>
            <a:noFill/>
            <a:ln w="38100">
              <a:solidFill>
                <a:srgbClr val="96969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grpSp>
      <p:sp>
        <p:nvSpPr>
          <p:cNvPr id="142372" name="Freeform 8"/>
          <p:cNvSpPr>
            <a:spLocks/>
          </p:cNvSpPr>
          <p:nvPr/>
        </p:nvSpPr>
        <p:spPr bwMode="auto">
          <a:xfrm>
            <a:off x="3946525" y="3275013"/>
            <a:ext cx="119063" cy="106363"/>
          </a:xfrm>
          <a:custGeom>
            <a:avLst/>
            <a:gdLst>
              <a:gd name="T0" fmla="*/ 0 w 55"/>
              <a:gd name="T1" fmla="*/ 24195 h 59"/>
              <a:gd name="T2" fmla="*/ 40350267 w 55"/>
              <a:gd name="T3" fmla="*/ 13707 h 59"/>
              <a:gd name="T4" fmla="*/ 199534950 w 55"/>
              <a:gd name="T5" fmla="*/ 3 h 59"/>
              <a:gd name="T6" fmla="*/ 383733803 w 55"/>
              <a:gd name="T7" fmla="*/ 0 h 59"/>
              <a:gd name="T8" fmla="*/ 554308339 w 55"/>
              <a:gd name="T9" fmla="*/ 3 h 59"/>
              <a:gd name="T10" fmla="*/ 713554593 w 55"/>
              <a:gd name="T11" fmla="*/ 13707 h 59"/>
              <a:gd name="T12" fmla="*/ 755875008 w 55"/>
              <a:gd name="T13" fmla="*/ 24195 h 59"/>
              <a:gd name="T14" fmla="*/ 713554593 w 55"/>
              <a:gd name="T15" fmla="*/ 35433 h 59"/>
              <a:gd name="T16" fmla="*/ 554308339 w 55"/>
              <a:gd name="T17" fmla="*/ 45693 h 59"/>
              <a:gd name="T18" fmla="*/ 383733803 w 55"/>
              <a:gd name="T19" fmla="*/ 49289 h 59"/>
              <a:gd name="T20" fmla="*/ 199534950 w 55"/>
              <a:gd name="T21" fmla="*/ 45693 h 59"/>
              <a:gd name="T22" fmla="*/ 40350267 w 55"/>
              <a:gd name="T23" fmla="*/ 35433 h 59"/>
              <a:gd name="T24" fmla="*/ 0 w 55"/>
              <a:gd name="T25" fmla="*/ 24195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5" y="3"/>
                </a:lnTo>
                <a:lnTo>
                  <a:pt x="28" y="0"/>
                </a:lnTo>
                <a:lnTo>
                  <a:pt x="40" y="3"/>
                </a:lnTo>
                <a:lnTo>
                  <a:pt x="52" y="16"/>
                </a:lnTo>
                <a:lnTo>
                  <a:pt x="55" y="29"/>
                </a:lnTo>
                <a:lnTo>
                  <a:pt x="52" y="42"/>
                </a:lnTo>
                <a:lnTo>
                  <a:pt x="40" y="55"/>
                </a:lnTo>
                <a:lnTo>
                  <a:pt x="28" y="59"/>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73" name="Freeform 9"/>
          <p:cNvSpPr>
            <a:spLocks/>
          </p:cNvSpPr>
          <p:nvPr/>
        </p:nvSpPr>
        <p:spPr bwMode="auto">
          <a:xfrm>
            <a:off x="4146550" y="3162300"/>
            <a:ext cx="120650" cy="106363"/>
          </a:xfrm>
          <a:custGeom>
            <a:avLst/>
            <a:gdLst>
              <a:gd name="T0" fmla="*/ 0 w 55"/>
              <a:gd name="T1" fmla="*/ 25887 h 59"/>
              <a:gd name="T2" fmla="*/ 82803521 w 55"/>
              <a:gd name="T3" fmla="*/ 14048 h 59"/>
              <a:gd name="T4" fmla="*/ 417160633 w 55"/>
              <a:gd name="T5" fmla="*/ 3843 h 59"/>
              <a:gd name="T6" fmla="*/ 740194685 w 55"/>
              <a:gd name="T7" fmla="*/ 0 h 59"/>
              <a:gd name="T8" fmla="*/ 1100667203 w 55"/>
              <a:gd name="T9" fmla="*/ 3843 h 59"/>
              <a:gd name="T10" fmla="*/ 1442017373 w 55"/>
              <a:gd name="T11" fmla="*/ 14048 h 59"/>
              <a:gd name="T12" fmla="*/ 1520921953 w 55"/>
              <a:gd name="T13" fmla="*/ 25887 h 59"/>
              <a:gd name="T14" fmla="*/ 1442017373 w 55"/>
              <a:gd name="T15" fmla="*/ 33383 h 59"/>
              <a:gd name="T16" fmla="*/ 1287001338 w 55"/>
              <a:gd name="T17" fmla="*/ 42469 h 59"/>
              <a:gd name="T18" fmla="*/ 1100667203 w 55"/>
              <a:gd name="T19" fmla="*/ 48228 h 59"/>
              <a:gd name="T20" fmla="*/ 740194685 w 55"/>
              <a:gd name="T21" fmla="*/ 49289 h 59"/>
              <a:gd name="T22" fmla="*/ 417160633 w 55"/>
              <a:gd name="T23" fmla="*/ 48228 h 59"/>
              <a:gd name="T24" fmla="*/ 241432590 w 55"/>
              <a:gd name="T25" fmla="*/ 42469 h 59"/>
              <a:gd name="T26" fmla="*/ 82803521 w 55"/>
              <a:gd name="T27" fmla="*/ 33383 h 59"/>
              <a:gd name="T28" fmla="*/ 0 w 55"/>
              <a:gd name="T29" fmla="*/ 25887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59"/>
              <a:gd name="T47" fmla="*/ 55 w 5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59">
                <a:moveTo>
                  <a:pt x="0" y="30"/>
                </a:moveTo>
                <a:lnTo>
                  <a:pt x="3" y="17"/>
                </a:lnTo>
                <a:lnTo>
                  <a:pt x="15" y="4"/>
                </a:lnTo>
                <a:lnTo>
                  <a:pt x="27" y="0"/>
                </a:lnTo>
                <a:lnTo>
                  <a:pt x="40" y="4"/>
                </a:lnTo>
                <a:lnTo>
                  <a:pt x="52" y="17"/>
                </a:lnTo>
                <a:lnTo>
                  <a:pt x="55" y="30"/>
                </a:lnTo>
                <a:lnTo>
                  <a:pt x="52" y="39"/>
                </a:lnTo>
                <a:lnTo>
                  <a:pt x="46" y="49"/>
                </a:lnTo>
                <a:lnTo>
                  <a:pt x="40" y="56"/>
                </a:lnTo>
                <a:lnTo>
                  <a:pt x="27" y="59"/>
                </a:lnTo>
                <a:lnTo>
                  <a:pt x="15" y="56"/>
                </a:lnTo>
                <a:lnTo>
                  <a:pt x="9" y="49"/>
                </a:lnTo>
                <a:lnTo>
                  <a:pt x="3" y="39"/>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74" name="Freeform 10"/>
          <p:cNvSpPr>
            <a:spLocks/>
          </p:cNvSpPr>
          <p:nvPr/>
        </p:nvSpPr>
        <p:spPr bwMode="auto">
          <a:xfrm>
            <a:off x="4267200" y="3194050"/>
            <a:ext cx="120650" cy="104775"/>
          </a:xfrm>
          <a:custGeom>
            <a:avLst/>
            <a:gdLst>
              <a:gd name="T0" fmla="*/ 0 w 55"/>
              <a:gd name="T1" fmla="*/ 27758 h 58"/>
              <a:gd name="T2" fmla="*/ 82803521 w 55"/>
              <a:gd name="T3" fmla="*/ 14783 h 58"/>
              <a:gd name="T4" fmla="*/ 417160633 w 55"/>
              <a:gd name="T5" fmla="*/ 3 h 58"/>
              <a:gd name="T6" fmla="*/ 794517228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94517228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75" name="Freeform 11"/>
          <p:cNvSpPr>
            <a:spLocks/>
          </p:cNvSpPr>
          <p:nvPr/>
        </p:nvSpPr>
        <p:spPr bwMode="auto">
          <a:xfrm>
            <a:off x="4329113" y="3303588"/>
            <a:ext cx="127000" cy="106363"/>
          </a:xfrm>
          <a:custGeom>
            <a:avLst/>
            <a:gdLst>
              <a:gd name="T0" fmla="*/ 0 w 58"/>
              <a:gd name="T1" fmla="*/ 25887 h 59"/>
              <a:gd name="T2" fmla="*/ 77418597 w 58"/>
              <a:gd name="T3" fmla="*/ 17677 h 59"/>
              <a:gd name="T4" fmla="*/ 224105887 w 58"/>
              <a:gd name="T5" fmla="*/ 8242 h 59"/>
              <a:gd name="T6" fmla="*/ 455990023 w 58"/>
              <a:gd name="T7" fmla="*/ 3843 h 59"/>
              <a:gd name="T8" fmla="*/ 758823799 w 58"/>
              <a:gd name="T9" fmla="*/ 0 h 59"/>
              <a:gd name="T10" fmla="*/ 982472226 w 58"/>
              <a:gd name="T11" fmla="*/ 3843 h 59"/>
              <a:gd name="T12" fmla="*/ 1248656175 w 58"/>
              <a:gd name="T13" fmla="*/ 8242 h 59"/>
              <a:gd name="T14" fmla="*/ 1398953370 w 58"/>
              <a:gd name="T15" fmla="*/ 17677 h 59"/>
              <a:gd name="T16" fmla="*/ 1466212022 w 58"/>
              <a:gd name="T17" fmla="*/ 25887 h 59"/>
              <a:gd name="T18" fmla="*/ 1398953370 w 58"/>
              <a:gd name="T19" fmla="*/ 37398 h 59"/>
              <a:gd name="T20" fmla="*/ 1248656175 w 58"/>
              <a:gd name="T21" fmla="*/ 42469 h 59"/>
              <a:gd name="T22" fmla="*/ 982472226 w 58"/>
              <a:gd name="T23" fmla="*/ 48228 h 59"/>
              <a:gd name="T24" fmla="*/ 758823799 w 58"/>
              <a:gd name="T25" fmla="*/ 49289 h 59"/>
              <a:gd name="T26" fmla="*/ 455990023 w 58"/>
              <a:gd name="T27" fmla="*/ 48228 h 59"/>
              <a:gd name="T28" fmla="*/ 224105887 w 58"/>
              <a:gd name="T29" fmla="*/ 42469 h 59"/>
              <a:gd name="T30" fmla="*/ 77418597 w 58"/>
              <a:gd name="T31" fmla="*/ 37398 h 59"/>
              <a:gd name="T32" fmla="*/ 0 w 58"/>
              <a:gd name="T33" fmla="*/ 25887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9"/>
              <a:gd name="T53" fmla="*/ 58 w 58"/>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9">
                <a:moveTo>
                  <a:pt x="0" y="30"/>
                </a:moveTo>
                <a:lnTo>
                  <a:pt x="3" y="20"/>
                </a:lnTo>
                <a:lnTo>
                  <a:pt x="9" y="10"/>
                </a:lnTo>
                <a:lnTo>
                  <a:pt x="18" y="4"/>
                </a:lnTo>
                <a:lnTo>
                  <a:pt x="30" y="0"/>
                </a:lnTo>
                <a:lnTo>
                  <a:pt x="39" y="4"/>
                </a:lnTo>
                <a:lnTo>
                  <a:pt x="49" y="10"/>
                </a:lnTo>
                <a:lnTo>
                  <a:pt x="55" y="20"/>
                </a:lnTo>
                <a:lnTo>
                  <a:pt x="58" y="30"/>
                </a:lnTo>
                <a:lnTo>
                  <a:pt x="55" y="43"/>
                </a:lnTo>
                <a:lnTo>
                  <a:pt x="49" y="49"/>
                </a:lnTo>
                <a:lnTo>
                  <a:pt x="39" y="56"/>
                </a:lnTo>
                <a:lnTo>
                  <a:pt x="30" y="59"/>
                </a:lnTo>
                <a:lnTo>
                  <a:pt x="18" y="56"/>
                </a:lnTo>
                <a:lnTo>
                  <a:pt x="9" y="49"/>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76" name="Freeform 12"/>
          <p:cNvSpPr>
            <a:spLocks/>
          </p:cNvSpPr>
          <p:nvPr/>
        </p:nvSpPr>
        <p:spPr bwMode="auto">
          <a:xfrm>
            <a:off x="4456113" y="3357563"/>
            <a:ext cx="120650" cy="104775"/>
          </a:xfrm>
          <a:custGeom>
            <a:avLst/>
            <a:gdLst>
              <a:gd name="T0" fmla="*/ 0 w 55"/>
              <a:gd name="T1" fmla="*/ 27758 h 58"/>
              <a:gd name="T2" fmla="*/ 82803521 w 55"/>
              <a:gd name="T3" fmla="*/ 14783 h 58"/>
              <a:gd name="T4" fmla="*/ 417160633 w 55"/>
              <a:gd name="T5" fmla="*/ 3 h 58"/>
              <a:gd name="T6" fmla="*/ 740194685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40194685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40" y="3"/>
                </a:lnTo>
                <a:lnTo>
                  <a:pt x="52" y="16"/>
                </a:lnTo>
                <a:lnTo>
                  <a:pt x="55" y="29"/>
                </a:lnTo>
                <a:lnTo>
                  <a:pt x="52" y="42"/>
                </a:lnTo>
                <a:lnTo>
                  <a:pt x="40"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77" name="Freeform 13"/>
          <p:cNvSpPr>
            <a:spLocks/>
          </p:cNvSpPr>
          <p:nvPr/>
        </p:nvSpPr>
        <p:spPr bwMode="auto">
          <a:xfrm>
            <a:off x="4171950" y="3703638"/>
            <a:ext cx="122238" cy="111125"/>
          </a:xfrm>
          <a:custGeom>
            <a:avLst/>
            <a:gdLst>
              <a:gd name="T0" fmla="*/ 0 w 55"/>
              <a:gd name="T1" fmla="*/ 18579 h 62"/>
              <a:gd name="T2" fmla="*/ 153904429 w 55"/>
              <a:gd name="T3" fmla="*/ 12570 h 62"/>
              <a:gd name="T4" fmla="*/ 510352812 w 55"/>
              <a:gd name="T5" fmla="*/ 6069 h 62"/>
              <a:gd name="T6" fmla="*/ 827734956 w 55"/>
              <a:gd name="T7" fmla="*/ 2930 h 62"/>
              <a:gd name="T8" fmla="*/ 1553826631 w 55"/>
              <a:gd name="T9" fmla="*/ 0 h 62"/>
              <a:gd name="T10" fmla="*/ 2147483647 w 55"/>
              <a:gd name="T11" fmla="*/ 2930 h 62"/>
              <a:gd name="T12" fmla="*/ 2147483647 w 55"/>
              <a:gd name="T13" fmla="*/ 6069 h 62"/>
              <a:gd name="T14" fmla="*/ 2147483647 w 55"/>
              <a:gd name="T15" fmla="*/ 12570 h 62"/>
              <a:gd name="T16" fmla="*/ 2147483647 w 55"/>
              <a:gd name="T17" fmla="*/ 18579 h 62"/>
              <a:gd name="T18" fmla="*/ 2147483647 w 55"/>
              <a:gd name="T19" fmla="*/ 26739 h 62"/>
              <a:gd name="T20" fmla="*/ 2147483647 w 55"/>
              <a:gd name="T21" fmla="*/ 32762 h 62"/>
              <a:gd name="T22" fmla="*/ 2147483647 w 55"/>
              <a:gd name="T23" fmla="*/ 36989 h 62"/>
              <a:gd name="T24" fmla="*/ 1553826631 w 55"/>
              <a:gd name="T25" fmla="*/ 38482 h 62"/>
              <a:gd name="T26" fmla="*/ 827734956 w 55"/>
              <a:gd name="T27" fmla="*/ 36989 h 62"/>
              <a:gd name="T28" fmla="*/ 510352812 w 55"/>
              <a:gd name="T29" fmla="*/ 32762 h 62"/>
              <a:gd name="T30" fmla="*/ 153904429 w 55"/>
              <a:gd name="T31" fmla="*/ 26739 h 62"/>
              <a:gd name="T32" fmla="*/ 0 w 55"/>
              <a:gd name="T33" fmla="*/ 18579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62"/>
              <a:gd name="T53" fmla="*/ 55 w 55"/>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62">
                <a:moveTo>
                  <a:pt x="0" y="30"/>
                </a:moveTo>
                <a:lnTo>
                  <a:pt x="3" y="20"/>
                </a:lnTo>
                <a:lnTo>
                  <a:pt x="9" y="10"/>
                </a:lnTo>
                <a:lnTo>
                  <a:pt x="15" y="4"/>
                </a:lnTo>
                <a:lnTo>
                  <a:pt x="28" y="0"/>
                </a:lnTo>
                <a:lnTo>
                  <a:pt x="40" y="4"/>
                </a:lnTo>
                <a:lnTo>
                  <a:pt x="46" y="10"/>
                </a:lnTo>
                <a:lnTo>
                  <a:pt x="52" y="20"/>
                </a:lnTo>
                <a:lnTo>
                  <a:pt x="55" y="30"/>
                </a:lnTo>
                <a:lnTo>
                  <a:pt x="52" y="43"/>
                </a:lnTo>
                <a:lnTo>
                  <a:pt x="46" y="52"/>
                </a:lnTo>
                <a:lnTo>
                  <a:pt x="40" y="59"/>
                </a:lnTo>
                <a:lnTo>
                  <a:pt x="28" y="62"/>
                </a:lnTo>
                <a:lnTo>
                  <a:pt x="15" y="59"/>
                </a:lnTo>
                <a:lnTo>
                  <a:pt x="9" y="52"/>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78" name="Freeform 14"/>
          <p:cNvSpPr>
            <a:spLocks/>
          </p:cNvSpPr>
          <p:nvPr/>
        </p:nvSpPr>
        <p:spPr bwMode="auto">
          <a:xfrm>
            <a:off x="4160838" y="3833813"/>
            <a:ext cx="119063" cy="109538"/>
          </a:xfrm>
          <a:custGeom>
            <a:avLst/>
            <a:gdLst>
              <a:gd name="T0" fmla="*/ 0 w 55"/>
              <a:gd name="T1" fmla="*/ 9610 h 62"/>
              <a:gd name="T2" fmla="*/ 40350267 w 55"/>
              <a:gd name="T3" fmla="*/ 5629 h 62"/>
              <a:gd name="T4" fmla="*/ 120248543 w 55"/>
              <a:gd name="T5" fmla="*/ 2690 h 62"/>
              <a:gd name="T6" fmla="*/ 199534950 w 55"/>
              <a:gd name="T7" fmla="*/ 3 h 62"/>
              <a:gd name="T8" fmla="*/ 383733803 w 55"/>
              <a:gd name="T9" fmla="*/ 0 h 62"/>
              <a:gd name="T10" fmla="*/ 554308339 w 55"/>
              <a:gd name="T11" fmla="*/ 3 h 62"/>
              <a:gd name="T12" fmla="*/ 635941732 w 55"/>
              <a:gd name="T13" fmla="*/ 2690 h 62"/>
              <a:gd name="T14" fmla="*/ 713554593 w 55"/>
              <a:gd name="T15" fmla="*/ 5629 h 62"/>
              <a:gd name="T16" fmla="*/ 755875008 w 55"/>
              <a:gd name="T17" fmla="*/ 9610 h 62"/>
              <a:gd name="T18" fmla="*/ 713554593 w 55"/>
              <a:gd name="T19" fmla="*/ 12046 h 62"/>
              <a:gd name="T20" fmla="*/ 635941732 w 55"/>
              <a:gd name="T21" fmla="*/ 14920 h 62"/>
              <a:gd name="T22" fmla="*/ 554308339 w 55"/>
              <a:gd name="T23" fmla="*/ 16605 h 62"/>
              <a:gd name="T24" fmla="*/ 383733803 w 55"/>
              <a:gd name="T25" fmla="*/ 18258 h 62"/>
              <a:gd name="T26" fmla="*/ 199534950 w 55"/>
              <a:gd name="T27" fmla="*/ 16605 h 62"/>
              <a:gd name="T28" fmla="*/ 120248543 w 55"/>
              <a:gd name="T29" fmla="*/ 14920 h 62"/>
              <a:gd name="T30" fmla="*/ 40350267 w 55"/>
              <a:gd name="T31" fmla="*/ 12046 h 62"/>
              <a:gd name="T32" fmla="*/ 0 w 55"/>
              <a:gd name="T33" fmla="*/ 9610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62"/>
              <a:gd name="T53" fmla="*/ 55 w 55"/>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62">
                <a:moveTo>
                  <a:pt x="0" y="32"/>
                </a:moveTo>
                <a:lnTo>
                  <a:pt x="3" y="19"/>
                </a:lnTo>
                <a:lnTo>
                  <a:pt x="9" y="10"/>
                </a:lnTo>
                <a:lnTo>
                  <a:pt x="15" y="3"/>
                </a:lnTo>
                <a:lnTo>
                  <a:pt x="28" y="0"/>
                </a:lnTo>
                <a:lnTo>
                  <a:pt x="40" y="3"/>
                </a:lnTo>
                <a:lnTo>
                  <a:pt x="46" y="10"/>
                </a:lnTo>
                <a:lnTo>
                  <a:pt x="52" y="19"/>
                </a:lnTo>
                <a:lnTo>
                  <a:pt x="55" y="32"/>
                </a:lnTo>
                <a:lnTo>
                  <a:pt x="52" y="42"/>
                </a:lnTo>
                <a:lnTo>
                  <a:pt x="46" y="52"/>
                </a:lnTo>
                <a:lnTo>
                  <a:pt x="40" y="58"/>
                </a:lnTo>
                <a:lnTo>
                  <a:pt x="28" y="62"/>
                </a:lnTo>
                <a:lnTo>
                  <a:pt x="15" y="58"/>
                </a:lnTo>
                <a:lnTo>
                  <a:pt x="9" y="52"/>
                </a:lnTo>
                <a:lnTo>
                  <a:pt x="3" y="42"/>
                </a:lnTo>
                <a:lnTo>
                  <a:pt x="0" y="32"/>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79" name="Freeform 15"/>
          <p:cNvSpPr>
            <a:spLocks/>
          </p:cNvSpPr>
          <p:nvPr/>
        </p:nvSpPr>
        <p:spPr bwMode="auto">
          <a:xfrm>
            <a:off x="4287838" y="3814763"/>
            <a:ext cx="119063" cy="104775"/>
          </a:xfrm>
          <a:custGeom>
            <a:avLst/>
            <a:gdLst>
              <a:gd name="T0" fmla="*/ 0 w 55"/>
              <a:gd name="T1" fmla="*/ 10733 h 59"/>
              <a:gd name="T2" fmla="*/ 40350267 w 55"/>
              <a:gd name="T3" fmla="*/ 6079 h 59"/>
              <a:gd name="T4" fmla="*/ 199534950 w 55"/>
              <a:gd name="T5" fmla="*/ 3 h 59"/>
              <a:gd name="T6" fmla="*/ 383733803 w 55"/>
              <a:gd name="T7" fmla="*/ 0 h 59"/>
              <a:gd name="T8" fmla="*/ 554308339 w 55"/>
              <a:gd name="T9" fmla="*/ 3 h 59"/>
              <a:gd name="T10" fmla="*/ 713554593 w 55"/>
              <a:gd name="T11" fmla="*/ 6079 h 59"/>
              <a:gd name="T12" fmla="*/ 755875008 w 55"/>
              <a:gd name="T13" fmla="*/ 10733 h 59"/>
              <a:gd name="T14" fmla="*/ 713554593 w 55"/>
              <a:gd name="T15" fmla="*/ 16082 h 59"/>
              <a:gd name="T16" fmla="*/ 554308339 w 55"/>
              <a:gd name="T17" fmla="*/ 20866 h 59"/>
              <a:gd name="T18" fmla="*/ 383733803 w 55"/>
              <a:gd name="T19" fmla="*/ 22512 h 59"/>
              <a:gd name="T20" fmla="*/ 199534950 w 55"/>
              <a:gd name="T21" fmla="*/ 20866 h 59"/>
              <a:gd name="T22" fmla="*/ 40350267 w 55"/>
              <a:gd name="T23" fmla="*/ 16082 h 59"/>
              <a:gd name="T24" fmla="*/ 0 w 55"/>
              <a:gd name="T25" fmla="*/ 10733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5" y="3"/>
                </a:lnTo>
                <a:lnTo>
                  <a:pt x="28" y="0"/>
                </a:lnTo>
                <a:lnTo>
                  <a:pt x="40" y="3"/>
                </a:lnTo>
                <a:lnTo>
                  <a:pt x="52" y="16"/>
                </a:lnTo>
                <a:lnTo>
                  <a:pt x="55" y="29"/>
                </a:lnTo>
                <a:lnTo>
                  <a:pt x="52" y="42"/>
                </a:lnTo>
                <a:lnTo>
                  <a:pt x="40" y="55"/>
                </a:lnTo>
                <a:lnTo>
                  <a:pt x="28" y="59"/>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80" name="Freeform 16"/>
          <p:cNvSpPr>
            <a:spLocks/>
          </p:cNvSpPr>
          <p:nvPr/>
        </p:nvSpPr>
        <p:spPr bwMode="auto">
          <a:xfrm>
            <a:off x="4287838" y="3616325"/>
            <a:ext cx="119063" cy="104775"/>
          </a:xfrm>
          <a:custGeom>
            <a:avLst/>
            <a:gdLst>
              <a:gd name="T0" fmla="*/ 0 w 55"/>
              <a:gd name="T1" fmla="*/ 27758 h 58"/>
              <a:gd name="T2" fmla="*/ 40350267 w 55"/>
              <a:gd name="T3" fmla="*/ 14783 h 58"/>
              <a:gd name="T4" fmla="*/ 199534950 w 55"/>
              <a:gd name="T5" fmla="*/ 3 h 58"/>
              <a:gd name="T6" fmla="*/ 383733803 w 55"/>
              <a:gd name="T7" fmla="*/ 0 h 58"/>
              <a:gd name="T8" fmla="*/ 554308339 w 55"/>
              <a:gd name="T9" fmla="*/ 3 h 58"/>
              <a:gd name="T10" fmla="*/ 713554593 w 55"/>
              <a:gd name="T11" fmla="*/ 14783 h 58"/>
              <a:gd name="T12" fmla="*/ 755875008 w 55"/>
              <a:gd name="T13" fmla="*/ 27758 h 58"/>
              <a:gd name="T14" fmla="*/ 713554593 w 55"/>
              <a:gd name="T15" fmla="*/ 40640 h 58"/>
              <a:gd name="T16" fmla="*/ 554308339 w 55"/>
              <a:gd name="T17" fmla="*/ 52625 h 58"/>
              <a:gd name="T18" fmla="*/ 383733803 w 55"/>
              <a:gd name="T19" fmla="*/ 53977 h 58"/>
              <a:gd name="T20" fmla="*/ 199534950 w 55"/>
              <a:gd name="T21" fmla="*/ 52625 h 58"/>
              <a:gd name="T22" fmla="*/ 40350267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81" name="Freeform 17"/>
          <p:cNvSpPr>
            <a:spLocks/>
          </p:cNvSpPr>
          <p:nvPr/>
        </p:nvSpPr>
        <p:spPr bwMode="auto">
          <a:xfrm>
            <a:off x="4356100" y="3727450"/>
            <a:ext cx="119063" cy="106363"/>
          </a:xfrm>
          <a:custGeom>
            <a:avLst/>
            <a:gdLst>
              <a:gd name="T0" fmla="*/ 0 w 55"/>
              <a:gd name="T1" fmla="*/ 25887 h 59"/>
              <a:gd name="T2" fmla="*/ 40350267 w 55"/>
              <a:gd name="T3" fmla="*/ 14048 h 59"/>
              <a:gd name="T4" fmla="*/ 199534950 w 55"/>
              <a:gd name="T5" fmla="*/ 3843 h 59"/>
              <a:gd name="T6" fmla="*/ 371036065 w 55"/>
              <a:gd name="T7" fmla="*/ 0 h 59"/>
              <a:gd name="T8" fmla="*/ 554308339 w 55"/>
              <a:gd name="T9" fmla="*/ 3843 h 59"/>
              <a:gd name="T10" fmla="*/ 713554593 w 55"/>
              <a:gd name="T11" fmla="*/ 14048 h 59"/>
              <a:gd name="T12" fmla="*/ 755875008 w 55"/>
              <a:gd name="T13" fmla="*/ 25887 h 59"/>
              <a:gd name="T14" fmla="*/ 713554593 w 55"/>
              <a:gd name="T15" fmla="*/ 33383 h 59"/>
              <a:gd name="T16" fmla="*/ 635941732 w 55"/>
              <a:gd name="T17" fmla="*/ 42469 h 59"/>
              <a:gd name="T18" fmla="*/ 554308339 w 55"/>
              <a:gd name="T19" fmla="*/ 48228 h 59"/>
              <a:gd name="T20" fmla="*/ 371036065 w 55"/>
              <a:gd name="T21" fmla="*/ 49289 h 59"/>
              <a:gd name="T22" fmla="*/ 199534950 w 55"/>
              <a:gd name="T23" fmla="*/ 48228 h 59"/>
              <a:gd name="T24" fmla="*/ 120248543 w 55"/>
              <a:gd name="T25" fmla="*/ 42469 h 59"/>
              <a:gd name="T26" fmla="*/ 40350267 w 55"/>
              <a:gd name="T27" fmla="*/ 33383 h 59"/>
              <a:gd name="T28" fmla="*/ 0 w 55"/>
              <a:gd name="T29" fmla="*/ 25887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59"/>
              <a:gd name="T47" fmla="*/ 55 w 5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59">
                <a:moveTo>
                  <a:pt x="0" y="30"/>
                </a:moveTo>
                <a:lnTo>
                  <a:pt x="3" y="17"/>
                </a:lnTo>
                <a:lnTo>
                  <a:pt x="15" y="4"/>
                </a:lnTo>
                <a:lnTo>
                  <a:pt x="27" y="0"/>
                </a:lnTo>
                <a:lnTo>
                  <a:pt x="40" y="4"/>
                </a:lnTo>
                <a:lnTo>
                  <a:pt x="52" y="17"/>
                </a:lnTo>
                <a:lnTo>
                  <a:pt x="55" y="30"/>
                </a:lnTo>
                <a:lnTo>
                  <a:pt x="52" y="39"/>
                </a:lnTo>
                <a:lnTo>
                  <a:pt x="46" y="49"/>
                </a:lnTo>
                <a:lnTo>
                  <a:pt x="40" y="56"/>
                </a:lnTo>
                <a:lnTo>
                  <a:pt x="27" y="59"/>
                </a:lnTo>
                <a:lnTo>
                  <a:pt x="15" y="56"/>
                </a:lnTo>
                <a:lnTo>
                  <a:pt x="9" y="49"/>
                </a:lnTo>
                <a:lnTo>
                  <a:pt x="3" y="39"/>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82" name="Freeform 18"/>
          <p:cNvSpPr>
            <a:spLocks/>
          </p:cNvSpPr>
          <p:nvPr/>
        </p:nvSpPr>
        <p:spPr bwMode="auto">
          <a:xfrm>
            <a:off x="4229100" y="3373438"/>
            <a:ext cx="127000" cy="107950"/>
          </a:xfrm>
          <a:custGeom>
            <a:avLst/>
            <a:gdLst>
              <a:gd name="T0" fmla="*/ 0 w 58"/>
              <a:gd name="T1" fmla="*/ 55429 h 59"/>
              <a:gd name="T2" fmla="*/ 77418597 w 58"/>
              <a:gd name="T3" fmla="*/ 31879 h 59"/>
              <a:gd name="T4" fmla="*/ 224105887 w 58"/>
              <a:gd name="T5" fmla="*/ 19760 h 59"/>
              <a:gd name="T6" fmla="*/ 455990023 w 58"/>
              <a:gd name="T7" fmla="*/ 8431 h 59"/>
              <a:gd name="T8" fmla="*/ 678006752 w 58"/>
              <a:gd name="T9" fmla="*/ 0 h 59"/>
              <a:gd name="T10" fmla="*/ 982472226 w 58"/>
              <a:gd name="T11" fmla="*/ 8431 h 59"/>
              <a:gd name="T12" fmla="*/ 1248656175 w 58"/>
              <a:gd name="T13" fmla="*/ 19760 h 59"/>
              <a:gd name="T14" fmla="*/ 1398953370 w 58"/>
              <a:gd name="T15" fmla="*/ 31879 h 59"/>
              <a:gd name="T16" fmla="*/ 1466212022 w 58"/>
              <a:gd name="T17" fmla="*/ 55429 h 59"/>
              <a:gd name="T18" fmla="*/ 1398953370 w 58"/>
              <a:gd name="T19" fmla="*/ 81726 h 59"/>
              <a:gd name="T20" fmla="*/ 1248656175 w 58"/>
              <a:gd name="T21" fmla="*/ 89996 h 59"/>
              <a:gd name="T22" fmla="*/ 982472226 w 58"/>
              <a:gd name="T23" fmla="*/ 103724 h 59"/>
              <a:gd name="T24" fmla="*/ 678006752 w 58"/>
              <a:gd name="T25" fmla="*/ 108644 h 59"/>
              <a:gd name="T26" fmla="*/ 455990023 w 58"/>
              <a:gd name="T27" fmla="*/ 103724 h 59"/>
              <a:gd name="T28" fmla="*/ 224105887 w 58"/>
              <a:gd name="T29" fmla="*/ 89996 h 59"/>
              <a:gd name="T30" fmla="*/ 77418597 w 58"/>
              <a:gd name="T31" fmla="*/ 81726 h 59"/>
              <a:gd name="T32" fmla="*/ 0 w 58"/>
              <a:gd name="T33" fmla="*/ 55429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9"/>
              <a:gd name="T53" fmla="*/ 58 w 58"/>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9">
                <a:moveTo>
                  <a:pt x="0" y="30"/>
                </a:moveTo>
                <a:lnTo>
                  <a:pt x="3" y="17"/>
                </a:lnTo>
                <a:lnTo>
                  <a:pt x="9" y="10"/>
                </a:lnTo>
                <a:lnTo>
                  <a:pt x="18" y="4"/>
                </a:lnTo>
                <a:lnTo>
                  <a:pt x="27" y="0"/>
                </a:lnTo>
                <a:lnTo>
                  <a:pt x="39" y="4"/>
                </a:lnTo>
                <a:lnTo>
                  <a:pt x="49" y="10"/>
                </a:lnTo>
                <a:lnTo>
                  <a:pt x="55" y="17"/>
                </a:lnTo>
                <a:lnTo>
                  <a:pt x="58" y="30"/>
                </a:lnTo>
                <a:lnTo>
                  <a:pt x="55" y="43"/>
                </a:lnTo>
                <a:lnTo>
                  <a:pt x="49" y="49"/>
                </a:lnTo>
                <a:lnTo>
                  <a:pt x="39" y="56"/>
                </a:lnTo>
                <a:lnTo>
                  <a:pt x="27" y="59"/>
                </a:lnTo>
                <a:lnTo>
                  <a:pt x="18" y="56"/>
                </a:lnTo>
                <a:lnTo>
                  <a:pt x="9" y="49"/>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83" name="Freeform 19"/>
          <p:cNvSpPr>
            <a:spLocks/>
          </p:cNvSpPr>
          <p:nvPr/>
        </p:nvSpPr>
        <p:spPr bwMode="auto">
          <a:xfrm>
            <a:off x="4356100" y="3444875"/>
            <a:ext cx="119063" cy="106363"/>
          </a:xfrm>
          <a:custGeom>
            <a:avLst/>
            <a:gdLst>
              <a:gd name="T0" fmla="*/ 0 w 55"/>
              <a:gd name="T1" fmla="*/ 25887 h 59"/>
              <a:gd name="T2" fmla="*/ 40350267 w 55"/>
              <a:gd name="T3" fmla="*/ 14048 h 59"/>
              <a:gd name="T4" fmla="*/ 199534950 w 55"/>
              <a:gd name="T5" fmla="*/ 3843 h 59"/>
              <a:gd name="T6" fmla="*/ 371036065 w 55"/>
              <a:gd name="T7" fmla="*/ 0 h 59"/>
              <a:gd name="T8" fmla="*/ 554308339 w 55"/>
              <a:gd name="T9" fmla="*/ 3843 h 59"/>
              <a:gd name="T10" fmla="*/ 713554593 w 55"/>
              <a:gd name="T11" fmla="*/ 14048 h 59"/>
              <a:gd name="T12" fmla="*/ 755875008 w 55"/>
              <a:gd name="T13" fmla="*/ 25887 h 59"/>
              <a:gd name="T14" fmla="*/ 713554593 w 55"/>
              <a:gd name="T15" fmla="*/ 37398 h 59"/>
              <a:gd name="T16" fmla="*/ 554308339 w 55"/>
              <a:gd name="T17" fmla="*/ 48228 h 59"/>
              <a:gd name="T18" fmla="*/ 371036065 w 55"/>
              <a:gd name="T19" fmla="*/ 49289 h 59"/>
              <a:gd name="T20" fmla="*/ 199534950 w 55"/>
              <a:gd name="T21" fmla="*/ 48228 h 59"/>
              <a:gd name="T22" fmla="*/ 40350267 w 55"/>
              <a:gd name="T23" fmla="*/ 37398 h 59"/>
              <a:gd name="T24" fmla="*/ 0 w 55"/>
              <a:gd name="T25" fmla="*/ 2588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7" y="0"/>
                </a:lnTo>
                <a:lnTo>
                  <a:pt x="40" y="4"/>
                </a:lnTo>
                <a:lnTo>
                  <a:pt x="52" y="17"/>
                </a:lnTo>
                <a:lnTo>
                  <a:pt x="55" y="30"/>
                </a:lnTo>
                <a:lnTo>
                  <a:pt x="52" y="43"/>
                </a:lnTo>
                <a:lnTo>
                  <a:pt x="40" y="56"/>
                </a:lnTo>
                <a:lnTo>
                  <a:pt x="27"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84" name="Freeform 20"/>
          <p:cNvSpPr>
            <a:spLocks/>
          </p:cNvSpPr>
          <p:nvPr/>
        </p:nvSpPr>
        <p:spPr bwMode="auto">
          <a:xfrm>
            <a:off x="4514850" y="3476625"/>
            <a:ext cx="120650" cy="103188"/>
          </a:xfrm>
          <a:custGeom>
            <a:avLst/>
            <a:gdLst>
              <a:gd name="T0" fmla="*/ 0 w 55"/>
              <a:gd name="T1" fmla="*/ 12416 h 58"/>
              <a:gd name="T2" fmla="*/ 82803521 w 55"/>
              <a:gd name="T3" fmla="*/ 6518 h 58"/>
              <a:gd name="T4" fmla="*/ 436650168 w 55"/>
              <a:gd name="T5" fmla="*/ 3 h 58"/>
              <a:gd name="T6" fmla="*/ 794517228 w 55"/>
              <a:gd name="T7" fmla="*/ 0 h 58"/>
              <a:gd name="T8" fmla="*/ 1100667203 w 55"/>
              <a:gd name="T9" fmla="*/ 3 h 58"/>
              <a:gd name="T10" fmla="*/ 1442017373 w 55"/>
              <a:gd name="T11" fmla="*/ 6518 h 58"/>
              <a:gd name="T12" fmla="*/ 1520921953 w 55"/>
              <a:gd name="T13" fmla="*/ 12416 h 58"/>
              <a:gd name="T14" fmla="*/ 1442017373 w 55"/>
              <a:gd name="T15" fmla="*/ 17532 h 58"/>
              <a:gd name="T16" fmla="*/ 1100667203 w 55"/>
              <a:gd name="T17" fmla="*/ 22831 h 58"/>
              <a:gd name="T18" fmla="*/ 794517228 w 55"/>
              <a:gd name="T19" fmla="*/ 24597 h 58"/>
              <a:gd name="T20" fmla="*/ 436650168 w 55"/>
              <a:gd name="T21" fmla="*/ 22831 h 58"/>
              <a:gd name="T22" fmla="*/ 82803521 w 55"/>
              <a:gd name="T23" fmla="*/ 17532 h 58"/>
              <a:gd name="T24" fmla="*/ 0 w 55"/>
              <a:gd name="T25" fmla="*/ 12416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6" y="3"/>
                </a:lnTo>
                <a:lnTo>
                  <a:pt x="28" y="0"/>
                </a:lnTo>
                <a:lnTo>
                  <a:pt x="40" y="3"/>
                </a:lnTo>
                <a:lnTo>
                  <a:pt x="52" y="16"/>
                </a:lnTo>
                <a:lnTo>
                  <a:pt x="55"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85" name="Freeform 21"/>
          <p:cNvSpPr>
            <a:spLocks/>
          </p:cNvSpPr>
          <p:nvPr/>
        </p:nvSpPr>
        <p:spPr bwMode="auto">
          <a:xfrm>
            <a:off x="4595813" y="3562350"/>
            <a:ext cx="120650" cy="106363"/>
          </a:xfrm>
          <a:custGeom>
            <a:avLst/>
            <a:gdLst>
              <a:gd name="T0" fmla="*/ 0 w 55"/>
              <a:gd name="T1" fmla="*/ 25887 h 59"/>
              <a:gd name="T2" fmla="*/ 82803521 w 55"/>
              <a:gd name="T3" fmla="*/ 14048 h 59"/>
              <a:gd name="T4" fmla="*/ 417160633 w 55"/>
              <a:gd name="T5" fmla="*/ 3843 h 59"/>
              <a:gd name="T6" fmla="*/ 794517228 w 55"/>
              <a:gd name="T7" fmla="*/ 0 h 59"/>
              <a:gd name="T8" fmla="*/ 1100667203 w 55"/>
              <a:gd name="T9" fmla="*/ 3843 h 59"/>
              <a:gd name="T10" fmla="*/ 1442017373 w 55"/>
              <a:gd name="T11" fmla="*/ 14048 h 59"/>
              <a:gd name="T12" fmla="*/ 1520921953 w 55"/>
              <a:gd name="T13" fmla="*/ 25887 h 59"/>
              <a:gd name="T14" fmla="*/ 1442017373 w 55"/>
              <a:gd name="T15" fmla="*/ 37398 h 59"/>
              <a:gd name="T16" fmla="*/ 1100667203 w 55"/>
              <a:gd name="T17" fmla="*/ 48228 h 59"/>
              <a:gd name="T18" fmla="*/ 794517228 w 55"/>
              <a:gd name="T19" fmla="*/ 49289 h 59"/>
              <a:gd name="T20" fmla="*/ 417160633 w 55"/>
              <a:gd name="T21" fmla="*/ 48228 h 59"/>
              <a:gd name="T22" fmla="*/ 82803521 w 55"/>
              <a:gd name="T23" fmla="*/ 37398 h 59"/>
              <a:gd name="T24" fmla="*/ 0 w 55"/>
              <a:gd name="T25" fmla="*/ 2588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8" y="0"/>
                </a:lnTo>
                <a:lnTo>
                  <a:pt x="40" y="4"/>
                </a:lnTo>
                <a:lnTo>
                  <a:pt x="52" y="17"/>
                </a:lnTo>
                <a:lnTo>
                  <a:pt x="55" y="30"/>
                </a:lnTo>
                <a:lnTo>
                  <a:pt x="52" y="43"/>
                </a:lnTo>
                <a:lnTo>
                  <a:pt x="40" y="56"/>
                </a:lnTo>
                <a:lnTo>
                  <a:pt x="28"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86" name="Freeform 22"/>
          <p:cNvSpPr>
            <a:spLocks/>
          </p:cNvSpPr>
          <p:nvPr/>
        </p:nvSpPr>
        <p:spPr bwMode="auto">
          <a:xfrm>
            <a:off x="4689475" y="3651250"/>
            <a:ext cx="120650" cy="106363"/>
          </a:xfrm>
          <a:custGeom>
            <a:avLst/>
            <a:gdLst>
              <a:gd name="T0" fmla="*/ 0 w 55"/>
              <a:gd name="T1" fmla="*/ 24195 h 59"/>
              <a:gd name="T2" fmla="*/ 82803521 w 55"/>
              <a:gd name="T3" fmla="*/ 13707 h 59"/>
              <a:gd name="T4" fmla="*/ 417160633 w 55"/>
              <a:gd name="T5" fmla="*/ 3 h 59"/>
              <a:gd name="T6" fmla="*/ 740194685 w 55"/>
              <a:gd name="T7" fmla="*/ 0 h 59"/>
              <a:gd name="T8" fmla="*/ 1100667203 w 55"/>
              <a:gd name="T9" fmla="*/ 3 h 59"/>
              <a:gd name="T10" fmla="*/ 1442017373 w 55"/>
              <a:gd name="T11" fmla="*/ 13707 h 59"/>
              <a:gd name="T12" fmla="*/ 1520921953 w 55"/>
              <a:gd name="T13" fmla="*/ 24195 h 59"/>
              <a:gd name="T14" fmla="*/ 1442017373 w 55"/>
              <a:gd name="T15" fmla="*/ 35433 h 59"/>
              <a:gd name="T16" fmla="*/ 1100667203 w 55"/>
              <a:gd name="T17" fmla="*/ 45693 h 59"/>
              <a:gd name="T18" fmla="*/ 740194685 w 55"/>
              <a:gd name="T19" fmla="*/ 49289 h 59"/>
              <a:gd name="T20" fmla="*/ 417160633 w 55"/>
              <a:gd name="T21" fmla="*/ 45693 h 59"/>
              <a:gd name="T22" fmla="*/ 82803521 w 55"/>
              <a:gd name="T23" fmla="*/ 35433 h 59"/>
              <a:gd name="T24" fmla="*/ 0 w 55"/>
              <a:gd name="T25" fmla="*/ 24195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5" y="3"/>
                </a:lnTo>
                <a:lnTo>
                  <a:pt x="27" y="0"/>
                </a:lnTo>
                <a:lnTo>
                  <a:pt x="40" y="3"/>
                </a:lnTo>
                <a:lnTo>
                  <a:pt x="52" y="16"/>
                </a:lnTo>
                <a:lnTo>
                  <a:pt x="55" y="29"/>
                </a:lnTo>
                <a:lnTo>
                  <a:pt x="52" y="42"/>
                </a:lnTo>
                <a:lnTo>
                  <a:pt x="40" y="55"/>
                </a:lnTo>
                <a:lnTo>
                  <a:pt x="27" y="59"/>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87" name="Freeform 23"/>
          <p:cNvSpPr>
            <a:spLocks/>
          </p:cNvSpPr>
          <p:nvPr/>
        </p:nvSpPr>
        <p:spPr bwMode="auto">
          <a:xfrm>
            <a:off x="4756150" y="3763963"/>
            <a:ext cx="122238" cy="103188"/>
          </a:xfrm>
          <a:custGeom>
            <a:avLst/>
            <a:gdLst>
              <a:gd name="T0" fmla="*/ 0 w 56"/>
              <a:gd name="T1" fmla="*/ 12416 h 58"/>
              <a:gd name="T2" fmla="*/ 92612834 w 56"/>
              <a:gd name="T3" fmla="*/ 6518 h 58"/>
              <a:gd name="T4" fmla="*/ 336786458 w 56"/>
              <a:gd name="T5" fmla="*/ 3 h 58"/>
              <a:gd name="T6" fmla="*/ 609447832 w 56"/>
              <a:gd name="T7" fmla="*/ 0 h 58"/>
              <a:gd name="T8" fmla="*/ 860577652 w 56"/>
              <a:gd name="T9" fmla="*/ 3 h 58"/>
              <a:gd name="T10" fmla="*/ 1136915875 w 56"/>
              <a:gd name="T11" fmla="*/ 6518 h 58"/>
              <a:gd name="T12" fmla="*/ 1203830698 w 56"/>
              <a:gd name="T13" fmla="*/ 12416 h 58"/>
              <a:gd name="T14" fmla="*/ 1136915875 w 56"/>
              <a:gd name="T15" fmla="*/ 17532 h 58"/>
              <a:gd name="T16" fmla="*/ 860577652 w 56"/>
              <a:gd name="T17" fmla="*/ 22831 h 58"/>
              <a:gd name="T18" fmla="*/ 609447832 w 56"/>
              <a:gd name="T19" fmla="*/ 24597 h 58"/>
              <a:gd name="T20" fmla="*/ 336786458 w 56"/>
              <a:gd name="T21" fmla="*/ 22831 h 58"/>
              <a:gd name="T22" fmla="*/ 92612834 w 56"/>
              <a:gd name="T23" fmla="*/ 17532 h 58"/>
              <a:gd name="T24" fmla="*/ 0 w 56"/>
              <a:gd name="T25" fmla="*/ 12416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58"/>
              <a:gd name="T41" fmla="*/ 56 w 5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58">
                <a:moveTo>
                  <a:pt x="0" y="29"/>
                </a:moveTo>
                <a:lnTo>
                  <a:pt x="4" y="16"/>
                </a:lnTo>
                <a:lnTo>
                  <a:pt x="16" y="3"/>
                </a:lnTo>
                <a:lnTo>
                  <a:pt x="28" y="0"/>
                </a:lnTo>
                <a:lnTo>
                  <a:pt x="40" y="3"/>
                </a:lnTo>
                <a:lnTo>
                  <a:pt x="53" y="16"/>
                </a:lnTo>
                <a:lnTo>
                  <a:pt x="56" y="29"/>
                </a:lnTo>
                <a:lnTo>
                  <a:pt x="53" y="42"/>
                </a:lnTo>
                <a:lnTo>
                  <a:pt x="40" y="55"/>
                </a:lnTo>
                <a:lnTo>
                  <a:pt x="28" y="58"/>
                </a:lnTo>
                <a:lnTo>
                  <a:pt x="16" y="55"/>
                </a:lnTo>
                <a:lnTo>
                  <a:pt x="4"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88" name="Freeform 24"/>
          <p:cNvSpPr>
            <a:spLocks/>
          </p:cNvSpPr>
          <p:nvPr/>
        </p:nvSpPr>
        <p:spPr bwMode="auto">
          <a:xfrm>
            <a:off x="4816475" y="3862388"/>
            <a:ext cx="120650" cy="104775"/>
          </a:xfrm>
          <a:custGeom>
            <a:avLst/>
            <a:gdLst>
              <a:gd name="T0" fmla="*/ 0 w 55"/>
              <a:gd name="T1" fmla="*/ 10733 h 59"/>
              <a:gd name="T2" fmla="*/ 82803521 w 55"/>
              <a:gd name="T3" fmla="*/ 6079 h 59"/>
              <a:gd name="T4" fmla="*/ 417160633 w 55"/>
              <a:gd name="T5" fmla="*/ 3 h 59"/>
              <a:gd name="T6" fmla="*/ 794517228 w 55"/>
              <a:gd name="T7" fmla="*/ 0 h 59"/>
              <a:gd name="T8" fmla="*/ 1100667203 w 55"/>
              <a:gd name="T9" fmla="*/ 3 h 59"/>
              <a:gd name="T10" fmla="*/ 1442017373 w 55"/>
              <a:gd name="T11" fmla="*/ 6079 h 59"/>
              <a:gd name="T12" fmla="*/ 1520921953 w 55"/>
              <a:gd name="T13" fmla="*/ 10733 h 59"/>
              <a:gd name="T14" fmla="*/ 1442017373 w 55"/>
              <a:gd name="T15" fmla="*/ 16082 h 59"/>
              <a:gd name="T16" fmla="*/ 1100667203 w 55"/>
              <a:gd name="T17" fmla="*/ 20866 h 59"/>
              <a:gd name="T18" fmla="*/ 794517228 w 55"/>
              <a:gd name="T19" fmla="*/ 22512 h 59"/>
              <a:gd name="T20" fmla="*/ 417160633 w 55"/>
              <a:gd name="T21" fmla="*/ 20866 h 59"/>
              <a:gd name="T22" fmla="*/ 82803521 w 55"/>
              <a:gd name="T23" fmla="*/ 16082 h 59"/>
              <a:gd name="T24" fmla="*/ 0 w 55"/>
              <a:gd name="T25" fmla="*/ 10733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5" y="3"/>
                </a:lnTo>
                <a:lnTo>
                  <a:pt x="28" y="0"/>
                </a:lnTo>
                <a:lnTo>
                  <a:pt x="40" y="3"/>
                </a:lnTo>
                <a:lnTo>
                  <a:pt x="52" y="16"/>
                </a:lnTo>
                <a:lnTo>
                  <a:pt x="55" y="29"/>
                </a:lnTo>
                <a:lnTo>
                  <a:pt x="52" y="42"/>
                </a:lnTo>
                <a:lnTo>
                  <a:pt x="40" y="55"/>
                </a:lnTo>
                <a:lnTo>
                  <a:pt x="28" y="59"/>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89" name="Freeform 25"/>
          <p:cNvSpPr>
            <a:spLocks/>
          </p:cNvSpPr>
          <p:nvPr/>
        </p:nvSpPr>
        <p:spPr bwMode="auto">
          <a:xfrm>
            <a:off x="4899025" y="3962400"/>
            <a:ext cx="119063" cy="103188"/>
          </a:xfrm>
          <a:custGeom>
            <a:avLst/>
            <a:gdLst>
              <a:gd name="T0" fmla="*/ 0 w 55"/>
              <a:gd name="T1" fmla="*/ 5052 h 59"/>
              <a:gd name="T2" fmla="*/ 40350267 w 55"/>
              <a:gd name="T3" fmla="*/ 2917 h 59"/>
              <a:gd name="T4" fmla="*/ 199534950 w 55"/>
              <a:gd name="T5" fmla="*/ 4 h 59"/>
              <a:gd name="T6" fmla="*/ 371036065 w 55"/>
              <a:gd name="T7" fmla="*/ 0 h 59"/>
              <a:gd name="T8" fmla="*/ 554308339 w 55"/>
              <a:gd name="T9" fmla="*/ 4 h 59"/>
              <a:gd name="T10" fmla="*/ 713554593 w 55"/>
              <a:gd name="T11" fmla="*/ 2917 h 59"/>
              <a:gd name="T12" fmla="*/ 755875008 w 55"/>
              <a:gd name="T13" fmla="*/ 5052 h 59"/>
              <a:gd name="T14" fmla="*/ 713554593 w 55"/>
              <a:gd name="T15" fmla="*/ 7208 h 59"/>
              <a:gd name="T16" fmla="*/ 554308339 w 55"/>
              <a:gd name="T17" fmla="*/ 9426 h 59"/>
              <a:gd name="T18" fmla="*/ 371036065 w 55"/>
              <a:gd name="T19" fmla="*/ 10021 h 59"/>
              <a:gd name="T20" fmla="*/ 199534950 w 55"/>
              <a:gd name="T21" fmla="*/ 9426 h 59"/>
              <a:gd name="T22" fmla="*/ 40350267 w 55"/>
              <a:gd name="T23" fmla="*/ 7208 h 59"/>
              <a:gd name="T24" fmla="*/ 0 w 55"/>
              <a:gd name="T25" fmla="*/ 5052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7" y="0"/>
                </a:lnTo>
                <a:lnTo>
                  <a:pt x="40" y="4"/>
                </a:lnTo>
                <a:lnTo>
                  <a:pt x="52" y="17"/>
                </a:lnTo>
                <a:lnTo>
                  <a:pt x="55" y="30"/>
                </a:lnTo>
                <a:lnTo>
                  <a:pt x="52" y="43"/>
                </a:lnTo>
                <a:lnTo>
                  <a:pt x="40" y="56"/>
                </a:lnTo>
                <a:lnTo>
                  <a:pt x="27"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90" name="Freeform 26"/>
          <p:cNvSpPr>
            <a:spLocks/>
          </p:cNvSpPr>
          <p:nvPr/>
        </p:nvSpPr>
        <p:spPr bwMode="auto">
          <a:xfrm>
            <a:off x="4999038" y="4065588"/>
            <a:ext cx="120650" cy="104775"/>
          </a:xfrm>
          <a:custGeom>
            <a:avLst/>
            <a:gdLst>
              <a:gd name="T0" fmla="*/ 0 w 55"/>
              <a:gd name="T1" fmla="*/ 27758 h 58"/>
              <a:gd name="T2" fmla="*/ 82803521 w 55"/>
              <a:gd name="T3" fmla="*/ 17566 h 58"/>
              <a:gd name="T4" fmla="*/ 241432590 w 55"/>
              <a:gd name="T5" fmla="*/ 9207 h 58"/>
              <a:gd name="T6" fmla="*/ 417160633 w 55"/>
              <a:gd name="T7" fmla="*/ 3 h 58"/>
              <a:gd name="T8" fmla="*/ 740194685 w 55"/>
              <a:gd name="T9" fmla="*/ 0 h 58"/>
              <a:gd name="T10" fmla="*/ 1100667203 w 55"/>
              <a:gd name="T11" fmla="*/ 3 h 58"/>
              <a:gd name="T12" fmla="*/ 1287001338 w 55"/>
              <a:gd name="T13" fmla="*/ 9207 h 58"/>
              <a:gd name="T14" fmla="*/ 1442017373 w 55"/>
              <a:gd name="T15" fmla="*/ 17566 h 58"/>
              <a:gd name="T16" fmla="*/ 1520921953 w 55"/>
              <a:gd name="T17" fmla="*/ 27758 h 58"/>
              <a:gd name="T18" fmla="*/ 1442017373 w 55"/>
              <a:gd name="T19" fmla="*/ 40640 h 58"/>
              <a:gd name="T20" fmla="*/ 1100667203 w 55"/>
              <a:gd name="T21" fmla="*/ 52625 h 58"/>
              <a:gd name="T22" fmla="*/ 740194685 w 55"/>
              <a:gd name="T23" fmla="*/ 53977 h 58"/>
              <a:gd name="T24" fmla="*/ 417160633 w 55"/>
              <a:gd name="T25" fmla="*/ 52625 h 58"/>
              <a:gd name="T26" fmla="*/ 82803521 w 55"/>
              <a:gd name="T27" fmla="*/ 40640 h 58"/>
              <a:gd name="T28" fmla="*/ 0 w 55"/>
              <a:gd name="T29" fmla="*/ 27758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58"/>
              <a:gd name="T47" fmla="*/ 55 w 55"/>
              <a:gd name="T48" fmla="*/ 58 h 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58">
                <a:moveTo>
                  <a:pt x="0" y="29"/>
                </a:moveTo>
                <a:lnTo>
                  <a:pt x="3" y="19"/>
                </a:lnTo>
                <a:lnTo>
                  <a:pt x="9" y="10"/>
                </a:lnTo>
                <a:lnTo>
                  <a:pt x="15" y="3"/>
                </a:lnTo>
                <a:lnTo>
                  <a:pt x="27" y="0"/>
                </a:lnTo>
                <a:lnTo>
                  <a:pt x="40" y="3"/>
                </a:lnTo>
                <a:lnTo>
                  <a:pt x="46" y="10"/>
                </a:lnTo>
                <a:lnTo>
                  <a:pt x="52" y="19"/>
                </a:lnTo>
                <a:lnTo>
                  <a:pt x="55" y="29"/>
                </a:lnTo>
                <a:lnTo>
                  <a:pt x="52" y="42"/>
                </a:lnTo>
                <a:lnTo>
                  <a:pt x="40"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91" name="Freeform 27"/>
          <p:cNvSpPr>
            <a:spLocks/>
          </p:cNvSpPr>
          <p:nvPr/>
        </p:nvSpPr>
        <p:spPr bwMode="auto">
          <a:xfrm>
            <a:off x="5094288" y="4165600"/>
            <a:ext cx="119063" cy="107950"/>
          </a:xfrm>
          <a:custGeom>
            <a:avLst/>
            <a:gdLst>
              <a:gd name="T0" fmla="*/ 0 w 55"/>
              <a:gd name="T1" fmla="*/ 53423 h 59"/>
              <a:gd name="T2" fmla="*/ 40350267 w 55"/>
              <a:gd name="T3" fmla="*/ 30252 h 59"/>
              <a:gd name="T4" fmla="*/ 199534950 w 55"/>
              <a:gd name="T5" fmla="*/ 3 h 59"/>
              <a:gd name="T6" fmla="*/ 371036065 w 55"/>
              <a:gd name="T7" fmla="*/ 0 h 59"/>
              <a:gd name="T8" fmla="*/ 536074235 w 55"/>
              <a:gd name="T9" fmla="*/ 3 h 59"/>
              <a:gd name="T10" fmla="*/ 713554593 w 55"/>
              <a:gd name="T11" fmla="*/ 30252 h 59"/>
              <a:gd name="T12" fmla="*/ 755875008 w 55"/>
              <a:gd name="T13" fmla="*/ 53423 h 59"/>
              <a:gd name="T14" fmla="*/ 713554593 w 55"/>
              <a:gd name="T15" fmla="*/ 76846 h 59"/>
              <a:gd name="T16" fmla="*/ 536074235 w 55"/>
              <a:gd name="T17" fmla="*/ 102078 h 59"/>
              <a:gd name="T18" fmla="*/ 371036065 w 55"/>
              <a:gd name="T19" fmla="*/ 108644 h 59"/>
              <a:gd name="T20" fmla="*/ 199534950 w 55"/>
              <a:gd name="T21" fmla="*/ 102078 h 59"/>
              <a:gd name="T22" fmla="*/ 40350267 w 55"/>
              <a:gd name="T23" fmla="*/ 76846 h 59"/>
              <a:gd name="T24" fmla="*/ 0 w 55"/>
              <a:gd name="T25" fmla="*/ 53423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5" y="3"/>
                </a:lnTo>
                <a:lnTo>
                  <a:pt x="27" y="0"/>
                </a:lnTo>
                <a:lnTo>
                  <a:pt x="39" y="3"/>
                </a:lnTo>
                <a:lnTo>
                  <a:pt x="52" y="16"/>
                </a:lnTo>
                <a:lnTo>
                  <a:pt x="55" y="29"/>
                </a:lnTo>
                <a:lnTo>
                  <a:pt x="52" y="42"/>
                </a:lnTo>
                <a:lnTo>
                  <a:pt x="39" y="55"/>
                </a:lnTo>
                <a:lnTo>
                  <a:pt x="27" y="59"/>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92" name="Freeform 28"/>
          <p:cNvSpPr>
            <a:spLocks/>
          </p:cNvSpPr>
          <p:nvPr/>
        </p:nvSpPr>
        <p:spPr bwMode="auto">
          <a:xfrm>
            <a:off x="5159375" y="4259263"/>
            <a:ext cx="120650" cy="107950"/>
          </a:xfrm>
          <a:custGeom>
            <a:avLst/>
            <a:gdLst>
              <a:gd name="T0" fmla="*/ 0 w 55"/>
              <a:gd name="T1" fmla="*/ 53423 h 59"/>
              <a:gd name="T2" fmla="*/ 82803521 w 55"/>
              <a:gd name="T3" fmla="*/ 30252 h 59"/>
              <a:gd name="T4" fmla="*/ 436650168 w 55"/>
              <a:gd name="T5" fmla="*/ 3 h 59"/>
              <a:gd name="T6" fmla="*/ 794517228 w 55"/>
              <a:gd name="T7" fmla="*/ 0 h 59"/>
              <a:gd name="T8" fmla="*/ 1100667203 w 55"/>
              <a:gd name="T9" fmla="*/ 3 h 59"/>
              <a:gd name="T10" fmla="*/ 1442017373 w 55"/>
              <a:gd name="T11" fmla="*/ 30252 h 59"/>
              <a:gd name="T12" fmla="*/ 1520921953 w 55"/>
              <a:gd name="T13" fmla="*/ 53423 h 59"/>
              <a:gd name="T14" fmla="*/ 1442017373 w 55"/>
              <a:gd name="T15" fmla="*/ 76846 h 59"/>
              <a:gd name="T16" fmla="*/ 1100667203 w 55"/>
              <a:gd name="T17" fmla="*/ 102078 h 59"/>
              <a:gd name="T18" fmla="*/ 794517228 w 55"/>
              <a:gd name="T19" fmla="*/ 108644 h 59"/>
              <a:gd name="T20" fmla="*/ 436650168 w 55"/>
              <a:gd name="T21" fmla="*/ 102078 h 59"/>
              <a:gd name="T22" fmla="*/ 82803521 w 55"/>
              <a:gd name="T23" fmla="*/ 76846 h 59"/>
              <a:gd name="T24" fmla="*/ 0 w 55"/>
              <a:gd name="T25" fmla="*/ 53423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6" y="3"/>
                </a:lnTo>
                <a:lnTo>
                  <a:pt x="28" y="0"/>
                </a:lnTo>
                <a:lnTo>
                  <a:pt x="40" y="3"/>
                </a:lnTo>
                <a:lnTo>
                  <a:pt x="52" y="16"/>
                </a:lnTo>
                <a:lnTo>
                  <a:pt x="55" y="29"/>
                </a:lnTo>
                <a:lnTo>
                  <a:pt x="52" y="42"/>
                </a:lnTo>
                <a:lnTo>
                  <a:pt x="40" y="55"/>
                </a:lnTo>
                <a:lnTo>
                  <a:pt x="28" y="59"/>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93" name="Freeform 29"/>
          <p:cNvSpPr>
            <a:spLocks/>
          </p:cNvSpPr>
          <p:nvPr/>
        </p:nvSpPr>
        <p:spPr bwMode="auto">
          <a:xfrm>
            <a:off x="5259388" y="4335463"/>
            <a:ext cx="120650" cy="106363"/>
          </a:xfrm>
          <a:custGeom>
            <a:avLst/>
            <a:gdLst>
              <a:gd name="T0" fmla="*/ 0 w 55"/>
              <a:gd name="T1" fmla="*/ 25887 h 59"/>
              <a:gd name="T2" fmla="*/ 82803521 w 55"/>
              <a:gd name="T3" fmla="*/ 14048 h 59"/>
              <a:gd name="T4" fmla="*/ 241432590 w 55"/>
              <a:gd name="T5" fmla="*/ 8242 h 59"/>
              <a:gd name="T6" fmla="*/ 522518089 w 55"/>
              <a:gd name="T7" fmla="*/ 3843 h 59"/>
              <a:gd name="T8" fmla="*/ 794517228 w 55"/>
              <a:gd name="T9" fmla="*/ 0 h 59"/>
              <a:gd name="T10" fmla="*/ 1100667203 w 55"/>
              <a:gd name="T11" fmla="*/ 3843 h 59"/>
              <a:gd name="T12" fmla="*/ 1442017373 w 55"/>
              <a:gd name="T13" fmla="*/ 14048 h 59"/>
              <a:gd name="T14" fmla="*/ 1520921953 w 55"/>
              <a:gd name="T15" fmla="*/ 25887 h 59"/>
              <a:gd name="T16" fmla="*/ 1442017373 w 55"/>
              <a:gd name="T17" fmla="*/ 37398 h 59"/>
              <a:gd name="T18" fmla="*/ 1100667203 w 55"/>
              <a:gd name="T19" fmla="*/ 45693 h 59"/>
              <a:gd name="T20" fmla="*/ 794517228 w 55"/>
              <a:gd name="T21" fmla="*/ 49289 h 59"/>
              <a:gd name="T22" fmla="*/ 522518089 w 55"/>
              <a:gd name="T23" fmla="*/ 45693 h 59"/>
              <a:gd name="T24" fmla="*/ 241432590 w 55"/>
              <a:gd name="T25" fmla="*/ 42469 h 59"/>
              <a:gd name="T26" fmla="*/ 82803521 w 55"/>
              <a:gd name="T27" fmla="*/ 37398 h 59"/>
              <a:gd name="T28" fmla="*/ 0 w 55"/>
              <a:gd name="T29" fmla="*/ 25887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59"/>
              <a:gd name="T47" fmla="*/ 55 w 5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59">
                <a:moveTo>
                  <a:pt x="0" y="30"/>
                </a:moveTo>
                <a:lnTo>
                  <a:pt x="3" y="17"/>
                </a:lnTo>
                <a:lnTo>
                  <a:pt x="9" y="10"/>
                </a:lnTo>
                <a:lnTo>
                  <a:pt x="19" y="4"/>
                </a:lnTo>
                <a:lnTo>
                  <a:pt x="28" y="0"/>
                </a:lnTo>
                <a:lnTo>
                  <a:pt x="40" y="4"/>
                </a:lnTo>
                <a:lnTo>
                  <a:pt x="52" y="17"/>
                </a:lnTo>
                <a:lnTo>
                  <a:pt x="55" y="30"/>
                </a:lnTo>
                <a:lnTo>
                  <a:pt x="52" y="43"/>
                </a:lnTo>
                <a:lnTo>
                  <a:pt x="40" y="55"/>
                </a:lnTo>
                <a:lnTo>
                  <a:pt x="28" y="59"/>
                </a:lnTo>
                <a:lnTo>
                  <a:pt x="19" y="55"/>
                </a:lnTo>
                <a:lnTo>
                  <a:pt x="9" y="49"/>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94" name="Freeform 30"/>
          <p:cNvSpPr>
            <a:spLocks/>
          </p:cNvSpPr>
          <p:nvPr/>
        </p:nvSpPr>
        <p:spPr bwMode="auto">
          <a:xfrm>
            <a:off x="5373688" y="4419600"/>
            <a:ext cx="127000" cy="104775"/>
          </a:xfrm>
          <a:custGeom>
            <a:avLst/>
            <a:gdLst>
              <a:gd name="T0" fmla="*/ 0 w 58"/>
              <a:gd name="T1" fmla="*/ 27758 h 58"/>
              <a:gd name="T2" fmla="*/ 77418597 w 58"/>
              <a:gd name="T3" fmla="*/ 14783 h 58"/>
              <a:gd name="T4" fmla="*/ 224105887 w 58"/>
              <a:gd name="T5" fmla="*/ 8091 h 58"/>
              <a:gd name="T6" fmla="*/ 482351279 w 58"/>
              <a:gd name="T7" fmla="*/ 3 h 58"/>
              <a:gd name="T8" fmla="*/ 776581120 w 58"/>
              <a:gd name="T9" fmla="*/ 0 h 58"/>
              <a:gd name="T10" fmla="*/ 1014241193 w 58"/>
              <a:gd name="T11" fmla="*/ 3 h 58"/>
              <a:gd name="T12" fmla="*/ 1248656175 w 58"/>
              <a:gd name="T13" fmla="*/ 8091 h 58"/>
              <a:gd name="T14" fmla="*/ 1398953370 w 58"/>
              <a:gd name="T15" fmla="*/ 14783 h 58"/>
              <a:gd name="T16" fmla="*/ 1466212022 w 58"/>
              <a:gd name="T17" fmla="*/ 27758 h 58"/>
              <a:gd name="T18" fmla="*/ 1398953370 w 58"/>
              <a:gd name="T19" fmla="*/ 40640 h 58"/>
              <a:gd name="T20" fmla="*/ 1248656175 w 58"/>
              <a:gd name="T21" fmla="*/ 46246 h 58"/>
              <a:gd name="T22" fmla="*/ 1014241193 w 58"/>
              <a:gd name="T23" fmla="*/ 52625 h 58"/>
              <a:gd name="T24" fmla="*/ 776581120 w 58"/>
              <a:gd name="T25" fmla="*/ 53977 h 58"/>
              <a:gd name="T26" fmla="*/ 482351279 w 58"/>
              <a:gd name="T27" fmla="*/ 52625 h 58"/>
              <a:gd name="T28" fmla="*/ 224105887 w 58"/>
              <a:gd name="T29" fmla="*/ 46246 h 58"/>
              <a:gd name="T30" fmla="*/ 77418597 w 58"/>
              <a:gd name="T31" fmla="*/ 40640 h 58"/>
              <a:gd name="T32" fmla="*/ 0 w 58"/>
              <a:gd name="T33" fmla="*/ 27758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8"/>
              <a:gd name="T53" fmla="*/ 58 w 58"/>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8">
                <a:moveTo>
                  <a:pt x="0" y="29"/>
                </a:moveTo>
                <a:lnTo>
                  <a:pt x="3" y="16"/>
                </a:lnTo>
                <a:lnTo>
                  <a:pt x="9" y="9"/>
                </a:lnTo>
                <a:lnTo>
                  <a:pt x="19" y="3"/>
                </a:lnTo>
                <a:lnTo>
                  <a:pt x="31" y="0"/>
                </a:lnTo>
                <a:lnTo>
                  <a:pt x="40" y="3"/>
                </a:lnTo>
                <a:lnTo>
                  <a:pt x="49" y="9"/>
                </a:lnTo>
                <a:lnTo>
                  <a:pt x="55" y="16"/>
                </a:lnTo>
                <a:lnTo>
                  <a:pt x="58" y="29"/>
                </a:lnTo>
                <a:lnTo>
                  <a:pt x="55" y="42"/>
                </a:lnTo>
                <a:lnTo>
                  <a:pt x="49" y="48"/>
                </a:lnTo>
                <a:lnTo>
                  <a:pt x="40" y="55"/>
                </a:lnTo>
                <a:lnTo>
                  <a:pt x="31" y="58"/>
                </a:lnTo>
                <a:lnTo>
                  <a:pt x="19" y="55"/>
                </a:lnTo>
                <a:lnTo>
                  <a:pt x="9" y="48"/>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95" name="Freeform 31"/>
          <p:cNvSpPr>
            <a:spLocks/>
          </p:cNvSpPr>
          <p:nvPr/>
        </p:nvSpPr>
        <p:spPr bwMode="auto">
          <a:xfrm>
            <a:off x="5494338" y="4481513"/>
            <a:ext cx="119063" cy="107950"/>
          </a:xfrm>
          <a:custGeom>
            <a:avLst/>
            <a:gdLst>
              <a:gd name="T0" fmla="*/ 0 w 55"/>
              <a:gd name="T1" fmla="*/ 55429 h 59"/>
              <a:gd name="T2" fmla="*/ 40350267 w 55"/>
              <a:gd name="T3" fmla="*/ 36742 h 59"/>
              <a:gd name="T4" fmla="*/ 139521361 w 55"/>
              <a:gd name="T5" fmla="*/ 19760 h 59"/>
              <a:gd name="T6" fmla="*/ 223602663 w 55"/>
              <a:gd name="T7" fmla="*/ 8431 h 59"/>
              <a:gd name="T8" fmla="*/ 383733803 w 55"/>
              <a:gd name="T9" fmla="*/ 0 h 59"/>
              <a:gd name="T10" fmla="*/ 505958270 w 55"/>
              <a:gd name="T11" fmla="*/ 8431 h 59"/>
              <a:gd name="T12" fmla="*/ 635941732 w 55"/>
              <a:gd name="T13" fmla="*/ 19760 h 59"/>
              <a:gd name="T14" fmla="*/ 713554593 w 55"/>
              <a:gd name="T15" fmla="*/ 36742 h 59"/>
              <a:gd name="T16" fmla="*/ 755875008 w 55"/>
              <a:gd name="T17" fmla="*/ 55429 h 59"/>
              <a:gd name="T18" fmla="*/ 713554593 w 55"/>
              <a:gd name="T19" fmla="*/ 81726 h 59"/>
              <a:gd name="T20" fmla="*/ 635941732 w 55"/>
              <a:gd name="T21" fmla="*/ 89996 h 59"/>
              <a:gd name="T22" fmla="*/ 505958270 w 55"/>
              <a:gd name="T23" fmla="*/ 103724 h 59"/>
              <a:gd name="T24" fmla="*/ 383733803 w 55"/>
              <a:gd name="T25" fmla="*/ 108644 h 59"/>
              <a:gd name="T26" fmla="*/ 223602663 w 55"/>
              <a:gd name="T27" fmla="*/ 103724 h 59"/>
              <a:gd name="T28" fmla="*/ 40350267 w 55"/>
              <a:gd name="T29" fmla="*/ 81726 h 59"/>
              <a:gd name="T30" fmla="*/ 0 w 55"/>
              <a:gd name="T31" fmla="*/ 55429 h 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5"/>
              <a:gd name="T49" fmla="*/ 0 h 59"/>
              <a:gd name="T50" fmla="*/ 55 w 55"/>
              <a:gd name="T51" fmla="*/ 59 h 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5" h="59">
                <a:moveTo>
                  <a:pt x="0" y="30"/>
                </a:moveTo>
                <a:lnTo>
                  <a:pt x="3" y="20"/>
                </a:lnTo>
                <a:lnTo>
                  <a:pt x="10" y="10"/>
                </a:lnTo>
                <a:lnTo>
                  <a:pt x="16" y="4"/>
                </a:lnTo>
                <a:lnTo>
                  <a:pt x="28" y="0"/>
                </a:lnTo>
                <a:lnTo>
                  <a:pt x="37" y="4"/>
                </a:lnTo>
                <a:lnTo>
                  <a:pt x="46" y="10"/>
                </a:lnTo>
                <a:lnTo>
                  <a:pt x="52" y="20"/>
                </a:lnTo>
                <a:lnTo>
                  <a:pt x="55" y="30"/>
                </a:lnTo>
                <a:lnTo>
                  <a:pt x="52" y="43"/>
                </a:lnTo>
                <a:lnTo>
                  <a:pt x="46" y="49"/>
                </a:lnTo>
                <a:lnTo>
                  <a:pt x="37" y="56"/>
                </a:lnTo>
                <a:lnTo>
                  <a:pt x="28" y="59"/>
                </a:lnTo>
                <a:lnTo>
                  <a:pt x="16"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96" name="Freeform 32"/>
          <p:cNvSpPr>
            <a:spLocks/>
          </p:cNvSpPr>
          <p:nvPr/>
        </p:nvSpPr>
        <p:spPr bwMode="auto">
          <a:xfrm>
            <a:off x="5629275" y="4537075"/>
            <a:ext cx="120650" cy="104775"/>
          </a:xfrm>
          <a:custGeom>
            <a:avLst/>
            <a:gdLst>
              <a:gd name="T0" fmla="*/ 0 w 55"/>
              <a:gd name="T1" fmla="*/ 27758 h 58"/>
              <a:gd name="T2" fmla="*/ 82803521 w 55"/>
              <a:gd name="T3" fmla="*/ 14783 h 58"/>
              <a:gd name="T4" fmla="*/ 417160633 w 55"/>
              <a:gd name="T5" fmla="*/ 3 h 58"/>
              <a:gd name="T6" fmla="*/ 740194685 w 55"/>
              <a:gd name="T7" fmla="*/ 0 h 58"/>
              <a:gd name="T8" fmla="*/ 1097878351 w 55"/>
              <a:gd name="T9" fmla="*/ 3 h 58"/>
              <a:gd name="T10" fmla="*/ 1442017373 w 55"/>
              <a:gd name="T11" fmla="*/ 14783 h 58"/>
              <a:gd name="T12" fmla="*/ 1520921953 w 55"/>
              <a:gd name="T13" fmla="*/ 27758 h 58"/>
              <a:gd name="T14" fmla="*/ 1442017373 w 55"/>
              <a:gd name="T15" fmla="*/ 40640 h 58"/>
              <a:gd name="T16" fmla="*/ 1097878351 w 55"/>
              <a:gd name="T17" fmla="*/ 52625 h 58"/>
              <a:gd name="T18" fmla="*/ 740194685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39" y="3"/>
                </a:lnTo>
                <a:lnTo>
                  <a:pt x="52" y="16"/>
                </a:lnTo>
                <a:lnTo>
                  <a:pt x="55" y="29"/>
                </a:lnTo>
                <a:lnTo>
                  <a:pt x="52" y="42"/>
                </a:lnTo>
                <a:lnTo>
                  <a:pt x="39"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97" name="Freeform 33"/>
          <p:cNvSpPr>
            <a:spLocks/>
          </p:cNvSpPr>
          <p:nvPr/>
        </p:nvSpPr>
        <p:spPr bwMode="auto">
          <a:xfrm>
            <a:off x="5743575" y="4635500"/>
            <a:ext cx="119063" cy="104775"/>
          </a:xfrm>
          <a:custGeom>
            <a:avLst/>
            <a:gdLst>
              <a:gd name="T0" fmla="*/ 0 w 55"/>
              <a:gd name="T1" fmla="*/ 27758 h 58"/>
              <a:gd name="T2" fmla="*/ 40350267 w 55"/>
              <a:gd name="T3" fmla="*/ 14783 h 58"/>
              <a:gd name="T4" fmla="*/ 199534950 w 55"/>
              <a:gd name="T5" fmla="*/ 3 h 58"/>
              <a:gd name="T6" fmla="*/ 371036065 w 55"/>
              <a:gd name="T7" fmla="*/ 0 h 58"/>
              <a:gd name="T8" fmla="*/ 536074235 w 55"/>
              <a:gd name="T9" fmla="*/ 3 h 58"/>
              <a:gd name="T10" fmla="*/ 713554593 w 55"/>
              <a:gd name="T11" fmla="*/ 14783 h 58"/>
              <a:gd name="T12" fmla="*/ 755875008 w 55"/>
              <a:gd name="T13" fmla="*/ 27758 h 58"/>
              <a:gd name="T14" fmla="*/ 713554593 w 55"/>
              <a:gd name="T15" fmla="*/ 40640 h 58"/>
              <a:gd name="T16" fmla="*/ 536074235 w 55"/>
              <a:gd name="T17" fmla="*/ 52625 h 58"/>
              <a:gd name="T18" fmla="*/ 371036065 w 55"/>
              <a:gd name="T19" fmla="*/ 53977 h 58"/>
              <a:gd name="T20" fmla="*/ 199534950 w 55"/>
              <a:gd name="T21" fmla="*/ 52625 h 58"/>
              <a:gd name="T22" fmla="*/ 40350267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39" y="3"/>
                </a:lnTo>
                <a:lnTo>
                  <a:pt x="52" y="16"/>
                </a:lnTo>
                <a:lnTo>
                  <a:pt x="55" y="29"/>
                </a:lnTo>
                <a:lnTo>
                  <a:pt x="52" y="42"/>
                </a:lnTo>
                <a:lnTo>
                  <a:pt x="39"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98" name="Freeform 34"/>
          <p:cNvSpPr>
            <a:spLocks/>
          </p:cNvSpPr>
          <p:nvPr/>
        </p:nvSpPr>
        <p:spPr bwMode="auto">
          <a:xfrm>
            <a:off x="5903913" y="4635500"/>
            <a:ext cx="119063" cy="104775"/>
          </a:xfrm>
          <a:custGeom>
            <a:avLst/>
            <a:gdLst>
              <a:gd name="T0" fmla="*/ 0 w 55"/>
              <a:gd name="T1" fmla="*/ 27758 h 58"/>
              <a:gd name="T2" fmla="*/ 40350267 w 55"/>
              <a:gd name="T3" fmla="*/ 14783 h 58"/>
              <a:gd name="T4" fmla="*/ 199534950 w 55"/>
              <a:gd name="T5" fmla="*/ 3 h 58"/>
              <a:gd name="T6" fmla="*/ 383733803 w 55"/>
              <a:gd name="T7" fmla="*/ 0 h 58"/>
              <a:gd name="T8" fmla="*/ 554308339 w 55"/>
              <a:gd name="T9" fmla="*/ 3 h 58"/>
              <a:gd name="T10" fmla="*/ 713554593 w 55"/>
              <a:gd name="T11" fmla="*/ 14783 h 58"/>
              <a:gd name="T12" fmla="*/ 755875008 w 55"/>
              <a:gd name="T13" fmla="*/ 27758 h 58"/>
              <a:gd name="T14" fmla="*/ 713554593 w 55"/>
              <a:gd name="T15" fmla="*/ 40640 h 58"/>
              <a:gd name="T16" fmla="*/ 554308339 w 55"/>
              <a:gd name="T17" fmla="*/ 52625 h 58"/>
              <a:gd name="T18" fmla="*/ 383733803 w 55"/>
              <a:gd name="T19" fmla="*/ 53977 h 58"/>
              <a:gd name="T20" fmla="*/ 199534950 w 55"/>
              <a:gd name="T21" fmla="*/ 52625 h 58"/>
              <a:gd name="T22" fmla="*/ 40350267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399" name="Freeform 35"/>
          <p:cNvSpPr>
            <a:spLocks/>
          </p:cNvSpPr>
          <p:nvPr/>
        </p:nvSpPr>
        <p:spPr bwMode="auto">
          <a:xfrm>
            <a:off x="4186238" y="3275013"/>
            <a:ext cx="120650" cy="106363"/>
          </a:xfrm>
          <a:custGeom>
            <a:avLst/>
            <a:gdLst>
              <a:gd name="T0" fmla="*/ 0 w 55"/>
              <a:gd name="T1" fmla="*/ 24195 h 59"/>
              <a:gd name="T2" fmla="*/ 82803521 w 55"/>
              <a:gd name="T3" fmla="*/ 13707 h 59"/>
              <a:gd name="T4" fmla="*/ 436650168 w 55"/>
              <a:gd name="T5" fmla="*/ 3 h 59"/>
              <a:gd name="T6" fmla="*/ 794517228 w 55"/>
              <a:gd name="T7" fmla="*/ 0 h 59"/>
              <a:gd name="T8" fmla="*/ 1100667203 w 55"/>
              <a:gd name="T9" fmla="*/ 3 h 59"/>
              <a:gd name="T10" fmla="*/ 1442017373 w 55"/>
              <a:gd name="T11" fmla="*/ 13707 h 59"/>
              <a:gd name="T12" fmla="*/ 1520921953 w 55"/>
              <a:gd name="T13" fmla="*/ 24195 h 59"/>
              <a:gd name="T14" fmla="*/ 1442017373 w 55"/>
              <a:gd name="T15" fmla="*/ 35433 h 59"/>
              <a:gd name="T16" fmla="*/ 1100667203 w 55"/>
              <a:gd name="T17" fmla="*/ 45693 h 59"/>
              <a:gd name="T18" fmla="*/ 794517228 w 55"/>
              <a:gd name="T19" fmla="*/ 49289 h 59"/>
              <a:gd name="T20" fmla="*/ 436650168 w 55"/>
              <a:gd name="T21" fmla="*/ 45693 h 59"/>
              <a:gd name="T22" fmla="*/ 82803521 w 55"/>
              <a:gd name="T23" fmla="*/ 35433 h 59"/>
              <a:gd name="T24" fmla="*/ 0 w 55"/>
              <a:gd name="T25" fmla="*/ 24195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6" y="3"/>
                </a:lnTo>
                <a:lnTo>
                  <a:pt x="28" y="0"/>
                </a:lnTo>
                <a:lnTo>
                  <a:pt x="40" y="3"/>
                </a:lnTo>
                <a:lnTo>
                  <a:pt x="52" y="16"/>
                </a:lnTo>
                <a:lnTo>
                  <a:pt x="55" y="29"/>
                </a:lnTo>
                <a:lnTo>
                  <a:pt x="52" y="42"/>
                </a:lnTo>
                <a:lnTo>
                  <a:pt x="40" y="55"/>
                </a:lnTo>
                <a:lnTo>
                  <a:pt x="28" y="59"/>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00" name="Freeform 36"/>
          <p:cNvSpPr>
            <a:spLocks/>
          </p:cNvSpPr>
          <p:nvPr/>
        </p:nvSpPr>
        <p:spPr bwMode="auto">
          <a:xfrm>
            <a:off x="4044950" y="3203575"/>
            <a:ext cx="122238" cy="107950"/>
          </a:xfrm>
          <a:custGeom>
            <a:avLst/>
            <a:gdLst>
              <a:gd name="T0" fmla="*/ 0 w 55"/>
              <a:gd name="T1" fmla="*/ 53423 h 59"/>
              <a:gd name="T2" fmla="*/ 153904429 w 55"/>
              <a:gd name="T3" fmla="*/ 30252 h 59"/>
              <a:gd name="T4" fmla="*/ 827734956 w 55"/>
              <a:gd name="T5" fmla="*/ 3 h 59"/>
              <a:gd name="T6" fmla="*/ 1506540921 w 55"/>
              <a:gd name="T7" fmla="*/ 0 h 59"/>
              <a:gd name="T8" fmla="*/ 2147483647 w 55"/>
              <a:gd name="T9" fmla="*/ 3 h 59"/>
              <a:gd name="T10" fmla="*/ 2147483647 w 55"/>
              <a:gd name="T11" fmla="*/ 30252 h 59"/>
              <a:gd name="T12" fmla="*/ 2147483647 w 55"/>
              <a:gd name="T13" fmla="*/ 53423 h 59"/>
              <a:gd name="T14" fmla="*/ 2147483647 w 55"/>
              <a:gd name="T15" fmla="*/ 76846 h 59"/>
              <a:gd name="T16" fmla="*/ 2147483647 w 55"/>
              <a:gd name="T17" fmla="*/ 102078 h 59"/>
              <a:gd name="T18" fmla="*/ 1506540921 w 55"/>
              <a:gd name="T19" fmla="*/ 108644 h 59"/>
              <a:gd name="T20" fmla="*/ 827734956 w 55"/>
              <a:gd name="T21" fmla="*/ 102078 h 59"/>
              <a:gd name="T22" fmla="*/ 153904429 w 55"/>
              <a:gd name="T23" fmla="*/ 76846 h 59"/>
              <a:gd name="T24" fmla="*/ 0 w 55"/>
              <a:gd name="T25" fmla="*/ 53423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5" y="3"/>
                </a:lnTo>
                <a:lnTo>
                  <a:pt x="27" y="0"/>
                </a:lnTo>
                <a:lnTo>
                  <a:pt x="40" y="3"/>
                </a:lnTo>
                <a:lnTo>
                  <a:pt x="52" y="16"/>
                </a:lnTo>
                <a:lnTo>
                  <a:pt x="55" y="29"/>
                </a:lnTo>
                <a:lnTo>
                  <a:pt x="52" y="42"/>
                </a:lnTo>
                <a:lnTo>
                  <a:pt x="40" y="55"/>
                </a:lnTo>
                <a:lnTo>
                  <a:pt x="27" y="59"/>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01" name="Freeform 37"/>
          <p:cNvSpPr>
            <a:spLocks/>
          </p:cNvSpPr>
          <p:nvPr/>
        </p:nvSpPr>
        <p:spPr bwMode="auto">
          <a:xfrm>
            <a:off x="4073525" y="3335338"/>
            <a:ext cx="119063" cy="103188"/>
          </a:xfrm>
          <a:custGeom>
            <a:avLst/>
            <a:gdLst>
              <a:gd name="T0" fmla="*/ 0 w 55"/>
              <a:gd name="T1" fmla="*/ 12416 h 58"/>
              <a:gd name="T2" fmla="*/ 40350267 w 55"/>
              <a:gd name="T3" fmla="*/ 6518 h 58"/>
              <a:gd name="T4" fmla="*/ 199534950 w 55"/>
              <a:gd name="T5" fmla="*/ 3 h 58"/>
              <a:gd name="T6" fmla="*/ 383733803 w 55"/>
              <a:gd name="T7" fmla="*/ 0 h 58"/>
              <a:gd name="T8" fmla="*/ 554308339 w 55"/>
              <a:gd name="T9" fmla="*/ 3 h 58"/>
              <a:gd name="T10" fmla="*/ 713554593 w 55"/>
              <a:gd name="T11" fmla="*/ 6518 h 58"/>
              <a:gd name="T12" fmla="*/ 755875008 w 55"/>
              <a:gd name="T13" fmla="*/ 12416 h 58"/>
              <a:gd name="T14" fmla="*/ 713554593 w 55"/>
              <a:gd name="T15" fmla="*/ 17532 h 58"/>
              <a:gd name="T16" fmla="*/ 554308339 w 55"/>
              <a:gd name="T17" fmla="*/ 22831 h 58"/>
              <a:gd name="T18" fmla="*/ 383733803 w 55"/>
              <a:gd name="T19" fmla="*/ 24597 h 58"/>
              <a:gd name="T20" fmla="*/ 199534950 w 55"/>
              <a:gd name="T21" fmla="*/ 22831 h 58"/>
              <a:gd name="T22" fmla="*/ 40350267 w 55"/>
              <a:gd name="T23" fmla="*/ 17532 h 58"/>
              <a:gd name="T24" fmla="*/ 0 w 55"/>
              <a:gd name="T25" fmla="*/ 12416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02" name="Freeform 38"/>
          <p:cNvSpPr>
            <a:spLocks/>
          </p:cNvSpPr>
          <p:nvPr/>
        </p:nvSpPr>
        <p:spPr bwMode="auto">
          <a:xfrm>
            <a:off x="4421188" y="3546475"/>
            <a:ext cx="128588" cy="104775"/>
          </a:xfrm>
          <a:custGeom>
            <a:avLst/>
            <a:gdLst>
              <a:gd name="T0" fmla="*/ 0 w 59"/>
              <a:gd name="T1" fmla="*/ 27758 h 58"/>
              <a:gd name="T2" fmla="*/ 55501794 w 59"/>
              <a:gd name="T3" fmla="*/ 14783 h 58"/>
              <a:gd name="T4" fmla="*/ 197169190 w 59"/>
              <a:gd name="T5" fmla="*/ 8091 h 58"/>
              <a:gd name="T6" fmla="*/ 371625124 w 59"/>
              <a:gd name="T7" fmla="*/ 3 h 58"/>
              <a:gd name="T8" fmla="*/ 615369523 w 59"/>
              <a:gd name="T9" fmla="*/ 0 h 58"/>
              <a:gd name="T10" fmla="*/ 791634049 w 59"/>
              <a:gd name="T11" fmla="*/ 3 h 58"/>
              <a:gd name="T12" fmla="*/ 961621331 w 59"/>
              <a:gd name="T13" fmla="*/ 8091 h 58"/>
              <a:gd name="T14" fmla="*/ 1113557440 w 59"/>
              <a:gd name="T15" fmla="*/ 14783 h 58"/>
              <a:gd name="T16" fmla="*/ 1159850457 w 59"/>
              <a:gd name="T17" fmla="*/ 27758 h 58"/>
              <a:gd name="T18" fmla="*/ 1113557440 w 59"/>
              <a:gd name="T19" fmla="*/ 40640 h 58"/>
              <a:gd name="T20" fmla="*/ 961621331 w 59"/>
              <a:gd name="T21" fmla="*/ 46246 h 58"/>
              <a:gd name="T22" fmla="*/ 791634049 w 59"/>
              <a:gd name="T23" fmla="*/ 52625 h 58"/>
              <a:gd name="T24" fmla="*/ 615369523 w 59"/>
              <a:gd name="T25" fmla="*/ 53977 h 58"/>
              <a:gd name="T26" fmla="*/ 371625124 w 59"/>
              <a:gd name="T27" fmla="*/ 52625 h 58"/>
              <a:gd name="T28" fmla="*/ 197169190 w 59"/>
              <a:gd name="T29" fmla="*/ 46246 h 58"/>
              <a:gd name="T30" fmla="*/ 55501794 w 59"/>
              <a:gd name="T31" fmla="*/ 40640 h 58"/>
              <a:gd name="T32" fmla="*/ 0 w 59"/>
              <a:gd name="T33" fmla="*/ 27758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58"/>
              <a:gd name="T53" fmla="*/ 59 w 59"/>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58">
                <a:moveTo>
                  <a:pt x="0" y="29"/>
                </a:moveTo>
                <a:lnTo>
                  <a:pt x="3" y="16"/>
                </a:lnTo>
                <a:lnTo>
                  <a:pt x="10" y="9"/>
                </a:lnTo>
                <a:lnTo>
                  <a:pt x="19" y="3"/>
                </a:lnTo>
                <a:lnTo>
                  <a:pt x="31" y="0"/>
                </a:lnTo>
                <a:lnTo>
                  <a:pt x="40" y="3"/>
                </a:lnTo>
                <a:lnTo>
                  <a:pt x="49" y="9"/>
                </a:lnTo>
                <a:lnTo>
                  <a:pt x="56" y="16"/>
                </a:lnTo>
                <a:lnTo>
                  <a:pt x="59" y="29"/>
                </a:lnTo>
                <a:lnTo>
                  <a:pt x="56" y="42"/>
                </a:lnTo>
                <a:lnTo>
                  <a:pt x="49" y="48"/>
                </a:lnTo>
                <a:lnTo>
                  <a:pt x="40" y="55"/>
                </a:lnTo>
                <a:lnTo>
                  <a:pt x="31" y="58"/>
                </a:lnTo>
                <a:lnTo>
                  <a:pt x="19" y="55"/>
                </a:lnTo>
                <a:lnTo>
                  <a:pt x="10" y="48"/>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03" name="Freeform 39"/>
          <p:cNvSpPr>
            <a:spLocks/>
          </p:cNvSpPr>
          <p:nvPr/>
        </p:nvSpPr>
        <p:spPr bwMode="auto">
          <a:xfrm>
            <a:off x="4483100" y="3632200"/>
            <a:ext cx="119063" cy="107950"/>
          </a:xfrm>
          <a:custGeom>
            <a:avLst/>
            <a:gdLst>
              <a:gd name="T0" fmla="*/ 0 w 55"/>
              <a:gd name="T1" fmla="*/ 55429 h 59"/>
              <a:gd name="T2" fmla="*/ 40350267 w 55"/>
              <a:gd name="T3" fmla="*/ 31879 h 59"/>
              <a:gd name="T4" fmla="*/ 199534950 w 55"/>
              <a:gd name="T5" fmla="*/ 8431 h 59"/>
              <a:gd name="T6" fmla="*/ 383733803 w 55"/>
              <a:gd name="T7" fmla="*/ 0 h 59"/>
              <a:gd name="T8" fmla="*/ 554308339 w 55"/>
              <a:gd name="T9" fmla="*/ 8431 h 59"/>
              <a:gd name="T10" fmla="*/ 713554593 w 55"/>
              <a:gd name="T11" fmla="*/ 31879 h 59"/>
              <a:gd name="T12" fmla="*/ 755875008 w 55"/>
              <a:gd name="T13" fmla="*/ 55429 h 59"/>
              <a:gd name="T14" fmla="*/ 713554593 w 55"/>
              <a:gd name="T15" fmla="*/ 81726 h 59"/>
              <a:gd name="T16" fmla="*/ 554308339 w 55"/>
              <a:gd name="T17" fmla="*/ 103724 h 59"/>
              <a:gd name="T18" fmla="*/ 383733803 w 55"/>
              <a:gd name="T19" fmla="*/ 108644 h 59"/>
              <a:gd name="T20" fmla="*/ 199534950 w 55"/>
              <a:gd name="T21" fmla="*/ 103724 h 59"/>
              <a:gd name="T22" fmla="*/ 40350267 w 55"/>
              <a:gd name="T23" fmla="*/ 81726 h 59"/>
              <a:gd name="T24" fmla="*/ 0 w 55"/>
              <a:gd name="T25" fmla="*/ 55429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8" y="0"/>
                </a:lnTo>
                <a:lnTo>
                  <a:pt x="40" y="4"/>
                </a:lnTo>
                <a:lnTo>
                  <a:pt x="52" y="17"/>
                </a:lnTo>
                <a:lnTo>
                  <a:pt x="55" y="30"/>
                </a:lnTo>
                <a:lnTo>
                  <a:pt x="52" y="43"/>
                </a:lnTo>
                <a:lnTo>
                  <a:pt x="40" y="56"/>
                </a:lnTo>
                <a:lnTo>
                  <a:pt x="28"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04" name="Freeform 40"/>
          <p:cNvSpPr>
            <a:spLocks/>
          </p:cNvSpPr>
          <p:nvPr/>
        </p:nvSpPr>
        <p:spPr bwMode="auto">
          <a:xfrm>
            <a:off x="4583113" y="3703638"/>
            <a:ext cx="127000" cy="106363"/>
          </a:xfrm>
          <a:custGeom>
            <a:avLst/>
            <a:gdLst>
              <a:gd name="T0" fmla="*/ 0 w 58"/>
              <a:gd name="T1" fmla="*/ 25887 h 59"/>
              <a:gd name="T2" fmla="*/ 77418597 w 58"/>
              <a:gd name="T3" fmla="*/ 14048 h 59"/>
              <a:gd name="T4" fmla="*/ 224105887 w 58"/>
              <a:gd name="T5" fmla="*/ 8242 h 59"/>
              <a:gd name="T6" fmla="*/ 455990023 w 58"/>
              <a:gd name="T7" fmla="*/ 3843 h 59"/>
              <a:gd name="T8" fmla="*/ 678006752 w 58"/>
              <a:gd name="T9" fmla="*/ 0 h 59"/>
              <a:gd name="T10" fmla="*/ 1014241193 w 58"/>
              <a:gd name="T11" fmla="*/ 3843 h 59"/>
              <a:gd name="T12" fmla="*/ 1248656175 w 58"/>
              <a:gd name="T13" fmla="*/ 8242 h 59"/>
              <a:gd name="T14" fmla="*/ 1398953370 w 58"/>
              <a:gd name="T15" fmla="*/ 14048 h 59"/>
              <a:gd name="T16" fmla="*/ 1466212022 w 58"/>
              <a:gd name="T17" fmla="*/ 25887 h 59"/>
              <a:gd name="T18" fmla="*/ 1398953370 w 58"/>
              <a:gd name="T19" fmla="*/ 37398 h 59"/>
              <a:gd name="T20" fmla="*/ 1248656175 w 58"/>
              <a:gd name="T21" fmla="*/ 42469 h 59"/>
              <a:gd name="T22" fmla="*/ 1014241193 w 58"/>
              <a:gd name="T23" fmla="*/ 48228 h 59"/>
              <a:gd name="T24" fmla="*/ 678006752 w 58"/>
              <a:gd name="T25" fmla="*/ 49289 h 59"/>
              <a:gd name="T26" fmla="*/ 455990023 w 58"/>
              <a:gd name="T27" fmla="*/ 48228 h 59"/>
              <a:gd name="T28" fmla="*/ 224105887 w 58"/>
              <a:gd name="T29" fmla="*/ 42469 h 59"/>
              <a:gd name="T30" fmla="*/ 77418597 w 58"/>
              <a:gd name="T31" fmla="*/ 37398 h 59"/>
              <a:gd name="T32" fmla="*/ 0 w 58"/>
              <a:gd name="T33" fmla="*/ 25887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9"/>
              <a:gd name="T53" fmla="*/ 58 w 58"/>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9">
                <a:moveTo>
                  <a:pt x="0" y="30"/>
                </a:moveTo>
                <a:lnTo>
                  <a:pt x="3" y="17"/>
                </a:lnTo>
                <a:lnTo>
                  <a:pt x="9" y="10"/>
                </a:lnTo>
                <a:lnTo>
                  <a:pt x="18" y="4"/>
                </a:lnTo>
                <a:lnTo>
                  <a:pt x="27" y="0"/>
                </a:lnTo>
                <a:lnTo>
                  <a:pt x="40" y="4"/>
                </a:lnTo>
                <a:lnTo>
                  <a:pt x="49" y="10"/>
                </a:lnTo>
                <a:lnTo>
                  <a:pt x="55" y="17"/>
                </a:lnTo>
                <a:lnTo>
                  <a:pt x="58" y="30"/>
                </a:lnTo>
                <a:lnTo>
                  <a:pt x="55" y="43"/>
                </a:lnTo>
                <a:lnTo>
                  <a:pt x="49" y="49"/>
                </a:lnTo>
                <a:lnTo>
                  <a:pt x="40" y="56"/>
                </a:lnTo>
                <a:lnTo>
                  <a:pt x="27" y="59"/>
                </a:lnTo>
                <a:lnTo>
                  <a:pt x="18" y="56"/>
                </a:lnTo>
                <a:lnTo>
                  <a:pt x="9" y="49"/>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05" name="Freeform 41"/>
          <p:cNvSpPr>
            <a:spLocks/>
          </p:cNvSpPr>
          <p:nvPr/>
        </p:nvSpPr>
        <p:spPr bwMode="auto">
          <a:xfrm>
            <a:off x="4610100" y="3805238"/>
            <a:ext cx="119063" cy="104775"/>
          </a:xfrm>
          <a:custGeom>
            <a:avLst/>
            <a:gdLst>
              <a:gd name="T0" fmla="*/ 0 w 55"/>
              <a:gd name="T1" fmla="*/ 27758 h 58"/>
              <a:gd name="T2" fmla="*/ 40350267 w 55"/>
              <a:gd name="T3" fmla="*/ 14783 h 58"/>
              <a:gd name="T4" fmla="*/ 199534950 w 55"/>
              <a:gd name="T5" fmla="*/ 3 h 58"/>
              <a:gd name="T6" fmla="*/ 383733803 w 55"/>
              <a:gd name="T7" fmla="*/ 0 h 58"/>
              <a:gd name="T8" fmla="*/ 554308339 w 55"/>
              <a:gd name="T9" fmla="*/ 3 h 58"/>
              <a:gd name="T10" fmla="*/ 713554593 w 55"/>
              <a:gd name="T11" fmla="*/ 14783 h 58"/>
              <a:gd name="T12" fmla="*/ 755875008 w 55"/>
              <a:gd name="T13" fmla="*/ 27758 h 58"/>
              <a:gd name="T14" fmla="*/ 713554593 w 55"/>
              <a:gd name="T15" fmla="*/ 40640 h 58"/>
              <a:gd name="T16" fmla="*/ 554308339 w 55"/>
              <a:gd name="T17" fmla="*/ 52625 h 58"/>
              <a:gd name="T18" fmla="*/ 383733803 w 55"/>
              <a:gd name="T19" fmla="*/ 53977 h 58"/>
              <a:gd name="T20" fmla="*/ 199534950 w 55"/>
              <a:gd name="T21" fmla="*/ 52625 h 58"/>
              <a:gd name="T22" fmla="*/ 40350267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06" name="Freeform 42"/>
          <p:cNvSpPr>
            <a:spLocks/>
          </p:cNvSpPr>
          <p:nvPr/>
        </p:nvSpPr>
        <p:spPr bwMode="auto">
          <a:xfrm>
            <a:off x="4664075" y="3903663"/>
            <a:ext cx="127000" cy="104775"/>
          </a:xfrm>
          <a:custGeom>
            <a:avLst/>
            <a:gdLst>
              <a:gd name="T0" fmla="*/ 0 w 58"/>
              <a:gd name="T1" fmla="*/ 27758 h 58"/>
              <a:gd name="T2" fmla="*/ 77418597 w 58"/>
              <a:gd name="T3" fmla="*/ 14783 h 58"/>
              <a:gd name="T4" fmla="*/ 224105887 w 58"/>
              <a:gd name="T5" fmla="*/ 9207 h 58"/>
              <a:gd name="T6" fmla="*/ 455990023 w 58"/>
              <a:gd name="T7" fmla="*/ 3 h 58"/>
              <a:gd name="T8" fmla="*/ 678006752 w 58"/>
              <a:gd name="T9" fmla="*/ 0 h 58"/>
              <a:gd name="T10" fmla="*/ 982472226 w 58"/>
              <a:gd name="T11" fmla="*/ 3 h 58"/>
              <a:gd name="T12" fmla="*/ 1248656175 w 58"/>
              <a:gd name="T13" fmla="*/ 9207 h 58"/>
              <a:gd name="T14" fmla="*/ 1398953370 w 58"/>
              <a:gd name="T15" fmla="*/ 14783 h 58"/>
              <a:gd name="T16" fmla="*/ 1466212022 w 58"/>
              <a:gd name="T17" fmla="*/ 27758 h 58"/>
              <a:gd name="T18" fmla="*/ 1398953370 w 58"/>
              <a:gd name="T19" fmla="*/ 40640 h 58"/>
              <a:gd name="T20" fmla="*/ 1248656175 w 58"/>
              <a:gd name="T21" fmla="*/ 46544 h 58"/>
              <a:gd name="T22" fmla="*/ 982472226 w 58"/>
              <a:gd name="T23" fmla="*/ 52625 h 58"/>
              <a:gd name="T24" fmla="*/ 678006752 w 58"/>
              <a:gd name="T25" fmla="*/ 53977 h 58"/>
              <a:gd name="T26" fmla="*/ 455990023 w 58"/>
              <a:gd name="T27" fmla="*/ 52625 h 58"/>
              <a:gd name="T28" fmla="*/ 224105887 w 58"/>
              <a:gd name="T29" fmla="*/ 46544 h 58"/>
              <a:gd name="T30" fmla="*/ 77418597 w 58"/>
              <a:gd name="T31" fmla="*/ 40640 h 58"/>
              <a:gd name="T32" fmla="*/ 0 w 58"/>
              <a:gd name="T33" fmla="*/ 27758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8"/>
              <a:gd name="T53" fmla="*/ 58 w 58"/>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8">
                <a:moveTo>
                  <a:pt x="0" y="29"/>
                </a:moveTo>
                <a:lnTo>
                  <a:pt x="3" y="16"/>
                </a:lnTo>
                <a:lnTo>
                  <a:pt x="9" y="10"/>
                </a:lnTo>
                <a:lnTo>
                  <a:pt x="18" y="3"/>
                </a:lnTo>
                <a:lnTo>
                  <a:pt x="27" y="0"/>
                </a:lnTo>
                <a:lnTo>
                  <a:pt x="39" y="3"/>
                </a:lnTo>
                <a:lnTo>
                  <a:pt x="49" y="10"/>
                </a:lnTo>
                <a:lnTo>
                  <a:pt x="55" y="16"/>
                </a:lnTo>
                <a:lnTo>
                  <a:pt x="58" y="29"/>
                </a:lnTo>
                <a:lnTo>
                  <a:pt x="55" y="42"/>
                </a:lnTo>
                <a:lnTo>
                  <a:pt x="49" y="49"/>
                </a:lnTo>
                <a:lnTo>
                  <a:pt x="39" y="55"/>
                </a:lnTo>
                <a:lnTo>
                  <a:pt x="27" y="58"/>
                </a:lnTo>
                <a:lnTo>
                  <a:pt x="18" y="55"/>
                </a:lnTo>
                <a:lnTo>
                  <a:pt x="9" y="49"/>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07" name="Freeform 43"/>
          <p:cNvSpPr>
            <a:spLocks/>
          </p:cNvSpPr>
          <p:nvPr/>
        </p:nvSpPr>
        <p:spPr bwMode="auto">
          <a:xfrm>
            <a:off x="4743450" y="3979863"/>
            <a:ext cx="128588" cy="104775"/>
          </a:xfrm>
          <a:custGeom>
            <a:avLst/>
            <a:gdLst>
              <a:gd name="T0" fmla="*/ 0 w 59"/>
              <a:gd name="T1" fmla="*/ 10733 h 59"/>
              <a:gd name="T2" fmla="*/ 55501794 w 59"/>
              <a:gd name="T3" fmla="*/ 6079 h 59"/>
              <a:gd name="T4" fmla="*/ 197169190 w 59"/>
              <a:gd name="T5" fmla="*/ 3498 h 59"/>
              <a:gd name="T6" fmla="*/ 371625124 w 59"/>
              <a:gd name="T7" fmla="*/ 3 h 59"/>
              <a:gd name="T8" fmla="*/ 615369523 w 59"/>
              <a:gd name="T9" fmla="*/ 0 h 59"/>
              <a:gd name="T10" fmla="*/ 791634049 w 59"/>
              <a:gd name="T11" fmla="*/ 3 h 59"/>
              <a:gd name="T12" fmla="*/ 961621331 w 59"/>
              <a:gd name="T13" fmla="*/ 3498 h 59"/>
              <a:gd name="T14" fmla="*/ 1086819627 w 59"/>
              <a:gd name="T15" fmla="*/ 6079 h 59"/>
              <a:gd name="T16" fmla="*/ 1159850457 w 59"/>
              <a:gd name="T17" fmla="*/ 10733 h 59"/>
              <a:gd name="T18" fmla="*/ 1086819627 w 59"/>
              <a:gd name="T19" fmla="*/ 16082 h 59"/>
              <a:gd name="T20" fmla="*/ 961621331 w 59"/>
              <a:gd name="T21" fmla="*/ 18653 h 59"/>
              <a:gd name="T22" fmla="*/ 791634049 w 59"/>
              <a:gd name="T23" fmla="*/ 20866 h 59"/>
              <a:gd name="T24" fmla="*/ 615369523 w 59"/>
              <a:gd name="T25" fmla="*/ 22512 h 59"/>
              <a:gd name="T26" fmla="*/ 371625124 w 59"/>
              <a:gd name="T27" fmla="*/ 20866 h 59"/>
              <a:gd name="T28" fmla="*/ 197169190 w 59"/>
              <a:gd name="T29" fmla="*/ 18653 h 59"/>
              <a:gd name="T30" fmla="*/ 55501794 w 59"/>
              <a:gd name="T31" fmla="*/ 16082 h 59"/>
              <a:gd name="T32" fmla="*/ 0 w 59"/>
              <a:gd name="T33" fmla="*/ 10733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59"/>
              <a:gd name="T53" fmla="*/ 59 w 59"/>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59">
                <a:moveTo>
                  <a:pt x="0" y="29"/>
                </a:moveTo>
                <a:lnTo>
                  <a:pt x="3" y="16"/>
                </a:lnTo>
                <a:lnTo>
                  <a:pt x="10" y="10"/>
                </a:lnTo>
                <a:lnTo>
                  <a:pt x="19" y="3"/>
                </a:lnTo>
                <a:lnTo>
                  <a:pt x="31" y="0"/>
                </a:lnTo>
                <a:lnTo>
                  <a:pt x="40" y="3"/>
                </a:lnTo>
                <a:lnTo>
                  <a:pt x="49" y="10"/>
                </a:lnTo>
                <a:lnTo>
                  <a:pt x="55" y="16"/>
                </a:lnTo>
                <a:lnTo>
                  <a:pt x="59" y="29"/>
                </a:lnTo>
                <a:lnTo>
                  <a:pt x="55" y="42"/>
                </a:lnTo>
                <a:lnTo>
                  <a:pt x="49" y="49"/>
                </a:lnTo>
                <a:lnTo>
                  <a:pt x="40" y="55"/>
                </a:lnTo>
                <a:lnTo>
                  <a:pt x="31" y="59"/>
                </a:lnTo>
                <a:lnTo>
                  <a:pt x="19" y="55"/>
                </a:lnTo>
                <a:lnTo>
                  <a:pt x="10" y="49"/>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08" name="Freeform 44"/>
          <p:cNvSpPr>
            <a:spLocks/>
          </p:cNvSpPr>
          <p:nvPr/>
        </p:nvSpPr>
        <p:spPr bwMode="auto">
          <a:xfrm>
            <a:off x="4849813" y="4065588"/>
            <a:ext cx="120650" cy="104775"/>
          </a:xfrm>
          <a:custGeom>
            <a:avLst/>
            <a:gdLst>
              <a:gd name="T0" fmla="*/ 0 w 55"/>
              <a:gd name="T1" fmla="*/ 27758 h 58"/>
              <a:gd name="T2" fmla="*/ 82803521 w 55"/>
              <a:gd name="T3" fmla="*/ 17566 h 58"/>
              <a:gd name="T4" fmla="*/ 273652566 w 55"/>
              <a:gd name="T5" fmla="*/ 9207 h 58"/>
              <a:gd name="T6" fmla="*/ 436650168 w 55"/>
              <a:gd name="T7" fmla="*/ 3 h 58"/>
              <a:gd name="T8" fmla="*/ 794517228 w 55"/>
              <a:gd name="T9" fmla="*/ 0 h 58"/>
              <a:gd name="T10" fmla="*/ 1100667203 w 55"/>
              <a:gd name="T11" fmla="*/ 3 h 58"/>
              <a:gd name="T12" fmla="*/ 1287001338 w 55"/>
              <a:gd name="T13" fmla="*/ 9207 h 58"/>
              <a:gd name="T14" fmla="*/ 1442017373 w 55"/>
              <a:gd name="T15" fmla="*/ 17566 h 58"/>
              <a:gd name="T16" fmla="*/ 1520921953 w 55"/>
              <a:gd name="T17" fmla="*/ 27758 h 58"/>
              <a:gd name="T18" fmla="*/ 1442017373 w 55"/>
              <a:gd name="T19" fmla="*/ 40640 h 58"/>
              <a:gd name="T20" fmla="*/ 1100667203 w 55"/>
              <a:gd name="T21" fmla="*/ 52625 h 58"/>
              <a:gd name="T22" fmla="*/ 794517228 w 55"/>
              <a:gd name="T23" fmla="*/ 53977 h 58"/>
              <a:gd name="T24" fmla="*/ 436650168 w 55"/>
              <a:gd name="T25" fmla="*/ 52625 h 58"/>
              <a:gd name="T26" fmla="*/ 82803521 w 55"/>
              <a:gd name="T27" fmla="*/ 40640 h 58"/>
              <a:gd name="T28" fmla="*/ 0 w 55"/>
              <a:gd name="T29" fmla="*/ 27758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58"/>
              <a:gd name="T47" fmla="*/ 55 w 55"/>
              <a:gd name="T48" fmla="*/ 58 h 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58">
                <a:moveTo>
                  <a:pt x="0" y="29"/>
                </a:moveTo>
                <a:lnTo>
                  <a:pt x="3" y="19"/>
                </a:lnTo>
                <a:lnTo>
                  <a:pt x="10" y="10"/>
                </a:lnTo>
                <a:lnTo>
                  <a:pt x="16" y="3"/>
                </a:lnTo>
                <a:lnTo>
                  <a:pt x="28" y="0"/>
                </a:lnTo>
                <a:lnTo>
                  <a:pt x="40" y="3"/>
                </a:lnTo>
                <a:lnTo>
                  <a:pt x="46" y="10"/>
                </a:lnTo>
                <a:lnTo>
                  <a:pt x="52" y="19"/>
                </a:lnTo>
                <a:lnTo>
                  <a:pt x="55"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09" name="Freeform 45"/>
          <p:cNvSpPr>
            <a:spLocks/>
          </p:cNvSpPr>
          <p:nvPr/>
        </p:nvSpPr>
        <p:spPr bwMode="auto">
          <a:xfrm>
            <a:off x="4930775" y="4160838"/>
            <a:ext cx="120650" cy="104775"/>
          </a:xfrm>
          <a:custGeom>
            <a:avLst/>
            <a:gdLst>
              <a:gd name="T0" fmla="*/ 0 w 55"/>
              <a:gd name="T1" fmla="*/ 27758 h 58"/>
              <a:gd name="T2" fmla="*/ 82803521 w 55"/>
              <a:gd name="T3" fmla="*/ 14783 h 58"/>
              <a:gd name="T4" fmla="*/ 417160633 w 55"/>
              <a:gd name="T5" fmla="*/ 3 h 58"/>
              <a:gd name="T6" fmla="*/ 794517228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94517228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10" name="Freeform 46"/>
          <p:cNvSpPr>
            <a:spLocks/>
          </p:cNvSpPr>
          <p:nvPr/>
        </p:nvSpPr>
        <p:spPr bwMode="auto">
          <a:xfrm>
            <a:off x="4999038" y="4265613"/>
            <a:ext cx="120650" cy="106363"/>
          </a:xfrm>
          <a:custGeom>
            <a:avLst/>
            <a:gdLst>
              <a:gd name="T0" fmla="*/ 0 w 55"/>
              <a:gd name="T1" fmla="*/ 25887 h 59"/>
              <a:gd name="T2" fmla="*/ 82803521 w 55"/>
              <a:gd name="T3" fmla="*/ 14048 h 59"/>
              <a:gd name="T4" fmla="*/ 417160633 w 55"/>
              <a:gd name="T5" fmla="*/ 3843 h 59"/>
              <a:gd name="T6" fmla="*/ 740194685 w 55"/>
              <a:gd name="T7" fmla="*/ 0 h 59"/>
              <a:gd name="T8" fmla="*/ 1100667203 w 55"/>
              <a:gd name="T9" fmla="*/ 3843 h 59"/>
              <a:gd name="T10" fmla="*/ 1442017373 w 55"/>
              <a:gd name="T11" fmla="*/ 14048 h 59"/>
              <a:gd name="T12" fmla="*/ 1520921953 w 55"/>
              <a:gd name="T13" fmla="*/ 25887 h 59"/>
              <a:gd name="T14" fmla="*/ 1442017373 w 55"/>
              <a:gd name="T15" fmla="*/ 37398 h 59"/>
              <a:gd name="T16" fmla="*/ 1100667203 w 55"/>
              <a:gd name="T17" fmla="*/ 48228 h 59"/>
              <a:gd name="T18" fmla="*/ 740194685 w 55"/>
              <a:gd name="T19" fmla="*/ 49289 h 59"/>
              <a:gd name="T20" fmla="*/ 417160633 w 55"/>
              <a:gd name="T21" fmla="*/ 48228 h 59"/>
              <a:gd name="T22" fmla="*/ 82803521 w 55"/>
              <a:gd name="T23" fmla="*/ 37398 h 59"/>
              <a:gd name="T24" fmla="*/ 0 w 55"/>
              <a:gd name="T25" fmla="*/ 2588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7" y="0"/>
                </a:lnTo>
                <a:lnTo>
                  <a:pt x="40" y="4"/>
                </a:lnTo>
                <a:lnTo>
                  <a:pt x="52" y="17"/>
                </a:lnTo>
                <a:lnTo>
                  <a:pt x="55" y="30"/>
                </a:lnTo>
                <a:lnTo>
                  <a:pt x="52" y="43"/>
                </a:lnTo>
                <a:lnTo>
                  <a:pt x="40" y="56"/>
                </a:lnTo>
                <a:lnTo>
                  <a:pt x="27"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11" name="Freeform 47"/>
          <p:cNvSpPr>
            <a:spLocks/>
          </p:cNvSpPr>
          <p:nvPr/>
        </p:nvSpPr>
        <p:spPr bwMode="auto">
          <a:xfrm>
            <a:off x="5078413" y="4348163"/>
            <a:ext cx="122238" cy="104775"/>
          </a:xfrm>
          <a:custGeom>
            <a:avLst/>
            <a:gdLst>
              <a:gd name="T0" fmla="*/ 0 w 56"/>
              <a:gd name="T1" fmla="*/ 27758 h 58"/>
              <a:gd name="T2" fmla="*/ 92612834 w 56"/>
              <a:gd name="T3" fmla="*/ 14783 h 58"/>
              <a:gd name="T4" fmla="*/ 336786458 w 56"/>
              <a:gd name="T5" fmla="*/ 3 h 58"/>
              <a:gd name="T6" fmla="*/ 609447832 w 56"/>
              <a:gd name="T7" fmla="*/ 0 h 58"/>
              <a:gd name="T8" fmla="*/ 860577652 w 56"/>
              <a:gd name="T9" fmla="*/ 3 h 58"/>
              <a:gd name="T10" fmla="*/ 1136915875 w 56"/>
              <a:gd name="T11" fmla="*/ 14783 h 58"/>
              <a:gd name="T12" fmla="*/ 1203830698 w 56"/>
              <a:gd name="T13" fmla="*/ 27758 h 58"/>
              <a:gd name="T14" fmla="*/ 1136915875 w 56"/>
              <a:gd name="T15" fmla="*/ 40640 h 58"/>
              <a:gd name="T16" fmla="*/ 860577652 w 56"/>
              <a:gd name="T17" fmla="*/ 52625 h 58"/>
              <a:gd name="T18" fmla="*/ 609447832 w 56"/>
              <a:gd name="T19" fmla="*/ 53977 h 58"/>
              <a:gd name="T20" fmla="*/ 336786458 w 56"/>
              <a:gd name="T21" fmla="*/ 52625 h 58"/>
              <a:gd name="T22" fmla="*/ 92612834 w 56"/>
              <a:gd name="T23" fmla="*/ 40640 h 58"/>
              <a:gd name="T24" fmla="*/ 0 w 56"/>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58"/>
              <a:gd name="T41" fmla="*/ 56 w 5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58">
                <a:moveTo>
                  <a:pt x="0" y="29"/>
                </a:moveTo>
                <a:lnTo>
                  <a:pt x="4" y="16"/>
                </a:lnTo>
                <a:lnTo>
                  <a:pt x="16" y="3"/>
                </a:lnTo>
                <a:lnTo>
                  <a:pt x="28" y="0"/>
                </a:lnTo>
                <a:lnTo>
                  <a:pt x="40" y="3"/>
                </a:lnTo>
                <a:lnTo>
                  <a:pt x="53" y="16"/>
                </a:lnTo>
                <a:lnTo>
                  <a:pt x="56" y="29"/>
                </a:lnTo>
                <a:lnTo>
                  <a:pt x="53" y="42"/>
                </a:lnTo>
                <a:lnTo>
                  <a:pt x="40" y="55"/>
                </a:lnTo>
                <a:lnTo>
                  <a:pt x="28" y="58"/>
                </a:lnTo>
                <a:lnTo>
                  <a:pt x="16" y="55"/>
                </a:lnTo>
                <a:lnTo>
                  <a:pt x="4"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12" name="Freeform 48"/>
          <p:cNvSpPr>
            <a:spLocks/>
          </p:cNvSpPr>
          <p:nvPr/>
        </p:nvSpPr>
        <p:spPr bwMode="auto">
          <a:xfrm>
            <a:off x="5178425" y="4424363"/>
            <a:ext cx="130175" cy="104775"/>
          </a:xfrm>
          <a:custGeom>
            <a:avLst/>
            <a:gdLst>
              <a:gd name="T0" fmla="*/ 0 w 59"/>
              <a:gd name="T1" fmla="*/ 27758 h 58"/>
              <a:gd name="T2" fmla="*/ 108907237 w 59"/>
              <a:gd name="T3" fmla="*/ 14783 h 58"/>
              <a:gd name="T4" fmla="*/ 360376466 w 59"/>
              <a:gd name="T5" fmla="*/ 9207 h 58"/>
              <a:gd name="T6" fmla="*/ 696113576 w 59"/>
              <a:gd name="T7" fmla="*/ 3 h 58"/>
              <a:gd name="T8" fmla="*/ 1163145982 w 59"/>
              <a:gd name="T9" fmla="*/ 0 h 58"/>
              <a:gd name="T10" fmla="*/ 1516182457 w 59"/>
              <a:gd name="T11" fmla="*/ 3 h 58"/>
              <a:gd name="T12" fmla="*/ 1850973543 w 59"/>
              <a:gd name="T13" fmla="*/ 9207 h 58"/>
              <a:gd name="T14" fmla="*/ 2107236635 w 59"/>
              <a:gd name="T15" fmla="*/ 14783 h 58"/>
              <a:gd name="T16" fmla="*/ 2147483647 w 59"/>
              <a:gd name="T17" fmla="*/ 27758 h 58"/>
              <a:gd name="T18" fmla="*/ 2107236635 w 59"/>
              <a:gd name="T19" fmla="*/ 40640 h 58"/>
              <a:gd name="T20" fmla="*/ 1850973543 w 59"/>
              <a:gd name="T21" fmla="*/ 46544 h 58"/>
              <a:gd name="T22" fmla="*/ 1516182457 w 59"/>
              <a:gd name="T23" fmla="*/ 52625 h 58"/>
              <a:gd name="T24" fmla="*/ 1163145982 w 59"/>
              <a:gd name="T25" fmla="*/ 53977 h 58"/>
              <a:gd name="T26" fmla="*/ 696113576 w 59"/>
              <a:gd name="T27" fmla="*/ 52625 h 58"/>
              <a:gd name="T28" fmla="*/ 360376466 w 59"/>
              <a:gd name="T29" fmla="*/ 46544 h 58"/>
              <a:gd name="T30" fmla="*/ 108907237 w 59"/>
              <a:gd name="T31" fmla="*/ 40640 h 58"/>
              <a:gd name="T32" fmla="*/ 0 w 59"/>
              <a:gd name="T33" fmla="*/ 27758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58"/>
              <a:gd name="T53" fmla="*/ 59 w 59"/>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58">
                <a:moveTo>
                  <a:pt x="0" y="29"/>
                </a:moveTo>
                <a:lnTo>
                  <a:pt x="3" y="16"/>
                </a:lnTo>
                <a:lnTo>
                  <a:pt x="10" y="10"/>
                </a:lnTo>
                <a:lnTo>
                  <a:pt x="19" y="3"/>
                </a:lnTo>
                <a:lnTo>
                  <a:pt x="31" y="0"/>
                </a:lnTo>
                <a:lnTo>
                  <a:pt x="40" y="3"/>
                </a:lnTo>
                <a:lnTo>
                  <a:pt x="49" y="10"/>
                </a:lnTo>
                <a:lnTo>
                  <a:pt x="56" y="16"/>
                </a:lnTo>
                <a:lnTo>
                  <a:pt x="59" y="29"/>
                </a:lnTo>
                <a:lnTo>
                  <a:pt x="56" y="42"/>
                </a:lnTo>
                <a:lnTo>
                  <a:pt x="49" y="49"/>
                </a:lnTo>
                <a:lnTo>
                  <a:pt x="40" y="55"/>
                </a:lnTo>
                <a:lnTo>
                  <a:pt x="31" y="58"/>
                </a:lnTo>
                <a:lnTo>
                  <a:pt x="19" y="55"/>
                </a:lnTo>
                <a:lnTo>
                  <a:pt x="10" y="49"/>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13" name="Freeform 49"/>
          <p:cNvSpPr>
            <a:spLocks/>
          </p:cNvSpPr>
          <p:nvPr/>
        </p:nvSpPr>
        <p:spPr bwMode="auto">
          <a:xfrm>
            <a:off x="5172075" y="4513263"/>
            <a:ext cx="119063" cy="109538"/>
          </a:xfrm>
          <a:custGeom>
            <a:avLst/>
            <a:gdLst>
              <a:gd name="T0" fmla="*/ 0 w 55"/>
              <a:gd name="T1" fmla="*/ 20106 h 61"/>
              <a:gd name="T2" fmla="*/ 40350267 w 55"/>
              <a:gd name="T3" fmla="*/ 13258 h 61"/>
              <a:gd name="T4" fmla="*/ 139521361 w 55"/>
              <a:gd name="T5" fmla="*/ 5862 h 61"/>
              <a:gd name="T6" fmla="*/ 223602663 w 55"/>
              <a:gd name="T7" fmla="*/ 3 h 61"/>
              <a:gd name="T8" fmla="*/ 383733803 w 55"/>
              <a:gd name="T9" fmla="*/ 0 h 61"/>
              <a:gd name="T10" fmla="*/ 554308339 w 55"/>
              <a:gd name="T11" fmla="*/ 3 h 61"/>
              <a:gd name="T12" fmla="*/ 635941732 w 55"/>
              <a:gd name="T13" fmla="*/ 5862 h 61"/>
              <a:gd name="T14" fmla="*/ 713554593 w 55"/>
              <a:gd name="T15" fmla="*/ 13258 h 61"/>
              <a:gd name="T16" fmla="*/ 755875008 w 55"/>
              <a:gd name="T17" fmla="*/ 20106 h 61"/>
              <a:gd name="T18" fmla="*/ 713554593 w 55"/>
              <a:gd name="T19" fmla="*/ 29100 h 61"/>
              <a:gd name="T20" fmla="*/ 635941732 w 55"/>
              <a:gd name="T21" fmla="*/ 35676 h 61"/>
              <a:gd name="T22" fmla="*/ 554308339 w 55"/>
              <a:gd name="T23" fmla="*/ 40195 h 61"/>
              <a:gd name="T24" fmla="*/ 383733803 w 55"/>
              <a:gd name="T25" fmla="*/ 42116 h 61"/>
              <a:gd name="T26" fmla="*/ 223602663 w 55"/>
              <a:gd name="T27" fmla="*/ 40195 h 61"/>
              <a:gd name="T28" fmla="*/ 139521361 w 55"/>
              <a:gd name="T29" fmla="*/ 35676 h 61"/>
              <a:gd name="T30" fmla="*/ 40350267 w 55"/>
              <a:gd name="T31" fmla="*/ 29100 h 61"/>
              <a:gd name="T32" fmla="*/ 0 w 55"/>
              <a:gd name="T33" fmla="*/ 20106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61"/>
              <a:gd name="T53" fmla="*/ 55 w 55"/>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61">
                <a:moveTo>
                  <a:pt x="0" y="29"/>
                </a:moveTo>
                <a:lnTo>
                  <a:pt x="3" y="19"/>
                </a:lnTo>
                <a:lnTo>
                  <a:pt x="10" y="9"/>
                </a:lnTo>
                <a:lnTo>
                  <a:pt x="16" y="3"/>
                </a:lnTo>
                <a:lnTo>
                  <a:pt x="28" y="0"/>
                </a:lnTo>
                <a:lnTo>
                  <a:pt x="40" y="3"/>
                </a:lnTo>
                <a:lnTo>
                  <a:pt x="46" y="9"/>
                </a:lnTo>
                <a:lnTo>
                  <a:pt x="52" y="19"/>
                </a:lnTo>
                <a:lnTo>
                  <a:pt x="55" y="29"/>
                </a:lnTo>
                <a:lnTo>
                  <a:pt x="52" y="42"/>
                </a:lnTo>
                <a:lnTo>
                  <a:pt x="46" y="52"/>
                </a:lnTo>
                <a:lnTo>
                  <a:pt x="40" y="58"/>
                </a:lnTo>
                <a:lnTo>
                  <a:pt x="28" y="61"/>
                </a:lnTo>
                <a:lnTo>
                  <a:pt x="16" y="58"/>
                </a:lnTo>
                <a:lnTo>
                  <a:pt x="10" y="52"/>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14" name="Freeform 50"/>
          <p:cNvSpPr>
            <a:spLocks/>
          </p:cNvSpPr>
          <p:nvPr/>
        </p:nvSpPr>
        <p:spPr bwMode="auto">
          <a:xfrm>
            <a:off x="5319713" y="4505325"/>
            <a:ext cx="122238" cy="106363"/>
          </a:xfrm>
          <a:custGeom>
            <a:avLst/>
            <a:gdLst>
              <a:gd name="T0" fmla="*/ 0 w 55"/>
              <a:gd name="T1" fmla="*/ 25887 h 59"/>
              <a:gd name="T2" fmla="*/ 153904429 w 55"/>
              <a:gd name="T3" fmla="*/ 14048 h 59"/>
              <a:gd name="T4" fmla="*/ 827734956 w 55"/>
              <a:gd name="T5" fmla="*/ 3843 h 59"/>
              <a:gd name="T6" fmla="*/ 1506540921 w 55"/>
              <a:gd name="T7" fmla="*/ 0 h 59"/>
              <a:gd name="T8" fmla="*/ 2147483647 w 55"/>
              <a:gd name="T9" fmla="*/ 3843 h 59"/>
              <a:gd name="T10" fmla="*/ 2147483647 w 55"/>
              <a:gd name="T11" fmla="*/ 14048 h 59"/>
              <a:gd name="T12" fmla="*/ 2147483647 w 55"/>
              <a:gd name="T13" fmla="*/ 25887 h 59"/>
              <a:gd name="T14" fmla="*/ 2147483647 w 55"/>
              <a:gd name="T15" fmla="*/ 37398 h 59"/>
              <a:gd name="T16" fmla="*/ 2147483647 w 55"/>
              <a:gd name="T17" fmla="*/ 48228 h 59"/>
              <a:gd name="T18" fmla="*/ 1506540921 w 55"/>
              <a:gd name="T19" fmla="*/ 49289 h 59"/>
              <a:gd name="T20" fmla="*/ 827734956 w 55"/>
              <a:gd name="T21" fmla="*/ 48228 h 59"/>
              <a:gd name="T22" fmla="*/ 153904429 w 55"/>
              <a:gd name="T23" fmla="*/ 37398 h 59"/>
              <a:gd name="T24" fmla="*/ 0 w 55"/>
              <a:gd name="T25" fmla="*/ 2588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7" y="0"/>
                </a:lnTo>
                <a:lnTo>
                  <a:pt x="40" y="4"/>
                </a:lnTo>
                <a:lnTo>
                  <a:pt x="52" y="17"/>
                </a:lnTo>
                <a:lnTo>
                  <a:pt x="55" y="30"/>
                </a:lnTo>
                <a:lnTo>
                  <a:pt x="52" y="43"/>
                </a:lnTo>
                <a:lnTo>
                  <a:pt x="40" y="56"/>
                </a:lnTo>
                <a:lnTo>
                  <a:pt x="27"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15" name="Freeform 51"/>
          <p:cNvSpPr>
            <a:spLocks/>
          </p:cNvSpPr>
          <p:nvPr/>
        </p:nvSpPr>
        <p:spPr bwMode="auto">
          <a:xfrm>
            <a:off x="5581650" y="4635500"/>
            <a:ext cx="127000" cy="104775"/>
          </a:xfrm>
          <a:custGeom>
            <a:avLst/>
            <a:gdLst>
              <a:gd name="T0" fmla="*/ 0 w 58"/>
              <a:gd name="T1" fmla="*/ 27758 h 58"/>
              <a:gd name="T2" fmla="*/ 77418597 w 58"/>
              <a:gd name="T3" fmla="*/ 14783 h 58"/>
              <a:gd name="T4" fmla="*/ 224105887 w 58"/>
              <a:gd name="T5" fmla="*/ 9207 h 58"/>
              <a:gd name="T6" fmla="*/ 482351279 w 58"/>
              <a:gd name="T7" fmla="*/ 3 h 58"/>
              <a:gd name="T8" fmla="*/ 712292364 w 58"/>
              <a:gd name="T9" fmla="*/ 0 h 58"/>
              <a:gd name="T10" fmla="*/ 1014241193 w 58"/>
              <a:gd name="T11" fmla="*/ 3 h 58"/>
              <a:gd name="T12" fmla="*/ 1248656175 w 58"/>
              <a:gd name="T13" fmla="*/ 9207 h 58"/>
              <a:gd name="T14" fmla="*/ 1398953370 w 58"/>
              <a:gd name="T15" fmla="*/ 14783 h 58"/>
              <a:gd name="T16" fmla="*/ 1466212022 w 58"/>
              <a:gd name="T17" fmla="*/ 27758 h 58"/>
              <a:gd name="T18" fmla="*/ 1398953370 w 58"/>
              <a:gd name="T19" fmla="*/ 40640 h 58"/>
              <a:gd name="T20" fmla="*/ 1248656175 w 58"/>
              <a:gd name="T21" fmla="*/ 46544 h 58"/>
              <a:gd name="T22" fmla="*/ 1014241193 w 58"/>
              <a:gd name="T23" fmla="*/ 52625 h 58"/>
              <a:gd name="T24" fmla="*/ 712292364 w 58"/>
              <a:gd name="T25" fmla="*/ 53977 h 58"/>
              <a:gd name="T26" fmla="*/ 482351279 w 58"/>
              <a:gd name="T27" fmla="*/ 52625 h 58"/>
              <a:gd name="T28" fmla="*/ 224105887 w 58"/>
              <a:gd name="T29" fmla="*/ 46544 h 58"/>
              <a:gd name="T30" fmla="*/ 77418597 w 58"/>
              <a:gd name="T31" fmla="*/ 40640 h 58"/>
              <a:gd name="T32" fmla="*/ 0 w 58"/>
              <a:gd name="T33" fmla="*/ 27758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8"/>
              <a:gd name="T53" fmla="*/ 58 w 58"/>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8">
                <a:moveTo>
                  <a:pt x="0" y="29"/>
                </a:moveTo>
                <a:lnTo>
                  <a:pt x="3" y="16"/>
                </a:lnTo>
                <a:lnTo>
                  <a:pt x="9" y="10"/>
                </a:lnTo>
                <a:lnTo>
                  <a:pt x="19" y="3"/>
                </a:lnTo>
                <a:lnTo>
                  <a:pt x="28" y="0"/>
                </a:lnTo>
                <a:lnTo>
                  <a:pt x="40" y="3"/>
                </a:lnTo>
                <a:lnTo>
                  <a:pt x="49" y="10"/>
                </a:lnTo>
                <a:lnTo>
                  <a:pt x="55" y="16"/>
                </a:lnTo>
                <a:lnTo>
                  <a:pt x="58" y="29"/>
                </a:lnTo>
                <a:lnTo>
                  <a:pt x="55" y="42"/>
                </a:lnTo>
                <a:lnTo>
                  <a:pt x="49" y="49"/>
                </a:lnTo>
                <a:lnTo>
                  <a:pt x="40" y="55"/>
                </a:lnTo>
                <a:lnTo>
                  <a:pt x="28" y="58"/>
                </a:lnTo>
                <a:lnTo>
                  <a:pt x="19" y="55"/>
                </a:lnTo>
                <a:lnTo>
                  <a:pt x="9" y="49"/>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16" name="Freeform 52"/>
          <p:cNvSpPr>
            <a:spLocks/>
          </p:cNvSpPr>
          <p:nvPr/>
        </p:nvSpPr>
        <p:spPr bwMode="auto">
          <a:xfrm>
            <a:off x="3830638" y="3344863"/>
            <a:ext cx="120650" cy="107950"/>
          </a:xfrm>
          <a:custGeom>
            <a:avLst/>
            <a:gdLst>
              <a:gd name="T0" fmla="*/ 0 w 55"/>
              <a:gd name="T1" fmla="*/ 53423 h 59"/>
              <a:gd name="T2" fmla="*/ 82803521 w 55"/>
              <a:gd name="T3" fmla="*/ 30252 h 59"/>
              <a:gd name="T4" fmla="*/ 417160633 w 55"/>
              <a:gd name="T5" fmla="*/ 3 h 59"/>
              <a:gd name="T6" fmla="*/ 740194685 w 55"/>
              <a:gd name="T7" fmla="*/ 0 h 59"/>
              <a:gd name="T8" fmla="*/ 1100667203 w 55"/>
              <a:gd name="T9" fmla="*/ 3 h 59"/>
              <a:gd name="T10" fmla="*/ 1442017373 w 55"/>
              <a:gd name="T11" fmla="*/ 30252 h 59"/>
              <a:gd name="T12" fmla="*/ 1520921953 w 55"/>
              <a:gd name="T13" fmla="*/ 53423 h 59"/>
              <a:gd name="T14" fmla="*/ 1442017373 w 55"/>
              <a:gd name="T15" fmla="*/ 76846 h 59"/>
              <a:gd name="T16" fmla="*/ 1100667203 w 55"/>
              <a:gd name="T17" fmla="*/ 102078 h 59"/>
              <a:gd name="T18" fmla="*/ 740194685 w 55"/>
              <a:gd name="T19" fmla="*/ 108644 h 59"/>
              <a:gd name="T20" fmla="*/ 417160633 w 55"/>
              <a:gd name="T21" fmla="*/ 102078 h 59"/>
              <a:gd name="T22" fmla="*/ 82803521 w 55"/>
              <a:gd name="T23" fmla="*/ 76846 h 59"/>
              <a:gd name="T24" fmla="*/ 0 w 55"/>
              <a:gd name="T25" fmla="*/ 53423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5" y="3"/>
                </a:lnTo>
                <a:lnTo>
                  <a:pt x="27" y="0"/>
                </a:lnTo>
                <a:lnTo>
                  <a:pt x="40" y="3"/>
                </a:lnTo>
                <a:lnTo>
                  <a:pt x="52" y="16"/>
                </a:lnTo>
                <a:lnTo>
                  <a:pt x="55" y="29"/>
                </a:lnTo>
                <a:lnTo>
                  <a:pt x="52" y="42"/>
                </a:lnTo>
                <a:lnTo>
                  <a:pt x="40" y="55"/>
                </a:lnTo>
                <a:lnTo>
                  <a:pt x="27" y="59"/>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17" name="Freeform 53"/>
          <p:cNvSpPr>
            <a:spLocks/>
          </p:cNvSpPr>
          <p:nvPr/>
        </p:nvSpPr>
        <p:spPr bwMode="auto">
          <a:xfrm>
            <a:off x="5435600" y="4622800"/>
            <a:ext cx="127000" cy="107950"/>
          </a:xfrm>
          <a:custGeom>
            <a:avLst/>
            <a:gdLst>
              <a:gd name="T0" fmla="*/ 0 w 58"/>
              <a:gd name="T1" fmla="*/ 55429 h 59"/>
              <a:gd name="T2" fmla="*/ 77418597 w 58"/>
              <a:gd name="T3" fmla="*/ 31879 h 59"/>
              <a:gd name="T4" fmla="*/ 224105887 w 58"/>
              <a:gd name="T5" fmla="*/ 19760 h 59"/>
              <a:gd name="T6" fmla="*/ 455990023 w 58"/>
              <a:gd name="T7" fmla="*/ 8431 h 59"/>
              <a:gd name="T8" fmla="*/ 678006752 w 58"/>
              <a:gd name="T9" fmla="*/ 0 h 59"/>
              <a:gd name="T10" fmla="*/ 1014241193 w 58"/>
              <a:gd name="T11" fmla="*/ 8431 h 59"/>
              <a:gd name="T12" fmla="*/ 1248656175 w 58"/>
              <a:gd name="T13" fmla="*/ 19760 h 59"/>
              <a:gd name="T14" fmla="*/ 1398953370 w 58"/>
              <a:gd name="T15" fmla="*/ 31879 h 59"/>
              <a:gd name="T16" fmla="*/ 1466212022 w 58"/>
              <a:gd name="T17" fmla="*/ 55429 h 59"/>
              <a:gd name="T18" fmla="*/ 1398953370 w 58"/>
              <a:gd name="T19" fmla="*/ 81726 h 59"/>
              <a:gd name="T20" fmla="*/ 1248656175 w 58"/>
              <a:gd name="T21" fmla="*/ 89996 h 59"/>
              <a:gd name="T22" fmla="*/ 1014241193 w 58"/>
              <a:gd name="T23" fmla="*/ 103724 h 59"/>
              <a:gd name="T24" fmla="*/ 678006752 w 58"/>
              <a:gd name="T25" fmla="*/ 108644 h 59"/>
              <a:gd name="T26" fmla="*/ 455990023 w 58"/>
              <a:gd name="T27" fmla="*/ 103724 h 59"/>
              <a:gd name="T28" fmla="*/ 224105887 w 58"/>
              <a:gd name="T29" fmla="*/ 89996 h 59"/>
              <a:gd name="T30" fmla="*/ 77418597 w 58"/>
              <a:gd name="T31" fmla="*/ 81726 h 59"/>
              <a:gd name="T32" fmla="*/ 0 w 58"/>
              <a:gd name="T33" fmla="*/ 55429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9"/>
              <a:gd name="T53" fmla="*/ 58 w 58"/>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9">
                <a:moveTo>
                  <a:pt x="0" y="30"/>
                </a:moveTo>
                <a:lnTo>
                  <a:pt x="3" y="17"/>
                </a:lnTo>
                <a:lnTo>
                  <a:pt x="9" y="10"/>
                </a:lnTo>
                <a:lnTo>
                  <a:pt x="18" y="4"/>
                </a:lnTo>
                <a:lnTo>
                  <a:pt x="27" y="0"/>
                </a:lnTo>
                <a:lnTo>
                  <a:pt x="40" y="4"/>
                </a:lnTo>
                <a:lnTo>
                  <a:pt x="49" y="10"/>
                </a:lnTo>
                <a:lnTo>
                  <a:pt x="55" y="17"/>
                </a:lnTo>
                <a:lnTo>
                  <a:pt x="58" y="30"/>
                </a:lnTo>
                <a:lnTo>
                  <a:pt x="55" y="43"/>
                </a:lnTo>
                <a:lnTo>
                  <a:pt x="49" y="49"/>
                </a:lnTo>
                <a:lnTo>
                  <a:pt x="40" y="56"/>
                </a:lnTo>
                <a:lnTo>
                  <a:pt x="27" y="59"/>
                </a:lnTo>
                <a:lnTo>
                  <a:pt x="18" y="56"/>
                </a:lnTo>
                <a:lnTo>
                  <a:pt x="9" y="49"/>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18" name="Freeform 54"/>
          <p:cNvSpPr>
            <a:spLocks/>
          </p:cNvSpPr>
          <p:nvPr/>
        </p:nvSpPr>
        <p:spPr bwMode="auto">
          <a:xfrm>
            <a:off x="3751263" y="3433763"/>
            <a:ext cx="120650" cy="104775"/>
          </a:xfrm>
          <a:custGeom>
            <a:avLst/>
            <a:gdLst>
              <a:gd name="T0" fmla="*/ 0 w 55"/>
              <a:gd name="T1" fmla="*/ 27758 h 58"/>
              <a:gd name="T2" fmla="*/ 82803521 w 55"/>
              <a:gd name="T3" fmla="*/ 14783 h 58"/>
              <a:gd name="T4" fmla="*/ 417160633 w 55"/>
              <a:gd name="T5" fmla="*/ 3 h 58"/>
              <a:gd name="T6" fmla="*/ 794517228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94517228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19" name="Freeform 55"/>
          <p:cNvSpPr>
            <a:spLocks/>
          </p:cNvSpPr>
          <p:nvPr/>
        </p:nvSpPr>
        <p:spPr bwMode="auto">
          <a:xfrm>
            <a:off x="3668713" y="3533775"/>
            <a:ext cx="122238" cy="106363"/>
          </a:xfrm>
          <a:custGeom>
            <a:avLst/>
            <a:gdLst>
              <a:gd name="T0" fmla="*/ 0 w 56"/>
              <a:gd name="T1" fmla="*/ 24195 h 59"/>
              <a:gd name="T2" fmla="*/ 67354788 w 56"/>
              <a:gd name="T3" fmla="*/ 13707 h 59"/>
              <a:gd name="T4" fmla="*/ 336786458 w 56"/>
              <a:gd name="T5" fmla="*/ 3 h 59"/>
              <a:gd name="T6" fmla="*/ 609447832 w 56"/>
              <a:gd name="T7" fmla="*/ 0 h 59"/>
              <a:gd name="T8" fmla="*/ 860577652 w 56"/>
              <a:gd name="T9" fmla="*/ 3 h 59"/>
              <a:gd name="T10" fmla="*/ 1116071765 w 56"/>
              <a:gd name="T11" fmla="*/ 13707 h 59"/>
              <a:gd name="T12" fmla="*/ 1203830698 w 56"/>
              <a:gd name="T13" fmla="*/ 24195 h 59"/>
              <a:gd name="T14" fmla="*/ 1116071765 w 56"/>
              <a:gd name="T15" fmla="*/ 35433 h 59"/>
              <a:gd name="T16" fmla="*/ 860577652 w 56"/>
              <a:gd name="T17" fmla="*/ 45693 h 59"/>
              <a:gd name="T18" fmla="*/ 609447832 w 56"/>
              <a:gd name="T19" fmla="*/ 49289 h 59"/>
              <a:gd name="T20" fmla="*/ 336786458 w 56"/>
              <a:gd name="T21" fmla="*/ 45693 h 59"/>
              <a:gd name="T22" fmla="*/ 67354788 w 56"/>
              <a:gd name="T23" fmla="*/ 35433 h 59"/>
              <a:gd name="T24" fmla="*/ 0 w 56"/>
              <a:gd name="T25" fmla="*/ 24195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59"/>
              <a:gd name="T41" fmla="*/ 56 w 5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59">
                <a:moveTo>
                  <a:pt x="0" y="29"/>
                </a:moveTo>
                <a:lnTo>
                  <a:pt x="3" y="16"/>
                </a:lnTo>
                <a:lnTo>
                  <a:pt x="16" y="3"/>
                </a:lnTo>
                <a:lnTo>
                  <a:pt x="28" y="0"/>
                </a:lnTo>
                <a:lnTo>
                  <a:pt x="40" y="3"/>
                </a:lnTo>
                <a:lnTo>
                  <a:pt x="52" y="16"/>
                </a:lnTo>
                <a:lnTo>
                  <a:pt x="56" y="29"/>
                </a:lnTo>
                <a:lnTo>
                  <a:pt x="52" y="42"/>
                </a:lnTo>
                <a:lnTo>
                  <a:pt x="40" y="55"/>
                </a:lnTo>
                <a:lnTo>
                  <a:pt x="28" y="59"/>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20" name="Freeform 56"/>
          <p:cNvSpPr>
            <a:spLocks/>
          </p:cNvSpPr>
          <p:nvPr/>
        </p:nvSpPr>
        <p:spPr bwMode="auto">
          <a:xfrm>
            <a:off x="3617913" y="3632200"/>
            <a:ext cx="119063" cy="107950"/>
          </a:xfrm>
          <a:custGeom>
            <a:avLst/>
            <a:gdLst>
              <a:gd name="T0" fmla="*/ 0 w 55"/>
              <a:gd name="T1" fmla="*/ 55429 h 59"/>
              <a:gd name="T2" fmla="*/ 40350267 w 55"/>
              <a:gd name="T3" fmla="*/ 31879 h 59"/>
              <a:gd name="T4" fmla="*/ 199534950 w 55"/>
              <a:gd name="T5" fmla="*/ 8431 h 59"/>
              <a:gd name="T6" fmla="*/ 371036065 w 55"/>
              <a:gd name="T7" fmla="*/ 0 h 59"/>
              <a:gd name="T8" fmla="*/ 554308339 w 55"/>
              <a:gd name="T9" fmla="*/ 8431 h 59"/>
              <a:gd name="T10" fmla="*/ 713554593 w 55"/>
              <a:gd name="T11" fmla="*/ 31879 h 59"/>
              <a:gd name="T12" fmla="*/ 755875008 w 55"/>
              <a:gd name="T13" fmla="*/ 55429 h 59"/>
              <a:gd name="T14" fmla="*/ 713554593 w 55"/>
              <a:gd name="T15" fmla="*/ 81726 h 59"/>
              <a:gd name="T16" fmla="*/ 554308339 w 55"/>
              <a:gd name="T17" fmla="*/ 103724 h 59"/>
              <a:gd name="T18" fmla="*/ 371036065 w 55"/>
              <a:gd name="T19" fmla="*/ 108644 h 59"/>
              <a:gd name="T20" fmla="*/ 199534950 w 55"/>
              <a:gd name="T21" fmla="*/ 103724 h 59"/>
              <a:gd name="T22" fmla="*/ 40350267 w 55"/>
              <a:gd name="T23" fmla="*/ 81726 h 59"/>
              <a:gd name="T24" fmla="*/ 0 w 55"/>
              <a:gd name="T25" fmla="*/ 55429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7" y="0"/>
                </a:lnTo>
                <a:lnTo>
                  <a:pt x="40" y="4"/>
                </a:lnTo>
                <a:lnTo>
                  <a:pt x="52" y="17"/>
                </a:lnTo>
                <a:lnTo>
                  <a:pt x="55" y="30"/>
                </a:lnTo>
                <a:lnTo>
                  <a:pt x="52" y="43"/>
                </a:lnTo>
                <a:lnTo>
                  <a:pt x="40" y="56"/>
                </a:lnTo>
                <a:lnTo>
                  <a:pt x="27"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21" name="Freeform 57"/>
          <p:cNvSpPr>
            <a:spLocks/>
          </p:cNvSpPr>
          <p:nvPr/>
        </p:nvSpPr>
        <p:spPr bwMode="auto">
          <a:xfrm>
            <a:off x="3535363" y="3733800"/>
            <a:ext cx="122238" cy="104775"/>
          </a:xfrm>
          <a:custGeom>
            <a:avLst/>
            <a:gdLst>
              <a:gd name="T0" fmla="*/ 0 w 55"/>
              <a:gd name="T1" fmla="*/ 27758 h 58"/>
              <a:gd name="T2" fmla="*/ 153904429 w 55"/>
              <a:gd name="T3" fmla="*/ 14783 h 58"/>
              <a:gd name="T4" fmla="*/ 827734956 w 55"/>
              <a:gd name="T5" fmla="*/ 3 h 58"/>
              <a:gd name="T6" fmla="*/ 1553826631 w 55"/>
              <a:gd name="T7" fmla="*/ 0 h 58"/>
              <a:gd name="T8" fmla="*/ 2147483647 w 55"/>
              <a:gd name="T9" fmla="*/ 3 h 58"/>
              <a:gd name="T10" fmla="*/ 2147483647 w 55"/>
              <a:gd name="T11" fmla="*/ 14783 h 58"/>
              <a:gd name="T12" fmla="*/ 2147483647 w 55"/>
              <a:gd name="T13" fmla="*/ 27758 h 58"/>
              <a:gd name="T14" fmla="*/ 2147483647 w 55"/>
              <a:gd name="T15" fmla="*/ 40640 h 58"/>
              <a:gd name="T16" fmla="*/ 2147483647 w 55"/>
              <a:gd name="T17" fmla="*/ 52625 h 58"/>
              <a:gd name="T18" fmla="*/ 1553826631 w 55"/>
              <a:gd name="T19" fmla="*/ 53977 h 58"/>
              <a:gd name="T20" fmla="*/ 827734956 w 55"/>
              <a:gd name="T21" fmla="*/ 52625 h 58"/>
              <a:gd name="T22" fmla="*/ 153904429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22" name="Freeform 58"/>
          <p:cNvSpPr>
            <a:spLocks/>
          </p:cNvSpPr>
          <p:nvPr/>
        </p:nvSpPr>
        <p:spPr bwMode="auto">
          <a:xfrm>
            <a:off x="3454400" y="3829050"/>
            <a:ext cx="122238" cy="109538"/>
          </a:xfrm>
          <a:custGeom>
            <a:avLst/>
            <a:gdLst>
              <a:gd name="T0" fmla="*/ 0 w 56"/>
              <a:gd name="T1" fmla="*/ 21792 h 61"/>
              <a:gd name="T2" fmla="*/ 67354788 w 56"/>
              <a:gd name="T3" fmla="*/ 13258 h 61"/>
              <a:gd name="T4" fmla="*/ 219789551 w 56"/>
              <a:gd name="T5" fmla="*/ 5862 h 61"/>
              <a:gd name="T6" fmla="*/ 336786458 w 56"/>
              <a:gd name="T7" fmla="*/ 3 h 61"/>
              <a:gd name="T8" fmla="*/ 609447832 w 56"/>
              <a:gd name="T9" fmla="*/ 0 h 61"/>
              <a:gd name="T10" fmla="*/ 860577652 w 56"/>
              <a:gd name="T11" fmla="*/ 3 h 61"/>
              <a:gd name="T12" fmla="*/ 987099825 w 56"/>
              <a:gd name="T13" fmla="*/ 5862 h 61"/>
              <a:gd name="T14" fmla="*/ 1116071765 w 56"/>
              <a:gd name="T15" fmla="*/ 13258 h 61"/>
              <a:gd name="T16" fmla="*/ 1203830698 w 56"/>
              <a:gd name="T17" fmla="*/ 21792 h 61"/>
              <a:gd name="T18" fmla="*/ 1116071765 w 56"/>
              <a:gd name="T19" fmla="*/ 29100 h 61"/>
              <a:gd name="T20" fmla="*/ 987099825 w 56"/>
              <a:gd name="T21" fmla="*/ 35676 h 61"/>
              <a:gd name="T22" fmla="*/ 860577652 w 56"/>
              <a:gd name="T23" fmla="*/ 40195 h 61"/>
              <a:gd name="T24" fmla="*/ 609447832 w 56"/>
              <a:gd name="T25" fmla="*/ 42116 h 61"/>
              <a:gd name="T26" fmla="*/ 336786458 w 56"/>
              <a:gd name="T27" fmla="*/ 40195 h 61"/>
              <a:gd name="T28" fmla="*/ 219789551 w 56"/>
              <a:gd name="T29" fmla="*/ 35676 h 61"/>
              <a:gd name="T30" fmla="*/ 67354788 w 56"/>
              <a:gd name="T31" fmla="*/ 29100 h 61"/>
              <a:gd name="T32" fmla="*/ 0 w 56"/>
              <a:gd name="T33" fmla="*/ 21792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61"/>
              <a:gd name="T53" fmla="*/ 56 w 56"/>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61">
                <a:moveTo>
                  <a:pt x="0" y="32"/>
                </a:moveTo>
                <a:lnTo>
                  <a:pt x="3" y="19"/>
                </a:lnTo>
                <a:lnTo>
                  <a:pt x="10" y="9"/>
                </a:lnTo>
                <a:lnTo>
                  <a:pt x="16" y="3"/>
                </a:lnTo>
                <a:lnTo>
                  <a:pt x="28" y="0"/>
                </a:lnTo>
                <a:lnTo>
                  <a:pt x="40" y="3"/>
                </a:lnTo>
                <a:lnTo>
                  <a:pt x="46" y="9"/>
                </a:lnTo>
                <a:lnTo>
                  <a:pt x="52" y="19"/>
                </a:lnTo>
                <a:lnTo>
                  <a:pt x="56" y="32"/>
                </a:lnTo>
                <a:lnTo>
                  <a:pt x="52" y="42"/>
                </a:lnTo>
                <a:lnTo>
                  <a:pt x="46" y="52"/>
                </a:lnTo>
                <a:lnTo>
                  <a:pt x="40" y="58"/>
                </a:lnTo>
                <a:lnTo>
                  <a:pt x="28" y="61"/>
                </a:lnTo>
                <a:lnTo>
                  <a:pt x="16" y="58"/>
                </a:lnTo>
                <a:lnTo>
                  <a:pt x="10" y="52"/>
                </a:lnTo>
                <a:lnTo>
                  <a:pt x="3" y="42"/>
                </a:lnTo>
                <a:lnTo>
                  <a:pt x="0" y="32"/>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23" name="Freeform 59"/>
          <p:cNvSpPr>
            <a:spLocks/>
          </p:cNvSpPr>
          <p:nvPr/>
        </p:nvSpPr>
        <p:spPr bwMode="auto">
          <a:xfrm>
            <a:off x="3375025" y="3927475"/>
            <a:ext cx="122238" cy="109538"/>
          </a:xfrm>
          <a:custGeom>
            <a:avLst/>
            <a:gdLst>
              <a:gd name="T0" fmla="*/ 0 w 55"/>
              <a:gd name="T1" fmla="*/ 8635 h 62"/>
              <a:gd name="T2" fmla="*/ 153904429 w 55"/>
              <a:gd name="T3" fmla="*/ 5629 h 62"/>
              <a:gd name="T4" fmla="*/ 510352812 w 55"/>
              <a:gd name="T5" fmla="*/ 2690 h 62"/>
              <a:gd name="T6" fmla="*/ 827734956 w 55"/>
              <a:gd name="T7" fmla="*/ 3 h 62"/>
              <a:gd name="T8" fmla="*/ 1506540921 w 55"/>
              <a:gd name="T9" fmla="*/ 0 h 62"/>
              <a:gd name="T10" fmla="*/ 2147483647 w 55"/>
              <a:gd name="T11" fmla="*/ 3 h 62"/>
              <a:gd name="T12" fmla="*/ 2147483647 w 55"/>
              <a:gd name="T13" fmla="*/ 2690 h 62"/>
              <a:gd name="T14" fmla="*/ 2147483647 w 55"/>
              <a:gd name="T15" fmla="*/ 5629 h 62"/>
              <a:gd name="T16" fmla="*/ 2147483647 w 55"/>
              <a:gd name="T17" fmla="*/ 8635 h 62"/>
              <a:gd name="T18" fmla="*/ 2147483647 w 55"/>
              <a:gd name="T19" fmla="*/ 12046 h 62"/>
              <a:gd name="T20" fmla="*/ 2147483647 w 55"/>
              <a:gd name="T21" fmla="*/ 14920 h 62"/>
              <a:gd name="T22" fmla="*/ 2147483647 w 55"/>
              <a:gd name="T23" fmla="*/ 16605 h 62"/>
              <a:gd name="T24" fmla="*/ 1506540921 w 55"/>
              <a:gd name="T25" fmla="*/ 18258 h 62"/>
              <a:gd name="T26" fmla="*/ 827734956 w 55"/>
              <a:gd name="T27" fmla="*/ 16605 h 62"/>
              <a:gd name="T28" fmla="*/ 510352812 w 55"/>
              <a:gd name="T29" fmla="*/ 14920 h 62"/>
              <a:gd name="T30" fmla="*/ 153904429 w 55"/>
              <a:gd name="T31" fmla="*/ 12046 h 62"/>
              <a:gd name="T32" fmla="*/ 0 w 55"/>
              <a:gd name="T33" fmla="*/ 8635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62"/>
              <a:gd name="T53" fmla="*/ 55 w 55"/>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62">
                <a:moveTo>
                  <a:pt x="0" y="29"/>
                </a:moveTo>
                <a:lnTo>
                  <a:pt x="3" y="19"/>
                </a:lnTo>
                <a:lnTo>
                  <a:pt x="9" y="10"/>
                </a:lnTo>
                <a:lnTo>
                  <a:pt x="15" y="3"/>
                </a:lnTo>
                <a:lnTo>
                  <a:pt x="27" y="0"/>
                </a:lnTo>
                <a:lnTo>
                  <a:pt x="39" y="3"/>
                </a:lnTo>
                <a:lnTo>
                  <a:pt x="46" y="10"/>
                </a:lnTo>
                <a:lnTo>
                  <a:pt x="52" y="19"/>
                </a:lnTo>
                <a:lnTo>
                  <a:pt x="55" y="29"/>
                </a:lnTo>
                <a:lnTo>
                  <a:pt x="52" y="42"/>
                </a:lnTo>
                <a:lnTo>
                  <a:pt x="46" y="52"/>
                </a:lnTo>
                <a:lnTo>
                  <a:pt x="39" y="58"/>
                </a:lnTo>
                <a:lnTo>
                  <a:pt x="27" y="62"/>
                </a:lnTo>
                <a:lnTo>
                  <a:pt x="15" y="58"/>
                </a:lnTo>
                <a:lnTo>
                  <a:pt x="9" y="52"/>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24" name="Freeform 60"/>
          <p:cNvSpPr>
            <a:spLocks/>
          </p:cNvSpPr>
          <p:nvPr/>
        </p:nvSpPr>
        <p:spPr bwMode="auto">
          <a:xfrm>
            <a:off x="3321050" y="4024313"/>
            <a:ext cx="120650" cy="107950"/>
          </a:xfrm>
          <a:custGeom>
            <a:avLst/>
            <a:gdLst>
              <a:gd name="T0" fmla="*/ 0 w 55"/>
              <a:gd name="T1" fmla="*/ 53423 h 59"/>
              <a:gd name="T2" fmla="*/ 82803521 w 55"/>
              <a:gd name="T3" fmla="*/ 30252 h 59"/>
              <a:gd name="T4" fmla="*/ 436650168 w 55"/>
              <a:gd name="T5" fmla="*/ 3 h 59"/>
              <a:gd name="T6" fmla="*/ 794517228 w 55"/>
              <a:gd name="T7" fmla="*/ 0 h 59"/>
              <a:gd name="T8" fmla="*/ 1100667203 w 55"/>
              <a:gd name="T9" fmla="*/ 3 h 59"/>
              <a:gd name="T10" fmla="*/ 1442017373 w 55"/>
              <a:gd name="T11" fmla="*/ 30252 h 59"/>
              <a:gd name="T12" fmla="*/ 1520921953 w 55"/>
              <a:gd name="T13" fmla="*/ 53423 h 59"/>
              <a:gd name="T14" fmla="*/ 1442017373 w 55"/>
              <a:gd name="T15" fmla="*/ 76846 h 59"/>
              <a:gd name="T16" fmla="*/ 1100667203 w 55"/>
              <a:gd name="T17" fmla="*/ 102078 h 59"/>
              <a:gd name="T18" fmla="*/ 794517228 w 55"/>
              <a:gd name="T19" fmla="*/ 108644 h 59"/>
              <a:gd name="T20" fmla="*/ 436650168 w 55"/>
              <a:gd name="T21" fmla="*/ 102078 h 59"/>
              <a:gd name="T22" fmla="*/ 82803521 w 55"/>
              <a:gd name="T23" fmla="*/ 76846 h 59"/>
              <a:gd name="T24" fmla="*/ 0 w 55"/>
              <a:gd name="T25" fmla="*/ 53423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6" y="3"/>
                </a:lnTo>
                <a:lnTo>
                  <a:pt x="28" y="0"/>
                </a:lnTo>
                <a:lnTo>
                  <a:pt x="40" y="3"/>
                </a:lnTo>
                <a:lnTo>
                  <a:pt x="52" y="16"/>
                </a:lnTo>
                <a:lnTo>
                  <a:pt x="55" y="29"/>
                </a:lnTo>
                <a:lnTo>
                  <a:pt x="52" y="42"/>
                </a:lnTo>
                <a:lnTo>
                  <a:pt x="40" y="55"/>
                </a:lnTo>
                <a:lnTo>
                  <a:pt x="28" y="59"/>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25" name="Freeform 61"/>
          <p:cNvSpPr>
            <a:spLocks/>
          </p:cNvSpPr>
          <p:nvPr/>
        </p:nvSpPr>
        <p:spPr bwMode="auto">
          <a:xfrm>
            <a:off x="3240088" y="4117975"/>
            <a:ext cx="123825" cy="107950"/>
          </a:xfrm>
          <a:custGeom>
            <a:avLst/>
            <a:gdLst>
              <a:gd name="T0" fmla="*/ 0 w 56"/>
              <a:gd name="T1" fmla="*/ 53423 h 59"/>
              <a:gd name="T2" fmla="*/ 168242016 w 56"/>
              <a:gd name="T3" fmla="*/ 30252 h 59"/>
              <a:gd name="T4" fmla="*/ 678950266 w 56"/>
              <a:gd name="T5" fmla="*/ 3 h 59"/>
              <a:gd name="T6" fmla="*/ 1169451997 w 56"/>
              <a:gd name="T7" fmla="*/ 0 h 59"/>
              <a:gd name="T8" fmla="*/ 1711120103 w 56"/>
              <a:gd name="T9" fmla="*/ 3 h 59"/>
              <a:gd name="T10" fmla="*/ 2147483647 w 56"/>
              <a:gd name="T11" fmla="*/ 30252 h 59"/>
              <a:gd name="T12" fmla="*/ 2147483647 w 56"/>
              <a:gd name="T13" fmla="*/ 53423 h 59"/>
              <a:gd name="T14" fmla="*/ 2147483647 w 56"/>
              <a:gd name="T15" fmla="*/ 73087 h 59"/>
              <a:gd name="T16" fmla="*/ 1949971584 w 56"/>
              <a:gd name="T17" fmla="*/ 89996 h 59"/>
              <a:gd name="T18" fmla="*/ 1711120103 w 56"/>
              <a:gd name="T19" fmla="*/ 102078 h 59"/>
              <a:gd name="T20" fmla="*/ 1169451997 w 56"/>
              <a:gd name="T21" fmla="*/ 108644 h 59"/>
              <a:gd name="T22" fmla="*/ 678950266 w 56"/>
              <a:gd name="T23" fmla="*/ 102078 h 59"/>
              <a:gd name="T24" fmla="*/ 432775506 w 56"/>
              <a:gd name="T25" fmla="*/ 89996 h 59"/>
              <a:gd name="T26" fmla="*/ 168242016 w 56"/>
              <a:gd name="T27" fmla="*/ 73087 h 59"/>
              <a:gd name="T28" fmla="*/ 0 w 56"/>
              <a:gd name="T29" fmla="*/ 53423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59"/>
              <a:gd name="T47" fmla="*/ 56 w 56"/>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59">
                <a:moveTo>
                  <a:pt x="0" y="29"/>
                </a:moveTo>
                <a:lnTo>
                  <a:pt x="4" y="16"/>
                </a:lnTo>
                <a:lnTo>
                  <a:pt x="16" y="3"/>
                </a:lnTo>
                <a:lnTo>
                  <a:pt x="28" y="0"/>
                </a:lnTo>
                <a:lnTo>
                  <a:pt x="40" y="3"/>
                </a:lnTo>
                <a:lnTo>
                  <a:pt x="53" y="16"/>
                </a:lnTo>
                <a:lnTo>
                  <a:pt x="56" y="29"/>
                </a:lnTo>
                <a:lnTo>
                  <a:pt x="53" y="39"/>
                </a:lnTo>
                <a:lnTo>
                  <a:pt x="46" y="49"/>
                </a:lnTo>
                <a:lnTo>
                  <a:pt x="40" y="55"/>
                </a:lnTo>
                <a:lnTo>
                  <a:pt x="28" y="59"/>
                </a:lnTo>
                <a:lnTo>
                  <a:pt x="16" y="55"/>
                </a:lnTo>
                <a:lnTo>
                  <a:pt x="10" y="49"/>
                </a:lnTo>
                <a:lnTo>
                  <a:pt x="4" y="39"/>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26" name="Freeform 62"/>
          <p:cNvSpPr>
            <a:spLocks/>
          </p:cNvSpPr>
          <p:nvPr/>
        </p:nvSpPr>
        <p:spPr bwMode="auto">
          <a:xfrm>
            <a:off x="3141663" y="4225925"/>
            <a:ext cx="120650" cy="104775"/>
          </a:xfrm>
          <a:custGeom>
            <a:avLst/>
            <a:gdLst>
              <a:gd name="T0" fmla="*/ 0 w 55"/>
              <a:gd name="T1" fmla="*/ 27758 h 58"/>
              <a:gd name="T2" fmla="*/ 82803521 w 55"/>
              <a:gd name="T3" fmla="*/ 14783 h 58"/>
              <a:gd name="T4" fmla="*/ 417160633 w 55"/>
              <a:gd name="T5" fmla="*/ 3 h 58"/>
              <a:gd name="T6" fmla="*/ 740194685 w 55"/>
              <a:gd name="T7" fmla="*/ 0 h 58"/>
              <a:gd name="T8" fmla="*/ 1097878351 w 55"/>
              <a:gd name="T9" fmla="*/ 3 h 58"/>
              <a:gd name="T10" fmla="*/ 1442017373 w 55"/>
              <a:gd name="T11" fmla="*/ 14783 h 58"/>
              <a:gd name="T12" fmla="*/ 1520921953 w 55"/>
              <a:gd name="T13" fmla="*/ 27758 h 58"/>
              <a:gd name="T14" fmla="*/ 1442017373 w 55"/>
              <a:gd name="T15" fmla="*/ 40640 h 58"/>
              <a:gd name="T16" fmla="*/ 1097878351 w 55"/>
              <a:gd name="T17" fmla="*/ 52625 h 58"/>
              <a:gd name="T18" fmla="*/ 740194685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39" y="3"/>
                </a:lnTo>
                <a:lnTo>
                  <a:pt x="52" y="16"/>
                </a:lnTo>
                <a:lnTo>
                  <a:pt x="55" y="29"/>
                </a:lnTo>
                <a:lnTo>
                  <a:pt x="52" y="42"/>
                </a:lnTo>
                <a:lnTo>
                  <a:pt x="39"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27" name="Freeform 63"/>
          <p:cNvSpPr>
            <a:spLocks/>
          </p:cNvSpPr>
          <p:nvPr/>
        </p:nvSpPr>
        <p:spPr bwMode="auto">
          <a:xfrm>
            <a:off x="3048000" y="4311650"/>
            <a:ext cx="120650" cy="112713"/>
          </a:xfrm>
          <a:custGeom>
            <a:avLst/>
            <a:gdLst>
              <a:gd name="T0" fmla="*/ 0 w 55"/>
              <a:gd name="T1" fmla="*/ 40452 h 62"/>
              <a:gd name="T2" fmla="*/ 82803521 w 55"/>
              <a:gd name="T3" fmla="*/ 26936 h 62"/>
              <a:gd name="T4" fmla="*/ 241432590 w 55"/>
              <a:gd name="T5" fmla="*/ 12778 h 62"/>
              <a:gd name="T6" fmla="*/ 417160633 w 55"/>
              <a:gd name="T7" fmla="*/ 5666 h 62"/>
              <a:gd name="T8" fmla="*/ 740194685 w 55"/>
              <a:gd name="T9" fmla="*/ 0 h 62"/>
              <a:gd name="T10" fmla="*/ 1097878351 w 55"/>
              <a:gd name="T11" fmla="*/ 5666 h 62"/>
              <a:gd name="T12" fmla="*/ 1287001338 w 55"/>
              <a:gd name="T13" fmla="*/ 12778 h 62"/>
              <a:gd name="T14" fmla="*/ 1442017373 w 55"/>
              <a:gd name="T15" fmla="*/ 26936 h 62"/>
              <a:gd name="T16" fmla="*/ 1520921953 w 55"/>
              <a:gd name="T17" fmla="*/ 40452 h 62"/>
              <a:gd name="T18" fmla="*/ 1442017373 w 55"/>
              <a:gd name="T19" fmla="*/ 56027 h 62"/>
              <a:gd name="T20" fmla="*/ 1287001338 w 55"/>
              <a:gd name="T21" fmla="*/ 69567 h 62"/>
              <a:gd name="T22" fmla="*/ 1097878351 w 55"/>
              <a:gd name="T23" fmla="*/ 77840 h 62"/>
              <a:gd name="T24" fmla="*/ 740194685 w 55"/>
              <a:gd name="T25" fmla="*/ 82203 h 62"/>
              <a:gd name="T26" fmla="*/ 417160633 w 55"/>
              <a:gd name="T27" fmla="*/ 77840 h 62"/>
              <a:gd name="T28" fmla="*/ 241432590 w 55"/>
              <a:gd name="T29" fmla="*/ 69567 h 62"/>
              <a:gd name="T30" fmla="*/ 82803521 w 55"/>
              <a:gd name="T31" fmla="*/ 56027 h 62"/>
              <a:gd name="T32" fmla="*/ 0 w 55"/>
              <a:gd name="T33" fmla="*/ 40452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62"/>
              <a:gd name="T53" fmla="*/ 55 w 55"/>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62">
                <a:moveTo>
                  <a:pt x="0" y="30"/>
                </a:moveTo>
                <a:lnTo>
                  <a:pt x="3" y="20"/>
                </a:lnTo>
                <a:lnTo>
                  <a:pt x="9" y="10"/>
                </a:lnTo>
                <a:lnTo>
                  <a:pt x="15" y="4"/>
                </a:lnTo>
                <a:lnTo>
                  <a:pt x="27" y="0"/>
                </a:lnTo>
                <a:lnTo>
                  <a:pt x="39" y="4"/>
                </a:lnTo>
                <a:lnTo>
                  <a:pt x="46" y="10"/>
                </a:lnTo>
                <a:lnTo>
                  <a:pt x="52" y="20"/>
                </a:lnTo>
                <a:lnTo>
                  <a:pt x="55" y="30"/>
                </a:lnTo>
                <a:lnTo>
                  <a:pt x="52" y="43"/>
                </a:lnTo>
                <a:lnTo>
                  <a:pt x="46" y="52"/>
                </a:lnTo>
                <a:lnTo>
                  <a:pt x="39" y="59"/>
                </a:lnTo>
                <a:lnTo>
                  <a:pt x="27" y="62"/>
                </a:lnTo>
                <a:lnTo>
                  <a:pt x="15" y="59"/>
                </a:lnTo>
                <a:lnTo>
                  <a:pt x="9" y="52"/>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28" name="Freeform 64"/>
          <p:cNvSpPr>
            <a:spLocks/>
          </p:cNvSpPr>
          <p:nvPr/>
        </p:nvSpPr>
        <p:spPr bwMode="auto">
          <a:xfrm>
            <a:off x="2933700" y="4395788"/>
            <a:ext cx="120650" cy="104775"/>
          </a:xfrm>
          <a:custGeom>
            <a:avLst/>
            <a:gdLst>
              <a:gd name="T0" fmla="*/ 0 w 55"/>
              <a:gd name="T1" fmla="*/ 27758 h 58"/>
              <a:gd name="T2" fmla="*/ 82803521 w 55"/>
              <a:gd name="T3" fmla="*/ 14783 h 58"/>
              <a:gd name="T4" fmla="*/ 417160633 w 55"/>
              <a:gd name="T5" fmla="*/ 3 h 58"/>
              <a:gd name="T6" fmla="*/ 740194685 w 55"/>
              <a:gd name="T7" fmla="*/ 0 h 58"/>
              <a:gd name="T8" fmla="*/ 1097878351 w 55"/>
              <a:gd name="T9" fmla="*/ 3 h 58"/>
              <a:gd name="T10" fmla="*/ 1442017373 w 55"/>
              <a:gd name="T11" fmla="*/ 14783 h 58"/>
              <a:gd name="T12" fmla="*/ 1520921953 w 55"/>
              <a:gd name="T13" fmla="*/ 27758 h 58"/>
              <a:gd name="T14" fmla="*/ 1442017373 w 55"/>
              <a:gd name="T15" fmla="*/ 40640 h 58"/>
              <a:gd name="T16" fmla="*/ 1097878351 w 55"/>
              <a:gd name="T17" fmla="*/ 52625 h 58"/>
              <a:gd name="T18" fmla="*/ 740194685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39" y="3"/>
                </a:lnTo>
                <a:lnTo>
                  <a:pt x="52" y="16"/>
                </a:lnTo>
                <a:lnTo>
                  <a:pt x="55" y="29"/>
                </a:lnTo>
                <a:lnTo>
                  <a:pt x="52" y="42"/>
                </a:lnTo>
                <a:lnTo>
                  <a:pt x="39"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29" name="Freeform 65"/>
          <p:cNvSpPr>
            <a:spLocks/>
          </p:cNvSpPr>
          <p:nvPr/>
        </p:nvSpPr>
        <p:spPr bwMode="auto">
          <a:xfrm>
            <a:off x="2833688" y="4465638"/>
            <a:ext cx="120650" cy="104775"/>
          </a:xfrm>
          <a:custGeom>
            <a:avLst/>
            <a:gdLst>
              <a:gd name="T0" fmla="*/ 0 w 55"/>
              <a:gd name="T1" fmla="*/ 27758 h 58"/>
              <a:gd name="T2" fmla="*/ 82803521 w 55"/>
              <a:gd name="T3" fmla="*/ 14783 h 58"/>
              <a:gd name="T4" fmla="*/ 241432590 w 55"/>
              <a:gd name="T5" fmla="*/ 8091 h 58"/>
              <a:gd name="T6" fmla="*/ 502067242 w 55"/>
              <a:gd name="T7" fmla="*/ 3 h 58"/>
              <a:gd name="T8" fmla="*/ 740194685 w 55"/>
              <a:gd name="T9" fmla="*/ 0 h 58"/>
              <a:gd name="T10" fmla="*/ 1097878351 w 55"/>
              <a:gd name="T11" fmla="*/ 3 h 58"/>
              <a:gd name="T12" fmla="*/ 1442017373 w 55"/>
              <a:gd name="T13" fmla="*/ 14783 h 58"/>
              <a:gd name="T14" fmla="*/ 1520921953 w 55"/>
              <a:gd name="T15" fmla="*/ 27758 h 58"/>
              <a:gd name="T16" fmla="*/ 1442017373 w 55"/>
              <a:gd name="T17" fmla="*/ 40640 h 58"/>
              <a:gd name="T18" fmla="*/ 1097878351 w 55"/>
              <a:gd name="T19" fmla="*/ 52625 h 58"/>
              <a:gd name="T20" fmla="*/ 740194685 w 55"/>
              <a:gd name="T21" fmla="*/ 53977 h 58"/>
              <a:gd name="T22" fmla="*/ 502067242 w 55"/>
              <a:gd name="T23" fmla="*/ 52625 h 58"/>
              <a:gd name="T24" fmla="*/ 241432590 w 55"/>
              <a:gd name="T25" fmla="*/ 46246 h 58"/>
              <a:gd name="T26" fmla="*/ 82803521 w 55"/>
              <a:gd name="T27" fmla="*/ 40640 h 58"/>
              <a:gd name="T28" fmla="*/ 0 w 55"/>
              <a:gd name="T29" fmla="*/ 27758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58"/>
              <a:gd name="T47" fmla="*/ 55 w 55"/>
              <a:gd name="T48" fmla="*/ 58 h 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58">
                <a:moveTo>
                  <a:pt x="0" y="29"/>
                </a:moveTo>
                <a:lnTo>
                  <a:pt x="3" y="16"/>
                </a:lnTo>
                <a:lnTo>
                  <a:pt x="9" y="9"/>
                </a:lnTo>
                <a:lnTo>
                  <a:pt x="18" y="3"/>
                </a:lnTo>
                <a:lnTo>
                  <a:pt x="27" y="0"/>
                </a:lnTo>
                <a:lnTo>
                  <a:pt x="39" y="3"/>
                </a:lnTo>
                <a:lnTo>
                  <a:pt x="52" y="16"/>
                </a:lnTo>
                <a:lnTo>
                  <a:pt x="55" y="29"/>
                </a:lnTo>
                <a:lnTo>
                  <a:pt x="52" y="42"/>
                </a:lnTo>
                <a:lnTo>
                  <a:pt x="39" y="55"/>
                </a:lnTo>
                <a:lnTo>
                  <a:pt x="27" y="58"/>
                </a:lnTo>
                <a:lnTo>
                  <a:pt x="18" y="55"/>
                </a:lnTo>
                <a:lnTo>
                  <a:pt x="9" y="48"/>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30" name="Freeform 66"/>
          <p:cNvSpPr>
            <a:spLocks/>
          </p:cNvSpPr>
          <p:nvPr/>
        </p:nvSpPr>
        <p:spPr bwMode="auto">
          <a:xfrm>
            <a:off x="2597150" y="4541838"/>
            <a:ext cx="122238" cy="104775"/>
          </a:xfrm>
          <a:custGeom>
            <a:avLst/>
            <a:gdLst>
              <a:gd name="T0" fmla="*/ 0 w 56"/>
              <a:gd name="T1" fmla="*/ 27758 h 58"/>
              <a:gd name="T2" fmla="*/ 92612834 w 56"/>
              <a:gd name="T3" fmla="*/ 14783 h 58"/>
              <a:gd name="T4" fmla="*/ 336786458 w 56"/>
              <a:gd name="T5" fmla="*/ 3 h 58"/>
              <a:gd name="T6" fmla="*/ 609447832 w 56"/>
              <a:gd name="T7" fmla="*/ 0 h 58"/>
              <a:gd name="T8" fmla="*/ 860577652 w 56"/>
              <a:gd name="T9" fmla="*/ 3 h 58"/>
              <a:gd name="T10" fmla="*/ 1136915875 w 56"/>
              <a:gd name="T11" fmla="*/ 14783 h 58"/>
              <a:gd name="T12" fmla="*/ 1203830698 w 56"/>
              <a:gd name="T13" fmla="*/ 27758 h 58"/>
              <a:gd name="T14" fmla="*/ 1136915875 w 56"/>
              <a:gd name="T15" fmla="*/ 40640 h 58"/>
              <a:gd name="T16" fmla="*/ 860577652 w 56"/>
              <a:gd name="T17" fmla="*/ 52625 h 58"/>
              <a:gd name="T18" fmla="*/ 609447832 w 56"/>
              <a:gd name="T19" fmla="*/ 53977 h 58"/>
              <a:gd name="T20" fmla="*/ 336786458 w 56"/>
              <a:gd name="T21" fmla="*/ 52625 h 58"/>
              <a:gd name="T22" fmla="*/ 92612834 w 56"/>
              <a:gd name="T23" fmla="*/ 40640 h 58"/>
              <a:gd name="T24" fmla="*/ 0 w 56"/>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58"/>
              <a:gd name="T41" fmla="*/ 56 w 5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58">
                <a:moveTo>
                  <a:pt x="0" y="29"/>
                </a:moveTo>
                <a:lnTo>
                  <a:pt x="4" y="16"/>
                </a:lnTo>
                <a:lnTo>
                  <a:pt x="16" y="3"/>
                </a:lnTo>
                <a:lnTo>
                  <a:pt x="28" y="0"/>
                </a:lnTo>
                <a:lnTo>
                  <a:pt x="40" y="3"/>
                </a:lnTo>
                <a:lnTo>
                  <a:pt x="53" y="16"/>
                </a:lnTo>
                <a:lnTo>
                  <a:pt x="56" y="29"/>
                </a:lnTo>
                <a:lnTo>
                  <a:pt x="53" y="42"/>
                </a:lnTo>
                <a:lnTo>
                  <a:pt x="40" y="55"/>
                </a:lnTo>
                <a:lnTo>
                  <a:pt x="28" y="58"/>
                </a:lnTo>
                <a:lnTo>
                  <a:pt x="16" y="55"/>
                </a:lnTo>
                <a:lnTo>
                  <a:pt x="4"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31" name="Freeform 67"/>
          <p:cNvSpPr>
            <a:spLocks/>
          </p:cNvSpPr>
          <p:nvPr/>
        </p:nvSpPr>
        <p:spPr bwMode="auto">
          <a:xfrm>
            <a:off x="2516188" y="4630738"/>
            <a:ext cx="122238" cy="109538"/>
          </a:xfrm>
          <a:custGeom>
            <a:avLst/>
            <a:gdLst>
              <a:gd name="T0" fmla="*/ 0 w 55"/>
              <a:gd name="T1" fmla="*/ 20106 h 61"/>
              <a:gd name="T2" fmla="*/ 153904429 w 55"/>
              <a:gd name="T3" fmla="*/ 13258 h 61"/>
              <a:gd name="T4" fmla="*/ 510352812 w 55"/>
              <a:gd name="T5" fmla="*/ 5862 h 61"/>
              <a:gd name="T6" fmla="*/ 827734956 w 55"/>
              <a:gd name="T7" fmla="*/ 3 h 61"/>
              <a:gd name="T8" fmla="*/ 1506540921 w 55"/>
              <a:gd name="T9" fmla="*/ 0 h 61"/>
              <a:gd name="T10" fmla="*/ 2147483647 w 55"/>
              <a:gd name="T11" fmla="*/ 3 h 61"/>
              <a:gd name="T12" fmla="*/ 2147483647 w 55"/>
              <a:gd name="T13" fmla="*/ 5862 h 61"/>
              <a:gd name="T14" fmla="*/ 2147483647 w 55"/>
              <a:gd name="T15" fmla="*/ 13258 h 61"/>
              <a:gd name="T16" fmla="*/ 2147483647 w 55"/>
              <a:gd name="T17" fmla="*/ 20106 h 61"/>
              <a:gd name="T18" fmla="*/ 2147483647 w 55"/>
              <a:gd name="T19" fmla="*/ 29100 h 61"/>
              <a:gd name="T20" fmla="*/ 2147483647 w 55"/>
              <a:gd name="T21" fmla="*/ 35676 h 61"/>
              <a:gd name="T22" fmla="*/ 2147483647 w 55"/>
              <a:gd name="T23" fmla="*/ 40195 h 61"/>
              <a:gd name="T24" fmla="*/ 1506540921 w 55"/>
              <a:gd name="T25" fmla="*/ 42116 h 61"/>
              <a:gd name="T26" fmla="*/ 827734956 w 55"/>
              <a:gd name="T27" fmla="*/ 40195 h 61"/>
              <a:gd name="T28" fmla="*/ 510352812 w 55"/>
              <a:gd name="T29" fmla="*/ 35676 h 61"/>
              <a:gd name="T30" fmla="*/ 153904429 w 55"/>
              <a:gd name="T31" fmla="*/ 29100 h 61"/>
              <a:gd name="T32" fmla="*/ 0 w 55"/>
              <a:gd name="T33" fmla="*/ 20106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61"/>
              <a:gd name="T53" fmla="*/ 55 w 55"/>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61">
                <a:moveTo>
                  <a:pt x="0" y="29"/>
                </a:moveTo>
                <a:lnTo>
                  <a:pt x="3" y="19"/>
                </a:lnTo>
                <a:lnTo>
                  <a:pt x="9" y="9"/>
                </a:lnTo>
                <a:lnTo>
                  <a:pt x="15" y="3"/>
                </a:lnTo>
                <a:lnTo>
                  <a:pt x="27" y="0"/>
                </a:lnTo>
                <a:lnTo>
                  <a:pt x="40" y="3"/>
                </a:lnTo>
                <a:lnTo>
                  <a:pt x="46" y="9"/>
                </a:lnTo>
                <a:lnTo>
                  <a:pt x="52" y="19"/>
                </a:lnTo>
                <a:lnTo>
                  <a:pt x="55" y="29"/>
                </a:lnTo>
                <a:lnTo>
                  <a:pt x="52" y="42"/>
                </a:lnTo>
                <a:lnTo>
                  <a:pt x="46" y="52"/>
                </a:lnTo>
                <a:lnTo>
                  <a:pt x="40" y="58"/>
                </a:lnTo>
                <a:lnTo>
                  <a:pt x="27" y="61"/>
                </a:lnTo>
                <a:lnTo>
                  <a:pt x="15" y="58"/>
                </a:lnTo>
                <a:lnTo>
                  <a:pt x="9" y="52"/>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32" name="Freeform 68"/>
          <p:cNvSpPr>
            <a:spLocks/>
          </p:cNvSpPr>
          <p:nvPr/>
        </p:nvSpPr>
        <p:spPr bwMode="auto">
          <a:xfrm>
            <a:off x="2389188" y="4630738"/>
            <a:ext cx="122238" cy="104775"/>
          </a:xfrm>
          <a:custGeom>
            <a:avLst/>
            <a:gdLst>
              <a:gd name="T0" fmla="*/ 0 w 55"/>
              <a:gd name="T1" fmla="*/ 27758 h 58"/>
              <a:gd name="T2" fmla="*/ 153904429 w 55"/>
              <a:gd name="T3" fmla="*/ 14783 h 58"/>
              <a:gd name="T4" fmla="*/ 827734956 w 55"/>
              <a:gd name="T5" fmla="*/ 3 h 58"/>
              <a:gd name="T6" fmla="*/ 1506540921 w 55"/>
              <a:gd name="T7" fmla="*/ 0 h 58"/>
              <a:gd name="T8" fmla="*/ 2147483647 w 55"/>
              <a:gd name="T9" fmla="*/ 3 h 58"/>
              <a:gd name="T10" fmla="*/ 2147483647 w 55"/>
              <a:gd name="T11" fmla="*/ 14783 h 58"/>
              <a:gd name="T12" fmla="*/ 2147483647 w 55"/>
              <a:gd name="T13" fmla="*/ 27758 h 58"/>
              <a:gd name="T14" fmla="*/ 2147483647 w 55"/>
              <a:gd name="T15" fmla="*/ 40640 h 58"/>
              <a:gd name="T16" fmla="*/ 2147483647 w 55"/>
              <a:gd name="T17" fmla="*/ 52625 h 58"/>
              <a:gd name="T18" fmla="*/ 1506540921 w 55"/>
              <a:gd name="T19" fmla="*/ 53977 h 58"/>
              <a:gd name="T20" fmla="*/ 827734956 w 55"/>
              <a:gd name="T21" fmla="*/ 52625 h 58"/>
              <a:gd name="T22" fmla="*/ 153904429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39" y="3"/>
                </a:lnTo>
                <a:lnTo>
                  <a:pt x="52" y="16"/>
                </a:lnTo>
                <a:lnTo>
                  <a:pt x="55" y="29"/>
                </a:lnTo>
                <a:lnTo>
                  <a:pt x="52" y="42"/>
                </a:lnTo>
                <a:lnTo>
                  <a:pt x="39"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34" name="Freeform 70"/>
          <p:cNvSpPr>
            <a:spLocks/>
          </p:cNvSpPr>
          <p:nvPr/>
        </p:nvSpPr>
        <p:spPr bwMode="auto">
          <a:xfrm>
            <a:off x="3971925" y="3405188"/>
            <a:ext cx="120650" cy="104775"/>
          </a:xfrm>
          <a:custGeom>
            <a:avLst/>
            <a:gdLst>
              <a:gd name="T0" fmla="*/ 0 w 55"/>
              <a:gd name="T1" fmla="*/ 27758 h 58"/>
              <a:gd name="T2" fmla="*/ 82803521 w 55"/>
              <a:gd name="T3" fmla="*/ 14783 h 58"/>
              <a:gd name="T4" fmla="*/ 436650168 w 55"/>
              <a:gd name="T5" fmla="*/ 3 h 58"/>
              <a:gd name="T6" fmla="*/ 794517228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94517228 w 55"/>
              <a:gd name="T19" fmla="*/ 53977 h 58"/>
              <a:gd name="T20" fmla="*/ 436650168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6" y="3"/>
                </a:lnTo>
                <a:lnTo>
                  <a:pt x="28" y="0"/>
                </a:lnTo>
                <a:lnTo>
                  <a:pt x="40" y="3"/>
                </a:lnTo>
                <a:lnTo>
                  <a:pt x="52" y="16"/>
                </a:lnTo>
                <a:lnTo>
                  <a:pt x="55"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35" name="Freeform 71"/>
          <p:cNvSpPr>
            <a:spLocks/>
          </p:cNvSpPr>
          <p:nvPr/>
        </p:nvSpPr>
        <p:spPr bwMode="auto">
          <a:xfrm>
            <a:off x="3863975" y="3490913"/>
            <a:ext cx="120650" cy="107950"/>
          </a:xfrm>
          <a:custGeom>
            <a:avLst/>
            <a:gdLst>
              <a:gd name="T0" fmla="*/ 0 w 55"/>
              <a:gd name="T1" fmla="*/ 55429 h 59"/>
              <a:gd name="T2" fmla="*/ 82803521 w 55"/>
              <a:gd name="T3" fmla="*/ 31879 h 59"/>
              <a:gd name="T4" fmla="*/ 436650168 w 55"/>
              <a:gd name="T5" fmla="*/ 8431 h 59"/>
              <a:gd name="T6" fmla="*/ 794517228 w 55"/>
              <a:gd name="T7" fmla="*/ 0 h 59"/>
              <a:gd name="T8" fmla="*/ 1100667203 w 55"/>
              <a:gd name="T9" fmla="*/ 8431 h 59"/>
              <a:gd name="T10" fmla="*/ 1442017373 w 55"/>
              <a:gd name="T11" fmla="*/ 31879 h 59"/>
              <a:gd name="T12" fmla="*/ 1520921953 w 55"/>
              <a:gd name="T13" fmla="*/ 55429 h 59"/>
              <a:gd name="T14" fmla="*/ 1442017373 w 55"/>
              <a:gd name="T15" fmla="*/ 81726 h 59"/>
              <a:gd name="T16" fmla="*/ 1100667203 w 55"/>
              <a:gd name="T17" fmla="*/ 103724 h 59"/>
              <a:gd name="T18" fmla="*/ 794517228 w 55"/>
              <a:gd name="T19" fmla="*/ 108644 h 59"/>
              <a:gd name="T20" fmla="*/ 436650168 w 55"/>
              <a:gd name="T21" fmla="*/ 103724 h 59"/>
              <a:gd name="T22" fmla="*/ 82803521 w 55"/>
              <a:gd name="T23" fmla="*/ 81726 h 59"/>
              <a:gd name="T24" fmla="*/ 0 w 55"/>
              <a:gd name="T25" fmla="*/ 55429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6" y="4"/>
                </a:lnTo>
                <a:lnTo>
                  <a:pt x="28" y="0"/>
                </a:lnTo>
                <a:lnTo>
                  <a:pt x="40" y="4"/>
                </a:lnTo>
                <a:lnTo>
                  <a:pt x="52" y="17"/>
                </a:lnTo>
                <a:lnTo>
                  <a:pt x="55" y="30"/>
                </a:lnTo>
                <a:lnTo>
                  <a:pt x="52" y="43"/>
                </a:lnTo>
                <a:lnTo>
                  <a:pt x="40" y="56"/>
                </a:lnTo>
                <a:lnTo>
                  <a:pt x="28" y="59"/>
                </a:lnTo>
                <a:lnTo>
                  <a:pt x="16"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36" name="Freeform 72"/>
          <p:cNvSpPr>
            <a:spLocks/>
          </p:cNvSpPr>
          <p:nvPr/>
        </p:nvSpPr>
        <p:spPr bwMode="auto">
          <a:xfrm>
            <a:off x="3784600" y="3594100"/>
            <a:ext cx="128588" cy="103188"/>
          </a:xfrm>
          <a:custGeom>
            <a:avLst/>
            <a:gdLst>
              <a:gd name="T0" fmla="*/ 0 w 59"/>
              <a:gd name="T1" fmla="*/ 12416 h 58"/>
              <a:gd name="T2" fmla="*/ 76197378 w 59"/>
              <a:gd name="T3" fmla="*/ 6518 h 58"/>
              <a:gd name="T4" fmla="*/ 197169190 w 59"/>
              <a:gd name="T5" fmla="*/ 3623 h 58"/>
              <a:gd name="T6" fmla="*/ 371625124 w 59"/>
              <a:gd name="T7" fmla="*/ 3 h 58"/>
              <a:gd name="T8" fmla="*/ 539184641 w 59"/>
              <a:gd name="T9" fmla="*/ 0 h 58"/>
              <a:gd name="T10" fmla="*/ 791634049 w 59"/>
              <a:gd name="T11" fmla="*/ 3 h 58"/>
              <a:gd name="T12" fmla="*/ 961621331 w 59"/>
              <a:gd name="T13" fmla="*/ 3623 h 58"/>
              <a:gd name="T14" fmla="*/ 1113557440 w 59"/>
              <a:gd name="T15" fmla="*/ 6518 h 58"/>
              <a:gd name="T16" fmla="*/ 1159850457 w 59"/>
              <a:gd name="T17" fmla="*/ 12416 h 58"/>
              <a:gd name="T18" fmla="*/ 1113557440 w 59"/>
              <a:gd name="T19" fmla="*/ 17532 h 58"/>
              <a:gd name="T20" fmla="*/ 961621331 w 59"/>
              <a:gd name="T21" fmla="*/ 20012 h 58"/>
              <a:gd name="T22" fmla="*/ 791634049 w 59"/>
              <a:gd name="T23" fmla="*/ 22831 h 58"/>
              <a:gd name="T24" fmla="*/ 539184641 w 59"/>
              <a:gd name="T25" fmla="*/ 24597 h 58"/>
              <a:gd name="T26" fmla="*/ 371625124 w 59"/>
              <a:gd name="T27" fmla="*/ 22831 h 58"/>
              <a:gd name="T28" fmla="*/ 197169190 w 59"/>
              <a:gd name="T29" fmla="*/ 20012 h 58"/>
              <a:gd name="T30" fmla="*/ 76197378 w 59"/>
              <a:gd name="T31" fmla="*/ 17532 h 58"/>
              <a:gd name="T32" fmla="*/ 0 w 59"/>
              <a:gd name="T33" fmla="*/ 12416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58"/>
              <a:gd name="T53" fmla="*/ 59 w 59"/>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58">
                <a:moveTo>
                  <a:pt x="0" y="29"/>
                </a:moveTo>
                <a:lnTo>
                  <a:pt x="4" y="16"/>
                </a:lnTo>
                <a:lnTo>
                  <a:pt x="10" y="9"/>
                </a:lnTo>
                <a:lnTo>
                  <a:pt x="19" y="3"/>
                </a:lnTo>
                <a:lnTo>
                  <a:pt x="28" y="0"/>
                </a:lnTo>
                <a:lnTo>
                  <a:pt x="40" y="3"/>
                </a:lnTo>
                <a:lnTo>
                  <a:pt x="49" y="9"/>
                </a:lnTo>
                <a:lnTo>
                  <a:pt x="56" y="16"/>
                </a:lnTo>
                <a:lnTo>
                  <a:pt x="59" y="29"/>
                </a:lnTo>
                <a:lnTo>
                  <a:pt x="56" y="42"/>
                </a:lnTo>
                <a:lnTo>
                  <a:pt x="49" y="48"/>
                </a:lnTo>
                <a:lnTo>
                  <a:pt x="40" y="55"/>
                </a:lnTo>
                <a:lnTo>
                  <a:pt x="28" y="58"/>
                </a:lnTo>
                <a:lnTo>
                  <a:pt x="19" y="55"/>
                </a:lnTo>
                <a:lnTo>
                  <a:pt x="10" y="48"/>
                </a:lnTo>
                <a:lnTo>
                  <a:pt x="4"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37" name="Freeform 73"/>
          <p:cNvSpPr>
            <a:spLocks/>
          </p:cNvSpPr>
          <p:nvPr/>
        </p:nvSpPr>
        <p:spPr bwMode="auto">
          <a:xfrm>
            <a:off x="3717925" y="3703638"/>
            <a:ext cx="120650" cy="106363"/>
          </a:xfrm>
          <a:custGeom>
            <a:avLst/>
            <a:gdLst>
              <a:gd name="T0" fmla="*/ 0 w 55"/>
              <a:gd name="T1" fmla="*/ 25887 h 59"/>
              <a:gd name="T2" fmla="*/ 82803521 w 55"/>
              <a:gd name="T3" fmla="*/ 14048 h 59"/>
              <a:gd name="T4" fmla="*/ 417160633 w 55"/>
              <a:gd name="T5" fmla="*/ 3843 h 59"/>
              <a:gd name="T6" fmla="*/ 740194685 w 55"/>
              <a:gd name="T7" fmla="*/ 0 h 59"/>
              <a:gd name="T8" fmla="*/ 1100667203 w 55"/>
              <a:gd name="T9" fmla="*/ 3843 h 59"/>
              <a:gd name="T10" fmla="*/ 1442017373 w 55"/>
              <a:gd name="T11" fmla="*/ 14048 h 59"/>
              <a:gd name="T12" fmla="*/ 1520921953 w 55"/>
              <a:gd name="T13" fmla="*/ 25887 h 59"/>
              <a:gd name="T14" fmla="*/ 1442017373 w 55"/>
              <a:gd name="T15" fmla="*/ 37398 h 59"/>
              <a:gd name="T16" fmla="*/ 1100667203 w 55"/>
              <a:gd name="T17" fmla="*/ 48228 h 59"/>
              <a:gd name="T18" fmla="*/ 740194685 w 55"/>
              <a:gd name="T19" fmla="*/ 49289 h 59"/>
              <a:gd name="T20" fmla="*/ 417160633 w 55"/>
              <a:gd name="T21" fmla="*/ 48228 h 59"/>
              <a:gd name="T22" fmla="*/ 82803521 w 55"/>
              <a:gd name="T23" fmla="*/ 37398 h 59"/>
              <a:gd name="T24" fmla="*/ 0 w 55"/>
              <a:gd name="T25" fmla="*/ 2588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7" y="0"/>
                </a:lnTo>
                <a:lnTo>
                  <a:pt x="40" y="4"/>
                </a:lnTo>
                <a:lnTo>
                  <a:pt x="52" y="17"/>
                </a:lnTo>
                <a:lnTo>
                  <a:pt x="55" y="30"/>
                </a:lnTo>
                <a:lnTo>
                  <a:pt x="52" y="43"/>
                </a:lnTo>
                <a:lnTo>
                  <a:pt x="40" y="56"/>
                </a:lnTo>
                <a:lnTo>
                  <a:pt x="27"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38" name="Freeform 74"/>
          <p:cNvSpPr>
            <a:spLocks/>
          </p:cNvSpPr>
          <p:nvPr/>
        </p:nvSpPr>
        <p:spPr bwMode="auto">
          <a:xfrm>
            <a:off x="3617913" y="3810000"/>
            <a:ext cx="119063" cy="104775"/>
          </a:xfrm>
          <a:custGeom>
            <a:avLst/>
            <a:gdLst>
              <a:gd name="T0" fmla="*/ 0 w 55"/>
              <a:gd name="T1" fmla="*/ 27758 h 58"/>
              <a:gd name="T2" fmla="*/ 40350267 w 55"/>
              <a:gd name="T3" fmla="*/ 14783 h 58"/>
              <a:gd name="T4" fmla="*/ 199534950 w 55"/>
              <a:gd name="T5" fmla="*/ 3 h 58"/>
              <a:gd name="T6" fmla="*/ 371036065 w 55"/>
              <a:gd name="T7" fmla="*/ 0 h 58"/>
              <a:gd name="T8" fmla="*/ 554308339 w 55"/>
              <a:gd name="T9" fmla="*/ 3 h 58"/>
              <a:gd name="T10" fmla="*/ 713554593 w 55"/>
              <a:gd name="T11" fmla="*/ 14783 h 58"/>
              <a:gd name="T12" fmla="*/ 755875008 w 55"/>
              <a:gd name="T13" fmla="*/ 27758 h 58"/>
              <a:gd name="T14" fmla="*/ 713554593 w 55"/>
              <a:gd name="T15" fmla="*/ 40640 h 58"/>
              <a:gd name="T16" fmla="*/ 554308339 w 55"/>
              <a:gd name="T17" fmla="*/ 52625 h 58"/>
              <a:gd name="T18" fmla="*/ 371036065 w 55"/>
              <a:gd name="T19" fmla="*/ 53977 h 58"/>
              <a:gd name="T20" fmla="*/ 199534950 w 55"/>
              <a:gd name="T21" fmla="*/ 52625 h 58"/>
              <a:gd name="T22" fmla="*/ 40350267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40" y="3"/>
                </a:lnTo>
                <a:lnTo>
                  <a:pt x="52" y="16"/>
                </a:lnTo>
                <a:lnTo>
                  <a:pt x="55" y="29"/>
                </a:lnTo>
                <a:lnTo>
                  <a:pt x="52" y="42"/>
                </a:lnTo>
                <a:lnTo>
                  <a:pt x="40"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39" name="Freeform 75"/>
          <p:cNvSpPr>
            <a:spLocks/>
          </p:cNvSpPr>
          <p:nvPr/>
        </p:nvSpPr>
        <p:spPr bwMode="auto">
          <a:xfrm>
            <a:off x="3549650" y="3919538"/>
            <a:ext cx="119063" cy="104775"/>
          </a:xfrm>
          <a:custGeom>
            <a:avLst/>
            <a:gdLst>
              <a:gd name="T0" fmla="*/ 0 w 55"/>
              <a:gd name="T1" fmla="*/ 27758 h 58"/>
              <a:gd name="T2" fmla="*/ 40350267 w 55"/>
              <a:gd name="T3" fmla="*/ 14783 h 58"/>
              <a:gd name="T4" fmla="*/ 223602663 w 55"/>
              <a:gd name="T5" fmla="*/ 3 h 58"/>
              <a:gd name="T6" fmla="*/ 383733803 w 55"/>
              <a:gd name="T7" fmla="*/ 0 h 58"/>
              <a:gd name="T8" fmla="*/ 554308339 w 55"/>
              <a:gd name="T9" fmla="*/ 3 h 58"/>
              <a:gd name="T10" fmla="*/ 713554593 w 55"/>
              <a:gd name="T11" fmla="*/ 14783 h 58"/>
              <a:gd name="T12" fmla="*/ 755875008 w 55"/>
              <a:gd name="T13" fmla="*/ 27758 h 58"/>
              <a:gd name="T14" fmla="*/ 713554593 w 55"/>
              <a:gd name="T15" fmla="*/ 40640 h 58"/>
              <a:gd name="T16" fmla="*/ 554308339 w 55"/>
              <a:gd name="T17" fmla="*/ 52625 h 58"/>
              <a:gd name="T18" fmla="*/ 383733803 w 55"/>
              <a:gd name="T19" fmla="*/ 53977 h 58"/>
              <a:gd name="T20" fmla="*/ 223602663 w 55"/>
              <a:gd name="T21" fmla="*/ 52625 h 58"/>
              <a:gd name="T22" fmla="*/ 40350267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6" y="3"/>
                </a:lnTo>
                <a:lnTo>
                  <a:pt x="28" y="0"/>
                </a:lnTo>
                <a:lnTo>
                  <a:pt x="40" y="3"/>
                </a:lnTo>
                <a:lnTo>
                  <a:pt x="52" y="16"/>
                </a:lnTo>
                <a:lnTo>
                  <a:pt x="55"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40" name="Freeform 76"/>
          <p:cNvSpPr>
            <a:spLocks/>
          </p:cNvSpPr>
          <p:nvPr/>
        </p:nvSpPr>
        <p:spPr bwMode="auto">
          <a:xfrm>
            <a:off x="3470275" y="4019550"/>
            <a:ext cx="120650" cy="104775"/>
          </a:xfrm>
          <a:custGeom>
            <a:avLst/>
            <a:gdLst>
              <a:gd name="T0" fmla="*/ 0 w 55"/>
              <a:gd name="T1" fmla="*/ 27758 h 58"/>
              <a:gd name="T2" fmla="*/ 82803521 w 55"/>
              <a:gd name="T3" fmla="*/ 14783 h 58"/>
              <a:gd name="T4" fmla="*/ 417160633 w 55"/>
              <a:gd name="T5" fmla="*/ 3 h 58"/>
              <a:gd name="T6" fmla="*/ 740194685 w 55"/>
              <a:gd name="T7" fmla="*/ 0 h 58"/>
              <a:gd name="T8" fmla="*/ 1097878351 w 55"/>
              <a:gd name="T9" fmla="*/ 3 h 58"/>
              <a:gd name="T10" fmla="*/ 1442017373 w 55"/>
              <a:gd name="T11" fmla="*/ 14783 h 58"/>
              <a:gd name="T12" fmla="*/ 1520921953 w 55"/>
              <a:gd name="T13" fmla="*/ 27758 h 58"/>
              <a:gd name="T14" fmla="*/ 1442017373 w 55"/>
              <a:gd name="T15" fmla="*/ 40640 h 58"/>
              <a:gd name="T16" fmla="*/ 1097878351 w 55"/>
              <a:gd name="T17" fmla="*/ 52625 h 58"/>
              <a:gd name="T18" fmla="*/ 740194685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39" y="3"/>
                </a:lnTo>
                <a:lnTo>
                  <a:pt x="52" y="16"/>
                </a:lnTo>
                <a:lnTo>
                  <a:pt x="55" y="29"/>
                </a:lnTo>
                <a:lnTo>
                  <a:pt x="52" y="42"/>
                </a:lnTo>
                <a:lnTo>
                  <a:pt x="39"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41" name="Freeform 77"/>
          <p:cNvSpPr>
            <a:spLocks/>
          </p:cNvSpPr>
          <p:nvPr/>
        </p:nvSpPr>
        <p:spPr bwMode="auto">
          <a:xfrm>
            <a:off x="3414713" y="4137025"/>
            <a:ext cx="120650" cy="104775"/>
          </a:xfrm>
          <a:custGeom>
            <a:avLst/>
            <a:gdLst>
              <a:gd name="T0" fmla="*/ 0 w 55"/>
              <a:gd name="T1" fmla="*/ 27758 h 58"/>
              <a:gd name="T2" fmla="*/ 82803521 w 55"/>
              <a:gd name="T3" fmla="*/ 14783 h 58"/>
              <a:gd name="T4" fmla="*/ 417160633 w 55"/>
              <a:gd name="T5" fmla="*/ 3 h 58"/>
              <a:gd name="T6" fmla="*/ 794517228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94517228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42" name="Freeform 78"/>
          <p:cNvSpPr>
            <a:spLocks/>
          </p:cNvSpPr>
          <p:nvPr/>
        </p:nvSpPr>
        <p:spPr bwMode="auto">
          <a:xfrm>
            <a:off x="3308350" y="4225925"/>
            <a:ext cx="127000" cy="109538"/>
          </a:xfrm>
          <a:custGeom>
            <a:avLst/>
            <a:gdLst>
              <a:gd name="T0" fmla="*/ 0 w 58"/>
              <a:gd name="T1" fmla="*/ 21792 h 61"/>
              <a:gd name="T2" fmla="*/ 77418597 w 58"/>
              <a:gd name="T3" fmla="*/ 13258 h 61"/>
              <a:gd name="T4" fmla="*/ 224105887 w 58"/>
              <a:gd name="T5" fmla="*/ 5862 h 61"/>
              <a:gd name="T6" fmla="*/ 455990023 w 58"/>
              <a:gd name="T7" fmla="*/ 3 h 61"/>
              <a:gd name="T8" fmla="*/ 776581120 w 58"/>
              <a:gd name="T9" fmla="*/ 0 h 61"/>
              <a:gd name="T10" fmla="*/ 1014241193 w 58"/>
              <a:gd name="T11" fmla="*/ 3 h 61"/>
              <a:gd name="T12" fmla="*/ 1248656175 w 58"/>
              <a:gd name="T13" fmla="*/ 5862 h 61"/>
              <a:gd name="T14" fmla="*/ 1398953370 w 58"/>
              <a:gd name="T15" fmla="*/ 13258 h 61"/>
              <a:gd name="T16" fmla="*/ 1466212022 w 58"/>
              <a:gd name="T17" fmla="*/ 21792 h 61"/>
              <a:gd name="T18" fmla="*/ 1398953370 w 58"/>
              <a:gd name="T19" fmla="*/ 29100 h 61"/>
              <a:gd name="T20" fmla="*/ 1248656175 w 58"/>
              <a:gd name="T21" fmla="*/ 35676 h 61"/>
              <a:gd name="T22" fmla="*/ 1014241193 w 58"/>
              <a:gd name="T23" fmla="*/ 40195 h 61"/>
              <a:gd name="T24" fmla="*/ 776581120 w 58"/>
              <a:gd name="T25" fmla="*/ 42116 h 61"/>
              <a:gd name="T26" fmla="*/ 455990023 w 58"/>
              <a:gd name="T27" fmla="*/ 40195 h 61"/>
              <a:gd name="T28" fmla="*/ 224105887 w 58"/>
              <a:gd name="T29" fmla="*/ 35676 h 61"/>
              <a:gd name="T30" fmla="*/ 77418597 w 58"/>
              <a:gd name="T31" fmla="*/ 29100 h 61"/>
              <a:gd name="T32" fmla="*/ 0 w 58"/>
              <a:gd name="T33" fmla="*/ 21792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61"/>
              <a:gd name="T53" fmla="*/ 58 w 58"/>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61">
                <a:moveTo>
                  <a:pt x="0" y="32"/>
                </a:moveTo>
                <a:lnTo>
                  <a:pt x="3" y="19"/>
                </a:lnTo>
                <a:lnTo>
                  <a:pt x="9" y="9"/>
                </a:lnTo>
                <a:lnTo>
                  <a:pt x="18" y="3"/>
                </a:lnTo>
                <a:lnTo>
                  <a:pt x="31" y="0"/>
                </a:lnTo>
                <a:lnTo>
                  <a:pt x="40" y="3"/>
                </a:lnTo>
                <a:lnTo>
                  <a:pt x="49" y="9"/>
                </a:lnTo>
                <a:lnTo>
                  <a:pt x="55" y="19"/>
                </a:lnTo>
                <a:lnTo>
                  <a:pt x="58" y="32"/>
                </a:lnTo>
                <a:lnTo>
                  <a:pt x="55" y="42"/>
                </a:lnTo>
                <a:lnTo>
                  <a:pt x="49" y="52"/>
                </a:lnTo>
                <a:lnTo>
                  <a:pt x="40" y="58"/>
                </a:lnTo>
                <a:lnTo>
                  <a:pt x="31" y="61"/>
                </a:lnTo>
                <a:lnTo>
                  <a:pt x="18" y="58"/>
                </a:lnTo>
                <a:lnTo>
                  <a:pt x="9" y="52"/>
                </a:lnTo>
                <a:lnTo>
                  <a:pt x="3" y="42"/>
                </a:lnTo>
                <a:lnTo>
                  <a:pt x="0" y="32"/>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43" name="Freeform 79"/>
          <p:cNvSpPr>
            <a:spLocks/>
          </p:cNvSpPr>
          <p:nvPr/>
        </p:nvSpPr>
        <p:spPr bwMode="auto">
          <a:xfrm>
            <a:off x="3219450" y="4319588"/>
            <a:ext cx="122238" cy="104775"/>
          </a:xfrm>
          <a:custGeom>
            <a:avLst/>
            <a:gdLst>
              <a:gd name="T0" fmla="*/ 0 w 55"/>
              <a:gd name="T1" fmla="*/ 27758 h 58"/>
              <a:gd name="T2" fmla="*/ 153904429 w 55"/>
              <a:gd name="T3" fmla="*/ 14783 h 58"/>
              <a:gd name="T4" fmla="*/ 867915044 w 55"/>
              <a:gd name="T5" fmla="*/ 3 h 58"/>
              <a:gd name="T6" fmla="*/ 1553826631 w 55"/>
              <a:gd name="T7" fmla="*/ 0 h 58"/>
              <a:gd name="T8" fmla="*/ 2147483647 w 55"/>
              <a:gd name="T9" fmla="*/ 3 h 58"/>
              <a:gd name="T10" fmla="*/ 2147483647 w 55"/>
              <a:gd name="T11" fmla="*/ 14783 h 58"/>
              <a:gd name="T12" fmla="*/ 2147483647 w 55"/>
              <a:gd name="T13" fmla="*/ 27758 h 58"/>
              <a:gd name="T14" fmla="*/ 2147483647 w 55"/>
              <a:gd name="T15" fmla="*/ 40640 h 58"/>
              <a:gd name="T16" fmla="*/ 2147483647 w 55"/>
              <a:gd name="T17" fmla="*/ 52625 h 58"/>
              <a:gd name="T18" fmla="*/ 1553826631 w 55"/>
              <a:gd name="T19" fmla="*/ 53977 h 58"/>
              <a:gd name="T20" fmla="*/ 867915044 w 55"/>
              <a:gd name="T21" fmla="*/ 52625 h 58"/>
              <a:gd name="T22" fmla="*/ 153904429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6" y="3"/>
                </a:lnTo>
                <a:lnTo>
                  <a:pt x="28" y="0"/>
                </a:lnTo>
                <a:lnTo>
                  <a:pt x="40" y="3"/>
                </a:lnTo>
                <a:lnTo>
                  <a:pt x="52" y="16"/>
                </a:lnTo>
                <a:lnTo>
                  <a:pt x="55"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44" name="Freeform 80"/>
          <p:cNvSpPr>
            <a:spLocks/>
          </p:cNvSpPr>
          <p:nvPr/>
        </p:nvSpPr>
        <p:spPr bwMode="auto">
          <a:xfrm>
            <a:off x="3081338" y="4432300"/>
            <a:ext cx="119063" cy="104775"/>
          </a:xfrm>
          <a:custGeom>
            <a:avLst/>
            <a:gdLst>
              <a:gd name="T0" fmla="*/ 0 w 55"/>
              <a:gd name="T1" fmla="*/ 27758 h 58"/>
              <a:gd name="T2" fmla="*/ 40350267 w 55"/>
              <a:gd name="T3" fmla="*/ 14783 h 58"/>
              <a:gd name="T4" fmla="*/ 199534950 w 55"/>
              <a:gd name="T5" fmla="*/ 3 h 58"/>
              <a:gd name="T6" fmla="*/ 371036065 w 55"/>
              <a:gd name="T7" fmla="*/ 0 h 58"/>
              <a:gd name="T8" fmla="*/ 554308339 w 55"/>
              <a:gd name="T9" fmla="*/ 3 h 58"/>
              <a:gd name="T10" fmla="*/ 713554593 w 55"/>
              <a:gd name="T11" fmla="*/ 14783 h 58"/>
              <a:gd name="T12" fmla="*/ 755875008 w 55"/>
              <a:gd name="T13" fmla="*/ 27758 h 58"/>
              <a:gd name="T14" fmla="*/ 713554593 w 55"/>
              <a:gd name="T15" fmla="*/ 40640 h 58"/>
              <a:gd name="T16" fmla="*/ 554308339 w 55"/>
              <a:gd name="T17" fmla="*/ 52625 h 58"/>
              <a:gd name="T18" fmla="*/ 371036065 w 55"/>
              <a:gd name="T19" fmla="*/ 53977 h 58"/>
              <a:gd name="T20" fmla="*/ 199534950 w 55"/>
              <a:gd name="T21" fmla="*/ 52625 h 58"/>
              <a:gd name="T22" fmla="*/ 40350267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40" y="3"/>
                </a:lnTo>
                <a:lnTo>
                  <a:pt x="52" y="16"/>
                </a:lnTo>
                <a:lnTo>
                  <a:pt x="55" y="29"/>
                </a:lnTo>
                <a:lnTo>
                  <a:pt x="52" y="42"/>
                </a:lnTo>
                <a:lnTo>
                  <a:pt x="40"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45" name="Freeform 81"/>
          <p:cNvSpPr>
            <a:spLocks/>
          </p:cNvSpPr>
          <p:nvPr/>
        </p:nvSpPr>
        <p:spPr bwMode="auto">
          <a:xfrm>
            <a:off x="2960688" y="4524375"/>
            <a:ext cx="120650" cy="106363"/>
          </a:xfrm>
          <a:custGeom>
            <a:avLst/>
            <a:gdLst>
              <a:gd name="T0" fmla="*/ 0 w 55"/>
              <a:gd name="T1" fmla="*/ 24195 h 59"/>
              <a:gd name="T2" fmla="*/ 82803521 w 55"/>
              <a:gd name="T3" fmla="*/ 13707 h 59"/>
              <a:gd name="T4" fmla="*/ 417160633 w 55"/>
              <a:gd name="T5" fmla="*/ 3 h 59"/>
              <a:gd name="T6" fmla="*/ 740194685 w 55"/>
              <a:gd name="T7" fmla="*/ 0 h 59"/>
              <a:gd name="T8" fmla="*/ 1100667203 w 55"/>
              <a:gd name="T9" fmla="*/ 3 h 59"/>
              <a:gd name="T10" fmla="*/ 1442017373 w 55"/>
              <a:gd name="T11" fmla="*/ 13707 h 59"/>
              <a:gd name="T12" fmla="*/ 1520921953 w 55"/>
              <a:gd name="T13" fmla="*/ 24195 h 59"/>
              <a:gd name="T14" fmla="*/ 1442017373 w 55"/>
              <a:gd name="T15" fmla="*/ 35433 h 59"/>
              <a:gd name="T16" fmla="*/ 1100667203 w 55"/>
              <a:gd name="T17" fmla="*/ 45693 h 59"/>
              <a:gd name="T18" fmla="*/ 740194685 w 55"/>
              <a:gd name="T19" fmla="*/ 49289 h 59"/>
              <a:gd name="T20" fmla="*/ 417160633 w 55"/>
              <a:gd name="T21" fmla="*/ 45693 h 59"/>
              <a:gd name="T22" fmla="*/ 82803521 w 55"/>
              <a:gd name="T23" fmla="*/ 35433 h 59"/>
              <a:gd name="T24" fmla="*/ 0 w 55"/>
              <a:gd name="T25" fmla="*/ 24195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5" y="3"/>
                </a:lnTo>
                <a:lnTo>
                  <a:pt x="27" y="0"/>
                </a:lnTo>
                <a:lnTo>
                  <a:pt x="40" y="3"/>
                </a:lnTo>
                <a:lnTo>
                  <a:pt x="52" y="16"/>
                </a:lnTo>
                <a:lnTo>
                  <a:pt x="55" y="29"/>
                </a:lnTo>
                <a:lnTo>
                  <a:pt x="52" y="42"/>
                </a:lnTo>
                <a:lnTo>
                  <a:pt x="40" y="55"/>
                </a:lnTo>
                <a:lnTo>
                  <a:pt x="27" y="59"/>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46" name="Freeform 82"/>
          <p:cNvSpPr>
            <a:spLocks/>
          </p:cNvSpPr>
          <p:nvPr/>
        </p:nvSpPr>
        <p:spPr bwMode="auto">
          <a:xfrm>
            <a:off x="2905125" y="4630738"/>
            <a:ext cx="128588" cy="104775"/>
          </a:xfrm>
          <a:custGeom>
            <a:avLst/>
            <a:gdLst>
              <a:gd name="T0" fmla="*/ 0 w 59"/>
              <a:gd name="T1" fmla="*/ 27758 h 58"/>
              <a:gd name="T2" fmla="*/ 55501794 w 59"/>
              <a:gd name="T3" fmla="*/ 14783 h 58"/>
              <a:gd name="T4" fmla="*/ 197169190 w 59"/>
              <a:gd name="T5" fmla="*/ 8091 h 58"/>
              <a:gd name="T6" fmla="*/ 371625124 w 59"/>
              <a:gd name="T7" fmla="*/ 3 h 58"/>
              <a:gd name="T8" fmla="*/ 539184641 w 59"/>
              <a:gd name="T9" fmla="*/ 0 h 58"/>
              <a:gd name="T10" fmla="*/ 791634049 w 59"/>
              <a:gd name="T11" fmla="*/ 3 h 58"/>
              <a:gd name="T12" fmla="*/ 961621331 w 59"/>
              <a:gd name="T13" fmla="*/ 8091 h 58"/>
              <a:gd name="T14" fmla="*/ 1086819627 w 59"/>
              <a:gd name="T15" fmla="*/ 14783 h 58"/>
              <a:gd name="T16" fmla="*/ 1159850457 w 59"/>
              <a:gd name="T17" fmla="*/ 27758 h 58"/>
              <a:gd name="T18" fmla="*/ 1086819627 w 59"/>
              <a:gd name="T19" fmla="*/ 40640 h 58"/>
              <a:gd name="T20" fmla="*/ 961621331 w 59"/>
              <a:gd name="T21" fmla="*/ 46246 h 58"/>
              <a:gd name="T22" fmla="*/ 791634049 w 59"/>
              <a:gd name="T23" fmla="*/ 52625 h 58"/>
              <a:gd name="T24" fmla="*/ 539184641 w 59"/>
              <a:gd name="T25" fmla="*/ 53977 h 58"/>
              <a:gd name="T26" fmla="*/ 371625124 w 59"/>
              <a:gd name="T27" fmla="*/ 52625 h 58"/>
              <a:gd name="T28" fmla="*/ 197169190 w 59"/>
              <a:gd name="T29" fmla="*/ 46246 h 58"/>
              <a:gd name="T30" fmla="*/ 55501794 w 59"/>
              <a:gd name="T31" fmla="*/ 40640 h 58"/>
              <a:gd name="T32" fmla="*/ 0 w 59"/>
              <a:gd name="T33" fmla="*/ 27758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58"/>
              <a:gd name="T53" fmla="*/ 59 w 59"/>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58">
                <a:moveTo>
                  <a:pt x="0" y="29"/>
                </a:moveTo>
                <a:lnTo>
                  <a:pt x="3" y="16"/>
                </a:lnTo>
                <a:lnTo>
                  <a:pt x="10" y="9"/>
                </a:lnTo>
                <a:lnTo>
                  <a:pt x="19" y="3"/>
                </a:lnTo>
                <a:lnTo>
                  <a:pt x="28" y="0"/>
                </a:lnTo>
                <a:lnTo>
                  <a:pt x="40" y="3"/>
                </a:lnTo>
                <a:lnTo>
                  <a:pt x="49" y="9"/>
                </a:lnTo>
                <a:lnTo>
                  <a:pt x="55" y="16"/>
                </a:lnTo>
                <a:lnTo>
                  <a:pt x="59" y="29"/>
                </a:lnTo>
                <a:lnTo>
                  <a:pt x="55" y="42"/>
                </a:lnTo>
                <a:lnTo>
                  <a:pt x="49" y="48"/>
                </a:lnTo>
                <a:lnTo>
                  <a:pt x="40" y="55"/>
                </a:lnTo>
                <a:lnTo>
                  <a:pt x="28" y="58"/>
                </a:lnTo>
                <a:lnTo>
                  <a:pt x="19" y="55"/>
                </a:lnTo>
                <a:lnTo>
                  <a:pt x="10" y="48"/>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47" name="Freeform 83"/>
          <p:cNvSpPr>
            <a:spLocks/>
          </p:cNvSpPr>
          <p:nvPr/>
        </p:nvSpPr>
        <p:spPr bwMode="auto">
          <a:xfrm>
            <a:off x="4127500" y="3438525"/>
            <a:ext cx="120650" cy="107950"/>
          </a:xfrm>
          <a:custGeom>
            <a:avLst/>
            <a:gdLst>
              <a:gd name="T0" fmla="*/ 0 w 55"/>
              <a:gd name="T1" fmla="*/ 53423 h 59"/>
              <a:gd name="T2" fmla="*/ 82803521 w 55"/>
              <a:gd name="T3" fmla="*/ 30252 h 59"/>
              <a:gd name="T4" fmla="*/ 417160633 w 55"/>
              <a:gd name="T5" fmla="*/ 3 h 59"/>
              <a:gd name="T6" fmla="*/ 740194685 w 55"/>
              <a:gd name="T7" fmla="*/ 0 h 59"/>
              <a:gd name="T8" fmla="*/ 1097878351 w 55"/>
              <a:gd name="T9" fmla="*/ 3 h 59"/>
              <a:gd name="T10" fmla="*/ 1442017373 w 55"/>
              <a:gd name="T11" fmla="*/ 30252 h 59"/>
              <a:gd name="T12" fmla="*/ 1520921953 w 55"/>
              <a:gd name="T13" fmla="*/ 53423 h 59"/>
              <a:gd name="T14" fmla="*/ 1442017373 w 55"/>
              <a:gd name="T15" fmla="*/ 76846 h 59"/>
              <a:gd name="T16" fmla="*/ 1097878351 w 55"/>
              <a:gd name="T17" fmla="*/ 102078 h 59"/>
              <a:gd name="T18" fmla="*/ 740194685 w 55"/>
              <a:gd name="T19" fmla="*/ 108644 h 59"/>
              <a:gd name="T20" fmla="*/ 417160633 w 55"/>
              <a:gd name="T21" fmla="*/ 102078 h 59"/>
              <a:gd name="T22" fmla="*/ 82803521 w 55"/>
              <a:gd name="T23" fmla="*/ 76846 h 59"/>
              <a:gd name="T24" fmla="*/ 0 w 55"/>
              <a:gd name="T25" fmla="*/ 53423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5" y="3"/>
                </a:lnTo>
                <a:lnTo>
                  <a:pt x="27" y="0"/>
                </a:lnTo>
                <a:lnTo>
                  <a:pt x="39" y="3"/>
                </a:lnTo>
                <a:lnTo>
                  <a:pt x="52" y="16"/>
                </a:lnTo>
                <a:lnTo>
                  <a:pt x="55" y="29"/>
                </a:lnTo>
                <a:lnTo>
                  <a:pt x="52" y="42"/>
                </a:lnTo>
                <a:lnTo>
                  <a:pt x="39" y="55"/>
                </a:lnTo>
                <a:lnTo>
                  <a:pt x="27" y="59"/>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48" name="Freeform 84"/>
          <p:cNvSpPr>
            <a:spLocks/>
          </p:cNvSpPr>
          <p:nvPr/>
        </p:nvSpPr>
        <p:spPr bwMode="auto">
          <a:xfrm>
            <a:off x="4248150" y="3498850"/>
            <a:ext cx="127000" cy="104775"/>
          </a:xfrm>
          <a:custGeom>
            <a:avLst/>
            <a:gdLst>
              <a:gd name="T0" fmla="*/ 0 w 58"/>
              <a:gd name="T1" fmla="*/ 27758 h 58"/>
              <a:gd name="T2" fmla="*/ 77418597 w 58"/>
              <a:gd name="T3" fmla="*/ 14783 h 58"/>
              <a:gd name="T4" fmla="*/ 224105887 w 58"/>
              <a:gd name="T5" fmla="*/ 8091 h 58"/>
              <a:gd name="T6" fmla="*/ 455990023 w 58"/>
              <a:gd name="T7" fmla="*/ 3 h 58"/>
              <a:gd name="T8" fmla="*/ 678006752 w 58"/>
              <a:gd name="T9" fmla="*/ 0 h 58"/>
              <a:gd name="T10" fmla="*/ 1014241193 w 58"/>
              <a:gd name="T11" fmla="*/ 3 h 58"/>
              <a:gd name="T12" fmla="*/ 1248656175 w 58"/>
              <a:gd name="T13" fmla="*/ 8091 h 58"/>
              <a:gd name="T14" fmla="*/ 1398953370 w 58"/>
              <a:gd name="T15" fmla="*/ 14783 h 58"/>
              <a:gd name="T16" fmla="*/ 1466212022 w 58"/>
              <a:gd name="T17" fmla="*/ 27758 h 58"/>
              <a:gd name="T18" fmla="*/ 1398953370 w 58"/>
              <a:gd name="T19" fmla="*/ 40640 h 58"/>
              <a:gd name="T20" fmla="*/ 1248656175 w 58"/>
              <a:gd name="T21" fmla="*/ 46246 h 58"/>
              <a:gd name="T22" fmla="*/ 1014241193 w 58"/>
              <a:gd name="T23" fmla="*/ 52625 h 58"/>
              <a:gd name="T24" fmla="*/ 678006752 w 58"/>
              <a:gd name="T25" fmla="*/ 53977 h 58"/>
              <a:gd name="T26" fmla="*/ 455990023 w 58"/>
              <a:gd name="T27" fmla="*/ 52625 h 58"/>
              <a:gd name="T28" fmla="*/ 224105887 w 58"/>
              <a:gd name="T29" fmla="*/ 46246 h 58"/>
              <a:gd name="T30" fmla="*/ 77418597 w 58"/>
              <a:gd name="T31" fmla="*/ 40640 h 58"/>
              <a:gd name="T32" fmla="*/ 0 w 58"/>
              <a:gd name="T33" fmla="*/ 27758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8"/>
              <a:gd name="T53" fmla="*/ 58 w 58"/>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8">
                <a:moveTo>
                  <a:pt x="0" y="29"/>
                </a:moveTo>
                <a:lnTo>
                  <a:pt x="3" y="16"/>
                </a:lnTo>
                <a:lnTo>
                  <a:pt x="9" y="9"/>
                </a:lnTo>
                <a:lnTo>
                  <a:pt x="18" y="3"/>
                </a:lnTo>
                <a:lnTo>
                  <a:pt x="27" y="0"/>
                </a:lnTo>
                <a:lnTo>
                  <a:pt x="40" y="3"/>
                </a:lnTo>
                <a:lnTo>
                  <a:pt x="49" y="9"/>
                </a:lnTo>
                <a:lnTo>
                  <a:pt x="55" y="16"/>
                </a:lnTo>
                <a:lnTo>
                  <a:pt x="58" y="29"/>
                </a:lnTo>
                <a:lnTo>
                  <a:pt x="55" y="42"/>
                </a:lnTo>
                <a:lnTo>
                  <a:pt x="49" y="48"/>
                </a:lnTo>
                <a:lnTo>
                  <a:pt x="40" y="55"/>
                </a:lnTo>
                <a:lnTo>
                  <a:pt x="27" y="58"/>
                </a:lnTo>
                <a:lnTo>
                  <a:pt x="18" y="55"/>
                </a:lnTo>
                <a:lnTo>
                  <a:pt x="9" y="48"/>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49" name="Freeform 85"/>
          <p:cNvSpPr>
            <a:spLocks/>
          </p:cNvSpPr>
          <p:nvPr/>
        </p:nvSpPr>
        <p:spPr bwMode="auto">
          <a:xfrm>
            <a:off x="4013200" y="3486150"/>
            <a:ext cx="120650" cy="107950"/>
          </a:xfrm>
          <a:custGeom>
            <a:avLst/>
            <a:gdLst>
              <a:gd name="T0" fmla="*/ 0 w 55"/>
              <a:gd name="T1" fmla="*/ 53423 h 59"/>
              <a:gd name="T2" fmla="*/ 82803521 w 55"/>
              <a:gd name="T3" fmla="*/ 30252 h 59"/>
              <a:gd name="T4" fmla="*/ 417160633 w 55"/>
              <a:gd name="T5" fmla="*/ 3 h 59"/>
              <a:gd name="T6" fmla="*/ 740194685 w 55"/>
              <a:gd name="T7" fmla="*/ 0 h 59"/>
              <a:gd name="T8" fmla="*/ 1097878351 w 55"/>
              <a:gd name="T9" fmla="*/ 3 h 59"/>
              <a:gd name="T10" fmla="*/ 1442017373 w 55"/>
              <a:gd name="T11" fmla="*/ 30252 h 59"/>
              <a:gd name="T12" fmla="*/ 1520921953 w 55"/>
              <a:gd name="T13" fmla="*/ 53423 h 59"/>
              <a:gd name="T14" fmla="*/ 1442017373 w 55"/>
              <a:gd name="T15" fmla="*/ 76846 h 59"/>
              <a:gd name="T16" fmla="*/ 1097878351 w 55"/>
              <a:gd name="T17" fmla="*/ 102078 h 59"/>
              <a:gd name="T18" fmla="*/ 740194685 w 55"/>
              <a:gd name="T19" fmla="*/ 108644 h 59"/>
              <a:gd name="T20" fmla="*/ 417160633 w 55"/>
              <a:gd name="T21" fmla="*/ 102078 h 59"/>
              <a:gd name="T22" fmla="*/ 82803521 w 55"/>
              <a:gd name="T23" fmla="*/ 76846 h 59"/>
              <a:gd name="T24" fmla="*/ 0 w 55"/>
              <a:gd name="T25" fmla="*/ 53423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5" y="3"/>
                </a:lnTo>
                <a:lnTo>
                  <a:pt x="27" y="0"/>
                </a:lnTo>
                <a:lnTo>
                  <a:pt x="39" y="3"/>
                </a:lnTo>
                <a:lnTo>
                  <a:pt x="52" y="16"/>
                </a:lnTo>
                <a:lnTo>
                  <a:pt x="55" y="29"/>
                </a:lnTo>
                <a:lnTo>
                  <a:pt x="52" y="42"/>
                </a:lnTo>
                <a:lnTo>
                  <a:pt x="39" y="55"/>
                </a:lnTo>
                <a:lnTo>
                  <a:pt x="27" y="59"/>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50" name="Freeform 86"/>
          <p:cNvSpPr>
            <a:spLocks/>
          </p:cNvSpPr>
          <p:nvPr/>
        </p:nvSpPr>
        <p:spPr bwMode="auto">
          <a:xfrm>
            <a:off x="4171950" y="3586163"/>
            <a:ext cx="122238" cy="106363"/>
          </a:xfrm>
          <a:custGeom>
            <a:avLst/>
            <a:gdLst>
              <a:gd name="T0" fmla="*/ 0 w 55"/>
              <a:gd name="T1" fmla="*/ 25887 h 59"/>
              <a:gd name="T2" fmla="*/ 153904429 w 55"/>
              <a:gd name="T3" fmla="*/ 14048 h 59"/>
              <a:gd name="T4" fmla="*/ 827734956 w 55"/>
              <a:gd name="T5" fmla="*/ 3843 h 59"/>
              <a:gd name="T6" fmla="*/ 1553826631 w 55"/>
              <a:gd name="T7" fmla="*/ 0 h 59"/>
              <a:gd name="T8" fmla="*/ 2147483647 w 55"/>
              <a:gd name="T9" fmla="*/ 3843 h 59"/>
              <a:gd name="T10" fmla="*/ 2147483647 w 55"/>
              <a:gd name="T11" fmla="*/ 14048 h 59"/>
              <a:gd name="T12" fmla="*/ 2147483647 w 55"/>
              <a:gd name="T13" fmla="*/ 25887 h 59"/>
              <a:gd name="T14" fmla="*/ 2147483647 w 55"/>
              <a:gd name="T15" fmla="*/ 37398 h 59"/>
              <a:gd name="T16" fmla="*/ 2147483647 w 55"/>
              <a:gd name="T17" fmla="*/ 48228 h 59"/>
              <a:gd name="T18" fmla="*/ 1553826631 w 55"/>
              <a:gd name="T19" fmla="*/ 49289 h 59"/>
              <a:gd name="T20" fmla="*/ 827734956 w 55"/>
              <a:gd name="T21" fmla="*/ 48228 h 59"/>
              <a:gd name="T22" fmla="*/ 153904429 w 55"/>
              <a:gd name="T23" fmla="*/ 37398 h 59"/>
              <a:gd name="T24" fmla="*/ 0 w 55"/>
              <a:gd name="T25" fmla="*/ 2588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8" y="0"/>
                </a:lnTo>
                <a:lnTo>
                  <a:pt x="40" y="4"/>
                </a:lnTo>
                <a:lnTo>
                  <a:pt x="52" y="17"/>
                </a:lnTo>
                <a:lnTo>
                  <a:pt x="55" y="30"/>
                </a:lnTo>
                <a:lnTo>
                  <a:pt x="52" y="43"/>
                </a:lnTo>
                <a:lnTo>
                  <a:pt x="40" y="56"/>
                </a:lnTo>
                <a:lnTo>
                  <a:pt x="28"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51" name="Freeform 87"/>
          <p:cNvSpPr>
            <a:spLocks/>
          </p:cNvSpPr>
          <p:nvPr/>
        </p:nvSpPr>
        <p:spPr bwMode="auto">
          <a:xfrm>
            <a:off x="3946525" y="3598863"/>
            <a:ext cx="119063" cy="104775"/>
          </a:xfrm>
          <a:custGeom>
            <a:avLst/>
            <a:gdLst>
              <a:gd name="T0" fmla="*/ 0 w 55"/>
              <a:gd name="T1" fmla="*/ 27758 h 58"/>
              <a:gd name="T2" fmla="*/ 40350267 w 55"/>
              <a:gd name="T3" fmla="*/ 14783 h 58"/>
              <a:gd name="T4" fmla="*/ 199534950 w 55"/>
              <a:gd name="T5" fmla="*/ 3 h 58"/>
              <a:gd name="T6" fmla="*/ 383733803 w 55"/>
              <a:gd name="T7" fmla="*/ 0 h 58"/>
              <a:gd name="T8" fmla="*/ 554308339 w 55"/>
              <a:gd name="T9" fmla="*/ 3 h 58"/>
              <a:gd name="T10" fmla="*/ 713554593 w 55"/>
              <a:gd name="T11" fmla="*/ 14783 h 58"/>
              <a:gd name="T12" fmla="*/ 755875008 w 55"/>
              <a:gd name="T13" fmla="*/ 27758 h 58"/>
              <a:gd name="T14" fmla="*/ 713554593 w 55"/>
              <a:gd name="T15" fmla="*/ 40640 h 58"/>
              <a:gd name="T16" fmla="*/ 554308339 w 55"/>
              <a:gd name="T17" fmla="*/ 52625 h 58"/>
              <a:gd name="T18" fmla="*/ 383733803 w 55"/>
              <a:gd name="T19" fmla="*/ 53977 h 58"/>
              <a:gd name="T20" fmla="*/ 199534950 w 55"/>
              <a:gd name="T21" fmla="*/ 52625 h 58"/>
              <a:gd name="T22" fmla="*/ 40350267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52" name="Freeform 88"/>
          <p:cNvSpPr>
            <a:spLocks/>
          </p:cNvSpPr>
          <p:nvPr/>
        </p:nvSpPr>
        <p:spPr bwMode="auto">
          <a:xfrm>
            <a:off x="3871913" y="3703638"/>
            <a:ext cx="127000" cy="106363"/>
          </a:xfrm>
          <a:custGeom>
            <a:avLst/>
            <a:gdLst>
              <a:gd name="T0" fmla="*/ 0 w 58"/>
              <a:gd name="T1" fmla="*/ 25887 h 59"/>
              <a:gd name="T2" fmla="*/ 77418597 w 58"/>
              <a:gd name="T3" fmla="*/ 14048 h 59"/>
              <a:gd name="T4" fmla="*/ 224105887 w 58"/>
              <a:gd name="T5" fmla="*/ 8242 h 59"/>
              <a:gd name="T6" fmla="*/ 482351279 w 58"/>
              <a:gd name="T7" fmla="*/ 3843 h 59"/>
              <a:gd name="T8" fmla="*/ 776581120 w 58"/>
              <a:gd name="T9" fmla="*/ 0 h 59"/>
              <a:gd name="T10" fmla="*/ 1014241193 w 58"/>
              <a:gd name="T11" fmla="*/ 3843 h 59"/>
              <a:gd name="T12" fmla="*/ 1248656175 w 58"/>
              <a:gd name="T13" fmla="*/ 8242 h 59"/>
              <a:gd name="T14" fmla="*/ 1398953370 w 58"/>
              <a:gd name="T15" fmla="*/ 14048 h 59"/>
              <a:gd name="T16" fmla="*/ 1466212022 w 58"/>
              <a:gd name="T17" fmla="*/ 25887 h 59"/>
              <a:gd name="T18" fmla="*/ 1398953370 w 58"/>
              <a:gd name="T19" fmla="*/ 37398 h 59"/>
              <a:gd name="T20" fmla="*/ 1248656175 w 58"/>
              <a:gd name="T21" fmla="*/ 42469 h 59"/>
              <a:gd name="T22" fmla="*/ 1014241193 w 58"/>
              <a:gd name="T23" fmla="*/ 48228 h 59"/>
              <a:gd name="T24" fmla="*/ 776581120 w 58"/>
              <a:gd name="T25" fmla="*/ 49289 h 59"/>
              <a:gd name="T26" fmla="*/ 482351279 w 58"/>
              <a:gd name="T27" fmla="*/ 48228 h 59"/>
              <a:gd name="T28" fmla="*/ 224105887 w 58"/>
              <a:gd name="T29" fmla="*/ 42469 h 59"/>
              <a:gd name="T30" fmla="*/ 77418597 w 58"/>
              <a:gd name="T31" fmla="*/ 37398 h 59"/>
              <a:gd name="T32" fmla="*/ 0 w 58"/>
              <a:gd name="T33" fmla="*/ 25887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9"/>
              <a:gd name="T53" fmla="*/ 58 w 58"/>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9">
                <a:moveTo>
                  <a:pt x="0" y="30"/>
                </a:moveTo>
                <a:lnTo>
                  <a:pt x="3" y="17"/>
                </a:lnTo>
                <a:lnTo>
                  <a:pt x="9" y="10"/>
                </a:lnTo>
                <a:lnTo>
                  <a:pt x="19" y="4"/>
                </a:lnTo>
                <a:lnTo>
                  <a:pt x="31" y="0"/>
                </a:lnTo>
                <a:lnTo>
                  <a:pt x="40" y="4"/>
                </a:lnTo>
                <a:lnTo>
                  <a:pt x="49" y="10"/>
                </a:lnTo>
                <a:lnTo>
                  <a:pt x="55" y="17"/>
                </a:lnTo>
                <a:lnTo>
                  <a:pt x="58" y="30"/>
                </a:lnTo>
                <a:lnTo>
                  <a:pt x="55" y="43"/>
                </a:lnTo>
                <a:lnTo>
                  <a:pt x="49" y="49"/>
                </a:lnTo>
                <a:lnTo>
                  <a:pt x="40" y="56"/>
                </a:lnTo>
                <a:lnTo>
                  <a:pt x="31" y="59"/>
                </a:lnTo>
                <a:lnTo>
                  <a:pt x="19" y="56"/>
                </a:lnTo>
                <a:lnTo>
                  <a:pt x="9" y="49"/>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53" name="Freeform 89"/>
          <p:cNvSpPr>
            <a:spLocks/>
          </p:cNvSpPr>
          <p:nvPr/>
        </p:nvSpPr>
        <p:spPr bwMode="auto">
          <a:xfrm>
            <a:off x="3798888" y="3805238"/>
            <a:ext cx="119063" cy="104775"/>
          </a:xfrm>
          <a:custGeom>
            <a:avLst/>
            <a:gdLst>
              <a:gd name="T0" fmla="*/ 0 w 55"/>
              <a:gd name="T1" fmla="*/ 27758 h 58"/>
              <a:gd name="T2" fmla="*/ 40350267 w 55"/>
              <a:gd name="T3" fmla="*/ 14783 h 58"/>
              <a:gd name="T4" fmla="*/ 199534950 w 55"/>
              <a:gd name="T5" fmla="*/ 3 h 58"/>
              <a:gd name="T6" fmla="*/ 371036065 w 55"/>
              <a:gd name="T7" fmla="*/ 0 h 58"/>
              <a:gd name="T8" fmla="*/ 536074235 w 55"/>
              <a:gd name="T9" fmla="*/ 3 h 58"/>
              <a:gd name="T10" fmla="*/ 713554593 w 55"/>
              <a:gd name="T11" fmla="*/ 14783 h 58"/>
              <a:gd name="T12" fmla="*/ 755875008 w 55"/>
              <a:gd name="T13" fmla="*/ 27758 h 58"/>
              <a:gd name="T14" fmla="*/ 713554593 w 55"/>
              <a:gd name="T15" fmla="*/ 40640 h 58"/>
              <a:gd name="T16" fmla="*/ 536074235 w 55"/>
              <a:gd name="T17" fmla="*/ 52625 h 58"/>
              <a:gd name="T18" fmla="*/ 371036065 w 55"/>
              <a:gd name="T19" fmla="*/ 53977 h 58"/>
              <a:gd name="T20" fmla="*/ 199534950 w 55"/>
              <a:gd name="T21" fmla="*/ 52625 h 58"/>
              <a:gd name="T22" fmla="*/ 40350267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39" y="3"/>
                </a:lnTo>
                <a:lnTo>
                  <a:pt x="52" y="16"/>
                </a:lnTo>
                <a:lnTo>
                  <a:pt x="55" y="29"/>
                </a:lnTo>
                <a:lnTo>
                  <a:pt x="52" y="42"/>
                </a:lnTo>
                <a:lnTo>
                  <a:pt x="39"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54" name="Freeform 90"/>
          <p:cNvSpPr>
            <a:spLocks/>
          </p:cNvSpPr>
          <p:nvPr/>
        </p:nvSpPr>
        <p:spPr bwMode="auto">
          <a:xfrm>
            <a:off x="3703638" y="3914775"/>
            <a:ext cx="120650" cy="104775"/>
          </a:xfrm>
          <a:custGeom>
            <a:avLst/>
            <a:gdLst>
              <a:gd name="T0" fmla="*/ 0 w 55"/>
              <a:gd name="T1" fmla="*/ 11540 h 59"/>
              <a:gd name="T2" fmla="*/ 82803521 w 55"/>
              <a:gd name="T3" fmla="*/ 6127 h 59"/>
              <a:gd name="T4" fmla="*/ 417160633 w 55"/>
              <a:gd name="T5" fmla="*/ 4 h 59"/>
              <a:gd name="T6" fmla="*/ 740194685 w 55"/>
              <a:gd name="T7" fmla="*/ 0 h 59"/>
              <a:gd name="T8" fmla="*/ 1100667203 w 55"/>
              <a:gd name="T9" fmla="*/ 4 h 59"/>
              <a:gd name="T10" fmla="*/ 1442017373 w 55"/>
              <a:gd name="T11" fmla="*/ 6127 h 59"/>
              <a:gd name="T12" fmla="*/ 1520921953 w 55"/>
              <a:gd name="T13" fmla="*/ 11540 h 59"/>
              <a:gd name="T14" fmla="*/ 1442017373 w 55"/>
              <a:gd name="T15" fmla="*/ 16154 h 59"/>
              <a:gd name="T16" fmla="*/ 1100667203 w 55"/>
              <a:gd name="T17" fmla="*/ 21029 h 59"/>
              <a:gd name="T18" fmla="*/ 740194685 w 55"/>
              <a:gd name="T19" fmla="*/ 22512 h 59"/>
              <a:gd name="T20" fmla="*/ 417160633 w 55"/>
              <a:gd name="T21" fmla="*/ 21029 h 59"/>
              <a:gd name="T22" fmla="*/ 82803521 w 55"/>
              <a:gd name="T23" fmla="*/ 16154 h 59"/>
              <a:gd name="T24" fmla="*/ 0 w 55"/>
              <a:gd name="T25" fmla="*/ 1154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7" y="0"/>
                </a:lnTo>
                <a:lnTo>
                  <a:pt x="40" y="4"/>
                </a:lnTo>
                <a:lnTo>
                  <a:pt x="52" y="17"/>
                </a:lnTo>
                <a:lnTo>
                  <a:pt x="55" y="30"/>
                </a:lnTo>
                <a:lnTo>
                  <a:pt x="52" y="43"/>
                </a:lnTo>
                <a:lnTo>
                  <a:pt x="40" y="56"/>
                </a:lnTo>
                <a:lnTo>
                  <a:pt x="27"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55" name="Freeform 91"/>
          <p:cNvSpPr>
            <a:spLocks/>
          </p:cNvSpPr>
          <p:nvPr/>
        </p:nvSpPr>
        <p:spPr bwMode="auto">
          <a:xfrm>
            <a:off x="3636963" y="4043363"/>
            <a:ext cx="120650" cy="104775"/>
          </a:xfrm>
          <a:custGeom>
            <a:avLst/>
            <a:gdLst>
              <a:gd name="T0" fmla="*/ 0 w 55"/>
              <a:gd name="T1" fmla="*/ 27758 h 58"/>
              <a:gd name="T2" fmla="*/ 82803521 w 55"/>
              <a:gd name="T3" fmla="*/ 14783 h 58"/>
              <a:gd name="T4" fmla="*/ 417160633 w 55"/>
              <a:gd name="T5" fmla="*/ 3 h 58"/>
              <a:gd name="T6" fmla="*/ 794517228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94517228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56" name="Freeform 92"/>
          <p:cNvSpPr>
            <a:spLocks/>
          </p:cNvSpPr>
          <p:nvPr/>
        </p:nvSpPr>
        <p:spPr bwMode="auto">
          <a:xfrm>
            <a:off x="3556000" y="4141788"/>
            <a:ext cx="120650" cy="107950"/>
          </a:xfrm>
          <a:custGeom>
            <a:avLst/>
            <a:gdLst>
              <a:gd name="T0" fmla="*/ 0 w 55"/>
              <a:gd name="T1" fmla="*/ 53423 h 59"/>
              <a:gd name="T2" fmla="*/ 82803521 w 55"/>
              <a:gd name="T3" fmla="*/ 30252 h 59"/>
              <a:gd name="T4" fmla="*/ 436650168 w 55"/>
              <a:gd name="T5" fmla="*/ 3 h 59"/>
              <a:gd name="T6" fmla="*/ 794517228 w 55"/>
              <a:gd name="T7" fmla="*/ 0 h 59"/>
              <a:gd name="T8" fmla="*/ 1100667203 w 55"/>
              <a:gd name="T9" fmla="*/ 3 h 59"/>
              <a:gd name="T10" fmla="*/ 1442017373 w 55"/>
              <a:gd name="T11" fmla="*/ 30252 h 59"/>
              <a:gd name="T12" fmla="*/ 1520921953 w 55"/>
              <a:gd name="T13" fmla="*/ 53423 h 59"/>
              <a:gd name="T14" fmla="*/ 1442017373 w 55"/>
              <a:gd name="T15" fmla="*/ 76846 h 59"/>
              <a:gd name="T16" fmla="*/ 1100667203 w 55"/>
              <a:gd name="T17" fmla="*/ 102078 h 59"/>
              <a:gd name="T18" fmla="*/ 794517228 w 55"/>
              <a:gd name="T19" fmla="*/ 108644 h 59"/>
              <a:gd name="T20" fmla="*/ 436650168 w 55"/>
              <a:gd name="T21" fmla="*/ 102078 h 59"/>
              <a:gd name="T22" fmla="*/ 82803521 w 55"/>
              <a:gd name="T23" fmla="*/ 76846 h 59"/>
              <a:gd name="T24" fmla="*/ 0 w 55"/>
              <a:gd name="T25" fmla="*/ 53423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6" y="3"/>
                </a:lnTo>
                <a:lnTo>
                  <a:pt x="28" y="0"/>
                </a:lnTo>
                <a:lnTo>
                  <a:pt x="40" y="3"/>
                </a:lnTo>
                <a:lnTo>
                  <a:pt x="52" y="16"/>
                </a:lnTo>
                <a:lnTo>
                  <a:pt x="55" y="29"/>
                </a:lnTo>
                <a:lnTo>
                  <a:pt x="52" y="42"/>
                </a:lnTo>
                <a:lnTo>
                  <a:pt x="40" y="55"/>
                </a:lnTo>
                <a:lnTo>
                  <a:pt x="28" y="59"/>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57" name="Freeform 93"/>
          <p:cNvSpPr>
            <a:spLocks/>
          </p:cNvSpPr>
          <p:nvPr/>
        </p:nvSpPr>
        <p:spPr bwMode="auto">
          <a:xfrm>
            <a:off x="3441700" y="4273550"/>
            <a:ext cx="120650" cy="103188"/>
          </a:xfrm>
          <a:custGeom>
            <a:avLst/>
            <a:gdLst>
              <a:gd name="T0" fmla="*/ 0 w 55"/>
              <a:gd name="T1" fmla="*/ 12416 h 58"/>
              <a:gd name="T2" fmla="*/ 82803521 w 55"/>
              <a:gd name="T3" fmla="*/ 6518 h 58"/>
              <a:gd name="T4" fmla="*/ 436650168 w 55"/>
              <a:gd name="T5" fmla="*/ 3 h 58"/>
              <a:gd name="T6" fmla="*/ 794517228 w 55"/>
              <a:gd name="T7" fmla="*/ 0 h 58"/>
              <a:gd name="T8" fmla="*/ 1100667203 w 55"/>
              <a:gd name="T9" fmla="*/ 3 h 58"/>
              <a:gd name="T10" fmla="*/ 1442017373 w 55"/>
              <a:gd name="T11" fmla="*/ 6518 h 58"/>
              <a:gd name="T12" fmla="*/ 1520921953 w 55"/>
              <a:gd name="T13" fmla="*/ 12416 h 58"/>
              <a:gd name="T14" fmla="*/ 1442017373 w 55"/>
              <a:gd name="T15" fmla="*/ 17532 h 58"/>
              <a:gd name="T16" fmla="*/ 1100667203 w 55"/>
              <a:gd name="T17" fmla="*/ 22831 h 58"/>
              <a:gd name="T18" fmla="*/ 794517228 w 55"/>
              <a:gd name="T19" fmla="*/ 24597 h 58"/>
              <a:gd name="T20" fmla="*/ 436650168 w 55"/>
              <a:gd name="T21" fmla="*/ 22831 h 58"/>
              <a:gd name="T22" fmla="*/ 82803521 w 55"/>
              <a:gd name="T23" fmla="*/ 17532 h 58"/>
              <a:gd name="T24" fmla="*/ 0 w 55"/>
              <a:gd name="T25" fmla="*/ 12416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6" y="3"/>
                </a:lnTo>
                <a:lnTo>
                  <a:pt x="28" y="0"/>
                </a:lnTo>
                <a:lnTo>
                  <a:pt x="40" y="3"/>
                </a:lnTo>
                <a:lnTo>
                  <a:pt x="52" y="16"/>
                </a:lnTo>
                <a:lnTo>
                  <a:pt x="55"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58" name="Freeform 94"/>
          <p:cNvSpPr>
            <a:spLocks/>
          </p:cNvSpPr>
          <p:nvPr/>
        </p:nvSpPr>
        <p:spPr bwMode="auto">
          <a:xfrm>
            <a:off x="3363913" y="4359275"/>
            <a:ext cx="127000" cy="106363"/>
          </a:xfrm>
          <a:custGeom>
            <a:avLst/>
            <a:gdLst>
              <a:gd name="T0" fmla="*/ 0 w 58"/>
              <a:gd name="T1" fmla="*/ 25887 h 59"/>
              <a:gd name="T2" fmla="*/ 77418597 w 58"/>
              <a:gd name="T3" fmla="*/ 14048 h 59"/>
              <a:gd name="T4" fmla="*/ 224105887 w 58"/>
              <a:gd name="T5" fmla="*/ 8242 h 59"/>
              <a:gd name="T6" fmla="*/ 455990023 w 58"/>
              <a:gd name="T7" fmla="*/ 3843 h 59"/>
              <a:gd name="T8" fmla="*/ 678006752 w 58"/>
              <a:gd name="T9" fmla="*/ 0 h 59"/>
              <a:gd name="T10" fmla="*/ 982472226 w 58"/>
              <a:gd name="T11" fmla="*/ 3843 h 59"/>
              <a:gd name="T12" fmla="*/ 1248656175 w 58"/>
              <a:gd name="T13" fmla="*/ 8242 h 59"/>
              <a:gd name="T14" fmla="*/ 1398953370 w 58"/>
              <a:gd name="T15" fmla="*/ 14048 h 59"/>
              <a:gd name="T16" fmla="*/ 1466212022 w 58"/>
              <a:gd name="T17" fmla="*/ 25887 h 59"/>
              <a:gd name="T18" fmla="*/ 1398953370 w 58"/>
              <a:gd name="T19" fmla="*/ 35433 h 59"/>
              <a:gd name="T20" fmla="*/ 1248656175 w 58"/>
              <a:gd name="T21" fmla="*/ 42469 h 59"/>
              <a:gd name="T22" fmla="*/ 982472226 w 58"/>
              <a:gd name="T23" fmla="*/ 45693 h 59"/>
              <a:gd name="T24" fmla="*/ 678006752 w 58"/>
              <a:gd name="T25" fmla="*/ 49289 h 59"/>
              <a:gd name="T26" fmla="*/ 455990023 w 58"/>
              <a:gd name="T27" fmla="*/ 45693 h 59"/>
              <a:gd name="T28" fmla="*/ 224105887 w 58"/>
              <a:gd name="T29" fmla="*/ 42469 h 59"/>
              <a:gd name="T30" fmla="*/ 77418597 w 58"/>
              <a:gd name="T31" fmla="*/ 35433 h 59"/>
              <a:gd name="T32" fmla="*/ 0 w 58"/>
              <a:gd name="T33" fmla="*/ 25887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9"/>
              <a:gd name="T53" fmla="*/ 58 w 58"/>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9">
                <a:moveTo>
                  <a:pt x="0" y="30"/>
                </a:moveTo>
                <a:lnTo>
                  <a:pt x="3" y="17"/>
                </a:lnTo>
                <a:lnTo>
                  <a:pt x="9" y="10"/>
                </a:lnTo>
                <a:lnTo>
                  <a:pt x="18" y="4"/>
                </a:lnTo>
                <a:lnTo>
                  <a:pt x="27" y="0"/>
                </a:lnTo>
                <a:lnTo>
                  <a:pt x="39" y="4"/>
                </a:lnTo>
                <a:lnTo>
                  <a:pt x="49" y="10"/>
                </a:lnTo>
                <a:lnTo>
                  <a:pt x="55" y="17"/>
                </a:lnTo>
                <a:lnTo>
                  <a:pt x="58" y="30"/>
                </a:lnTo>
                <a:lnTo>
                  <a:pt x="55" y="42"/>
                </a:lnTo>
                <a:lnTo>
                  <a:pt x="49" y="49"/>
                </a:lnTo>
                <a:lnTo>
                  <a:pt x="39" y="55"/>
                </a:lnTo>
                <a:lnTo>
                  <a:pt x="27" y="59"/>
                </a:lnTo>
                <a:lnTo>
                  <a:pt x="18" y="55"/>
                </a:lnTo>
                <a:lnTo>
                  <a:pt x="9" y="49"/>
                </a:lnTo>
                <a:lnTo>
                  <a:pt x="3" y="42"/>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59" name="Freeform 95"/>
          <p:cNvSpPr>
            <a:spLocks/>
          </p:cNvSpPr>
          <p:nvPr/>
        </p:nvSpPr>
        <p:spPr bwMode="auto">
          <a:xfrm>
            <a:off x="3227388" y="4435475"/>
            <a:ext cx="119063" cy="106363"/>
          </a:xfrm>
          <a:custGeom>
            <a:avLst/>
            <a:gdLst>
              <a:gd name="T0" fmla="*/ 0 w 55"/>
              <a:gd name="T1" fmla="*/ 25887 h 59"/>
              <a:gd name="T2" fmla="*/ 40350267 w 55"/>
              <a:gd name="T3" fmla="*/ 14048 h 59"/>
              <a:gd name="T4" fmla="*/ 223602663 w 55"/>
              <a:gd name="T5" fmla="*/ 3843 h 59"/>
              <a:gd name="T6" fmla="*/ 383733803 w 55"/>
              <a:gd name="T7" fmla="*/ 0 h 59"/>
              <a:gd name="T8" fmla="*/ 554308339 w 55"/>
              <a:gd name="T9" fmla="*/ 3843 h 59"/>
              <a:gd name="T10" fmla="*/ 713554593 w 55"/>
              <a:gd name="T11" fmla="*/ 14048 h 59"/>
              <a:gd name="T12" fmla="*/ 755875008 w 55"/>
              <a:gd name="T13" fmla="*/ 25887 h 59"/>
              <a:gd name="T14" fmla="*/ 713554593 w 55"/>
              <a:gd name="T15" fmla="*/ 37398 h 59"/>
              <a:gd name="T16" fmla="*/ 554308339 w 55"/>
              <a:gd name="T17" fmla="*/ 48228 h 59"/>
              <a:gd name="T18" fmla="*/ 383733803 w 55"/>
              <a:gd name="T19" fmla="*/ 49289 h 59"/>
              <a:gd name="T20" fmla="*/ 223602663 w 55"/>
              <a:gd name="T21" fmla="*/ 48228 h 59"/>
              <a:gd name="T22" fmla="*/ 40350267 w 55"/>
              <a:gd name="T23" fmla="*/ 37398 h 59"/>
              <a:gd name="T24" fmla="*/ 0 w 55"/>
              <a:gd name="T25" fmla="*/ 2588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6" y="4"/>
                </a:lnTo>
                <a:lnTo>
                  <a:pt x="28" y="0"/>
                </a:lnTo>
                <a:lnTo>
                  <a:pt x="40" y="4"/>
                </a:lnTo>
                <a:lnTo>
                  <a:pt x="52" y="17"/>
                </a:lnTo>
                <a:lnTo>
                  <a:pt x="55" y="30"/>
                </a:lnTo>
                <a:lnTo>
                  <a:pt x="52" y="43"/>
                </a:lnTo>
                <a:lnTo>
                  <a:pt x="40" y="56"/>
                </a:lnTo>
                <a:lnTo>
                  <a:pt x="28" y="59"/>
                </a:lnTo>
                <a:lnTo>
                  <a:pt x="16"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60" name="Freeform 96"/>
          <p:cNvSpPr>
            <a:spLocks/>
          </p:cNvSpPr>
          <p:nvPr/>
        </p:nvSpPr>
        <p:spPr bwMode="auto">
          <a:xfrm>
            <a:off x="3119438" y="4537075"/>
            <a:ext cx="120650" cy="109538"/>
          </a:xfrm>
          <a:custGeom>
            <a:avLst/>
            <a:gdLst>
              <a:gd name="T0" fmla="*/ 0 w 55"/>
              <a:gd name="T1" fmla="*/ 20106 h 61"/>
              <a:gd name="T2" fmla="*/ 82803521 w 55"/>
              <a:gd name="T3" fmla="*/ 13258 h 61"/>
              <a:gd name="T4" fmla="*/ 241432590 w 55"/>
              <a:gd name="T5" fmla="*/ 5862 h 61"/>
              <a:gd name="T6" fmla="*/ 417160633 w 55"/>
              <a:gd name="T7" fmla="*/ 3 h 61"/>
              <a:gd name="T8" fmla="*/ 740194685 w 55"/>
              <a:gd name="T9" fmla="*/ 0 h 61"/>
              <a:gd name="T10" fmla="*/ 1100667203 w 55"/>
              <a:gd name="T11" fmla="*/ 3 h 61"/>
              <a:gd name="T12" fmla="*/ 1287001338 w 55"/>
              <a:gd name="T13" fmla="*/ 5862 h 61"/>
              <a:gd name="T14" fmla="*/ 1442017373 w 55"/>
              <a:gd name="T15" fmla="*/ 13258 h 61"/>
              <a:gd name="T16" fmla="*/ 1520921953 w 55"/>
              <a:gd name="T17" fmla="*/ 20106 h 61"/>
              <a:gd name="T18" fmla="*/ 1442017373 w 55"/>
              <a:gd name="T19" fmla="*/ 29100 h 61"/>
              <a:gd name="T20" fmla="*/ 1287001338 w 55"/>
              <a:gd name="T21" fmla="*/ 35676 h 61"/>
              <a:gd name="T22" fmla="*/ 1100667203 w 55"/>
              <a:gd name="T23" fmla="*/ 40195 h 61"/>
              <a:gd name="T24" fmla="*/ 740194685 w 55"/>
              <a:gd name="T25" fmla="*/ 42116 h 61"/>
              <a:gd name="T26" fmla="*/ 417160633 w 55"/>
              <a:gd name="T27" fmla="*/ 40195 h 61"/>
              <a:gd name="T28" fmla="*/ 241432590 w 55"/>
              <a:gd name="T29" fmla="*/ 35676 h 61"/>
              <a:gd name="T30" fmla="*/ 82803521 w 55"/>
              <a:gd name="T31" fmla="*/ 29100 h 61"/>
              <a:gd name="T32" fmla="*/ 0 w 55"/>
              <a:gd name="T33" fmla="*/ 20106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61"/>
              <a:gd name="T53" fmla="*/ 55 w 55"/>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61">
                <a:moveTo>
                  <a:pt x="0" y="29"/>
                </a:moveTo>
                <a:lnTo>
                  <a:pt x="3" y="19"/>
                </a:lnTo>
                <a:lnTo>
                  <a:pt x="9" y="9"/>
                </a:lnTo>
                <a:lnTo>
                  <a:pt x="15" y="3"/>
                </a:lnTo>
                <a:lnTo>
                  <a:pt x="27" y="0"/>
                </a:lnTo>
                <a:lnTo>
                  <a:pt x="40" y="3"/>
                </a:lnTo>
                <a:lnTo>
                  <a:pt x="46" y="9"/>
                </a:lnTo>
                <a:lnTo>
                  <a:pt x="52" y="19"/>
                </a:lnTo>
                <a:lnTo>
                  <a:pt x="55" y="29"/>
                </a:lnTo>
                <a:lnTo>
                  <a:pt x="52" y="42"/>
                </a:lnTo>
                <a:lnTo>
                  <a:pt x="46" y="52"/>
                </a:lnTo>
                <a:lnTo>
                  <a:pt x="40" y="58"/>
                </a:lnTo>
                <a:lnTo>
                  <a:pt x="27" y="61"/>
                </a:lnTo>
                <a:lnTo>
                  <a:pt x="15" y="58"/>
                </a:lnTo>
                <a:lnTo>
                  <a:pt x="9" y="52"/>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61" name="Freeform 97"/>
          <p:cNvSpPr>
            <a:spLocks/>
          </p:cNvSpPr>
          <p:nvPr/>
        </p:nvSpPr>
        <p:spPr bwMode="auto">
          <a:xfrm>
            <a:off x="3048000" y="4630738"/>
            <a:ext cx="120650" cy="104775"/>
          </a:xfrm>
          <a:custGeom>
            <a:avLst/>
            <a:gdLst>
              <a:gd name="T0" fmla="*/ 0 w 55"/>
              <a:gd name="T1" fmla="*/ 27758 h 58"/>
              <a:gd name="T2" fmla="*/ 82803521 w 55"/>
              <a:gd name="T3" fmla="*/ 14783 h 58"/>
              <a:gd name="T4" fmla="*/ 417160633 w 55"/>
              <a:gd name="T5" fmla="*/ 3 h 58"/>
              <a:gd name="T6" fmla="*/ 740194685 w 55"/>
              <a:gd name="T7" fmla="*/ 0 h 58"/>
              <a:gd name="T8" fmla="*/ 1097878351 w 55"/>
              <a:gd name="T9" fmla="*/ 3 h 58"/>
              <a:gd name="T10" fmla="*/ 1442017373 w 55"/>
              <a:gd name="T11" fmla="*/ 14783 h 58"/>
              <a:gd name="T12" fmla="*/ 1520921953 w 55"/>
              <a:gd name="T13" fmla="*/ 27758 h 58"/>
              <a:gd name="T14" fmla="*/ 1442017373 w 55"/>
              <a:gd name="T15" fmla="*/ 40640 h 58"/>
              <a:gd name="T16" fmla="*/ 1097878351 w 55"/>
              <a:gd name="T17" fmla="*/ 52625 h 58"/>
              <a:gd name="T18" fmla="*/ 740194685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39" y="3"/>
                </a:lnTo>
                <a:lnTo>
                  <a:pt x="52" y="16"/>
                </a:lnTo>
                <a:lnTo>
                  <a:pt x="55" y="29"/>
                </a:lnTo>
                <a:lnTo>
                  <a:pt x="52" y="42"/>
                </a:lnTo>
                <a:lnTo>
                  <a:pt x="39"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62" name="Freeform 98"/>
          <p:cNvSpPr>
            <a:spLocks/>
          </p:cNvSpPr>
          <p:nvPr/>
        </p:nvSpPr>
        <p:spPr bwMode="auto">
          <a:xfrm>
            <a:off x="3335338" y="4541838"/>
            <a:ext cx="119063" cy="107950"/>
          </a:xfrm>
          <a:custGeom>
            <a:avLst/>
            <a:gdLst>
              <a:gd name="T0" fmla="*/ 0 w 55"/>
              <a:gd name="T1" fmla="*/ 53423 h 59"/>
              <a:gd name="T2" fmla="*/ 40350267 w 55"/>
              <a:gd name="T3" fmla="*/ 30252 h 59"/>
              <a:gd name="T4" fmla="*/ 223602663 w 55"/>
              <a:gd name="T5" fmla="*/ 3 h 59"/>
              <a:gd name="T6" fmla="*/ 383733803 w 55"/>
              <a:gd name="T7" fmla="*/ 0 h 59"/>
              <a:gd name="T8" fmla="*/ 554308339 w 55"/>
              <a:gd name="T9" fmla="*/ 3 h 59"/>
              <a:gd name="T10" fmla="*/ 713554593 w 55"/>
              <a:gd name="T11" fmla="*/ 30252 h 59"/>
              <a:gd name="T12" fmla="*/ 755875008 w 55"/>
              <a:gd name="T13" fmla="*/ 53423 h 59"/>
              <a:gd name="T14" fmla="*/ 713554593 w 55"/>
              <a:gd name="T15" fmla="*/ 76846 h 59"/>
              <a:gd name="T16" fmla="*/ 554308339 w 55"/>
              <a:gd name="T17" fmla="*/ 102078 h 59"/>
              <a:gd name="T18" fmla="*/ 383733803 w 55"/>
              <a:gd name="T19" fmla="*/ 108644 h 59"/>
              <a:gd name="T20" fmla="*/ 223602663 w 55"/>
              <a:gd name="T21" fmla="*/ 102078 h 59"/>
              <a:gd name="T22" fmla="*/ 40350267 w 55"/>
              <a:gd name="T23" fmla="*/ 76846 h 59"/>
              <a:gd name="T24" fmla="*/ 0 w 55"/>
              <a:gd name="T25" fmla="*/ 53423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6" y="3"/>
                </a:lnTo>
                <a:lnTo>
                  <a:pt x="28" y="0"/>
                </a:lnTo>
                <a:lnTo>
                  <a:pt x="40" y="3"/>
                </a:lnTo>
                <a:lnTo>
                  <a:pt x="52" y="16"/>
                </a:lnTo>
                <a:lnTo>
                  <a:pt x="55" y="29"/>
                </a:lnTo>
                <a:lnTo>
                  <a:pt x="52" y="42"/>
                </a:lnTo>
                <a:lnTo>
                  <a:pt x="40" y="55"/>
                </a:lnTo>
                <a:lnTo>
                  <a:pt x="28" y="59"/>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63" name="Freeform 99"/>
          <p:cNvSpPr>
            <a:spLocks/>
          </p:cNvSpPr>
          <p:nvPr/>
        </p:nvSpPr>
        <p:spPr bwMode="auto">
          <a:xfrm>
            <a:off x="3422650" y="4457700"/>
            <a:ext cx="119063" cy="107950"/>
          </a:xfrm>
          <a:custGeom>
            <a:avLst/>
            <a:gdLst>
              <a:gd name="T0" fmla="*/ 0 w 55"/>
              <a:gd name="T1" fmla="*/ 55429 h 59"/>
              <a:gd name="T2" fmla="*/ 40350267 w 55"/>
              <a:gd name="T3" fmla="*/ 31879 h 59"/>
              <a:gd name="T4" fmla="*/ 199534950 w 55"/>
              <a:gd name="T5" fmla="*/ 8431 h 59"/>
              <a:gd name="T6" fmla="*/ 383733803 w 55"/>
              <a:gd name="T7" fmla="*/ 0 h 59"/>
              <a:gd name="T8" fmla="*/ 554308339 w 55"/>
              <a:gd name="T9" fmla="*/ 8431 h 59"/>
              <a:gd name="T10" fmla="*/ 713554593 w 55"/>
              <a:gd name="T11" fmla="*/ 31879 h 59"/>
              <a:gd name="T12" fmla="*/ 755875008 w 55"/>
              <a:gd name="T13" fmla="*/ 55429 h 59"/>
              <a:gd name="T14" fmla="*/ 713554593 w 55"/>
              <a:gd name="T15" fmla="*/ 81726 h 59"/>
              <a:gd name="T16" fmla="*/ 554308339 w 55"/>
              <a:gd name="T17" fmla="*/ 103724 h 59"/>
              <a:gd name="T18" fmla="*/ 383733803 w 55"/>
              <a:gd name="T19" fmla="*/ 108644 h 59"/>
              <a:gd name="T20" fmla="*/ 199534950 w 55"/>
              <a:gd name="T21" fmla="*/ 103724 h 59"/>
              <a:gd name="T22" fmla="*/ 40350267 w 55"/>
              <a:gd name="T23" fmla="*/ 81726 h 59"/>
              <a:gd name="T24" fmla="*/ 0 w 55"/>
              <a:gd name="T25" fmla="*/ 55429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8" y="0"/>
                </a:lnTo>
                <a:lnTo>
                  <a:pt x="40" y="4"/>
                </a:lnTo>
                <a:lnTo>
                  <a:pt x="52" y="17"/>
                </a:lnTo>
                <a:lnTo>
                  <a:pt x="55" y="30"/>
                </a:lnTo>
                <a:lnTo>
                  <a:pt x="52" y="43"/>
                </a:lnTo>
                <a:lnTo>
                  <a:pt x="40" y="56"/>
                </a:lnTo>
                <a:lnTo>
                  <a:pt x="28"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64" name="Freeform 100"/>
          <p:cNvSpPr>
            <a:spLocks/>
          </p:cNvSpPr>
          <p:nvPr/>
        </p:nvSpPr>
        <p:spPr bwMode="auto">
          <a:xfrm>
            <a:off x="3535363" y="4367213"/>
            <a:ext cx="122238" cy="104775"/>
          </a:xfrm>
          <a:custGeom>
            <a:avLst/>
            <a:gdLst>
              <a:gd name="T0" fmla="*/ 0 w 55"/>
              <a:gd name="T1" fmla="*/ 27758 h 58"/>
              <a:gd name="T2" fmla="*/ 153904429 w 55"/>
              <a:gd name="T3" fmla="*/ 14783 h 58"/>
              <a:gd name="T4" fmla="*/ 827734956 w 55"/>
              <a:gd name="T5" fmla="*/ 3 h 58"/>
              <a:gd name="T6" fmla="*/ 1553826631 w 55"/>
              <a:gd name="T7" fmla="*/ 0 h 58"/>
              <a:gd name="T8" fmla="*/ 2147483647 w 55"/>
              <a:gd name="T9" fmla="*/ 3 h 58"/>
              <a:gd name="T10" fmla="*/ 2147483647 w 55"/>
              <a:gd name="T11" fmla="*/ 14783 h 58"/>
              <a:gd name="T12" fmla="*/ 2147483647 w 55"/>
              <a:gd name="T13" fmla="*/ 27758 h 58"/>
              <a:gd name="T14" fmla="*/ 2147483647 w 55"/>
              <a:gd name="T15" fmla="*/ 40640 h 58"/>
              <a:gd name="T16" fmla="*/ 2147483647 w 55"/>
              <a:gd name="T17" fmla="*/ 52625 h 58"/>
              <a:gd name="T18" fmla="*/ 1553826631 w 55"/>
              <a:gd name="T19" fmla="*/ 53977 h 58"/>
              <a:gd name="T20" fmla="*/ 827734956 w 55"/>
              <a:gd name="T21" fmla="*/ 52625 h 58"/>
              <a:gd name="T22" fmla="*/ 153904429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65" name="Freeform 101"/>
          <p:cNvSpPr>
            <a:spLocks/>
          </p:cNvSpPr>
          <p:nvPr/>
        </p:nvSpPr>
        <p:spPr bwMode="auto">
          <a:xfrm>
            <a:off x="3636963" y="4235450"/>
            <a:ext cx="127000" cy="107950"/>
          </a:xfrm>
          <a:custGeom>
            <a:avLst/>
            <a:gdLst>
              <a:gd name="T0" fmla="*/ 0 w 58"/>
              <a:gd name="T1" fmla="*/ 53423 h 59"/>
              <a:gd name="T2" fmla="*/ 77418597 w 58"/>
              <a:gd name="T3" fmla="*/ 30252 h 59"/>
              <a:gd name="T4" fmla="*/ 224105887 w 58"/>
              <a:gd name="T5" fmla="*/ 19760 h 59"/>
              <a:gd name="T6" fmla="*/ 455990023 w 58"/>
              <a:gd name="T7" fmla="*/ 3 h 59"/>
              <a:gd name="T8" fmla="*/ 776581120 w 58"/>
              <a:gd name="T9" fmla="*/ 0 h 59"/>
              <a:gd name="T10" fmla="*/ 1014241193 w 58"/>
              <a:gd name="T11" fmla="*/ 3 h 59"/>
              <a:gd name="T12" fmla="*/ 1248656175 w 58"/>
              <a:gd name="T13" fmla="*/ 19760 h 59"/>
              <a:gd name="T14" fmla="*/ 1398953370 w 58"/>
              <a:gd name="T15" fmla="*/ 30252 h 59"/>
              <a:gd name="T16" fmla="*/ 1466212022 w 58"/>
              <a:gd name="T17" fmla="*/ 53423 h 59"/>
              <a:gd name="T18" fmla="*/ 1398953370 w 58"/>
              <a:gd name="T19" fmla="*/ 76846 h 59"/>
              <a:gd name="T20" fmla="*/ 1248656175 w 58"/>
              <a:gd name="T21" fmla="*/ 89996 h 59"/>
              <a:gd name="T22" fmla="*/ 1014241193 w 58"/>
              <a:gd name="T23" fmla="*/ 102078 h 59"/>
              <a:gd name="T24" fmla="*/ 776581120 w 58"/>
              <a:gd name="T25" fmla="*/ 108644 h 59"/>
              <a:gd name="T26" fmla="*/ 455990023 w 58"/>
              <a:gd name="T27" fmla="*/ 102078 h 59"/>
              <a:gd name="T28" fmla="*/ 224105887 w 58"/>
              <a:gd name="T29" fmla="*/ 89996 h 59"/>
              <a:gd name="T30" fmla="*/ 77418597 w 58"/>
              <a:gd name="T31" fmla="*/ 76846 h 59"/>
              <a:gd name="T32" fmla="*/ 0 w 58"/>
              <a:gd name="T33" fmla="*/ 53423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9"/>
              <a:gd name="T53" fmla="*/ 58 w 58"/>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9">
                <a:moveTo>
                  <a:pt x="0" y="29"/>
                </a:moveTo>
                <a:lnTo>
                  <a:pt x="3" y="16"/>
                </a:lnTo>
                <a:lnTo>
                  <a:pt x="9" y="10"/>
                </a:lnTo>
                <a:lnTo>
                  <a:pt x="18" y="3"/>
                </a:lnTo>
                <a:lnTo>
                  <a:pt x="31" y="0"/>
                </a:lnTo>
                <a:lnTo>
                  <a:pt x="40" y="3"/>
                </a:lnTo>
                <a:lnTo>
                  <a:pt x="49" y="10"/>
                </a:lnTo>
                <a:lnTo>
                  <a:pt x="55" y="16"/>
                </a:lnTo>
                <a:lnTo>
                  <a:pt x="58" y="29"/>
                </a:lnTo>
                <a:lnTo>
                  <a:pt x="55" y="42"/>
                </a:lnTo>
                <a:lnTo>
                  <a:pt x="49" y="49"/>
                </a:lnTo>
                <a:lnTo>
                  <a:pt x="40" y="55"/>
                </a:lnTo>
                <a:lnTo>
                  <a:pt x="31" y="59"/>
                </a:lnTo>
                <a:lnTo>
                  <a:pt x="18" y="55"/>
                </a:lnTo>
                <a:lnTo>
                  <a:pt x="9" y="49"/>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66" name="Freeform 102"/>
          <p:cNvSpPr>
            <a:spLocks/>
          </p:cNvSpPr>
          <p:nvPr/>
        </p:nvSpPr>
        <p:spPr bwMode="auto">
          <a:xfrm>
            <a:off x="3744913" y="4108450"/>
            <a:ext cx="119063" cy="104775"/>
          </a:xfrm>
          <a:custGeom>
            <a:avLst/>
            <a:gdLst>
              <a:gd name="T0" fmla="*/ 0 w 55"/>
              <a:gd name="T1" fmla="*/ 27758 h 58"/>
              <a:gd name="T2" fmla="*/ 40350267 w 55"/>
              <a:gd name="T3" fmla="*/ 14783 h 58"/>
              <a:gd name="T4" fmla="*/ 199534950 w 55"/>
              <a:gd name="T5" fmla="*/ 3 h 58"/>
              <a:gd name="T6" fmla="*/ 383733803 w 55"/>
              <a:gd name="T7" fmla="*/ 0 h 58"/>
              <a:gd name="T8" fmla="*/ 554308339 w 55"/>
              <a:gd name="T9" fmla="*/ 3 h 58"/>
              <a:gd name="T10" fmla="*/ 713554593 w 55"/>
              <a:gd name="T11" fmla="*/ 14783 h 58"/>
              <a:gd name="T12" fmla="*/ 755875008 w 55"/>
              <a:gd name="T13" fmla="*/ 27758 h 58"/>
              <a:gd name="T14" fmla="*/ 713554593 w 55"/>
              <a:gd name="T15" fmla="*/ 40640 h 58"/>
              <a:gd name="T16" fmla="*/ 554308339 w 55"/>
              <a:gd name="T17" fmla="*/ 52625 h 58"/>
              <a:gd name="T18" fmla="*/ 383733803 w 55"/>
              <a:gd name="T19" fmla="*/ 53977 h 58"/>
              <a:gd name="T20" fmla="*/ 199534950 w 55"/>
              <a:gd name="T21" fmla="*/ 52625 h 58"/>
              <a:gd name="T22" fmla="*/ 40350267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67" name="Freeform 103"/>
          <p:cNvSpPr>
            <a:spLocks/>
          </p:cNvSpPr>
          <p:nvPr/>
        </p:nvSpPr>
        <p:spPr bwMode="auto">
          <a:xfrm>
            <a:off x="3811588" y="3995738"/>
            <a:ext cx="120650" cy="104775"/>
          </a:xfrm>
          <a:custGeom>
            <a:avLst/>
            <a:gdLst>
              <a:gd name="T0" fmla="*/ 0 w 55"/>
              <a:gd name="T1" fmla="*/ 27758 h 58"/>
              <a:gd name="T2" fmla="*/ 82803521 w 55"/>
              <a:gd name="T3" fmla="*/ 14783 h 58"/>
              <a:gd name="T4" fmla="*/ 417160633 w 55"/>
              <a:gd name="T5" fmla="*/ 3 h 58"/>
              <a:gd name="T6" fmla="*/ 740194685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40194685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40" y="3"/>
                </a:lnTo>
                <a:lnTo>
                  <a:pt x="52" y="16"/>
                </a:lnTo>
                <a:lnTo>
                  <a:pt x="55" y="29"/>
                </a:lnTo>
                <a:lnTo>
                  <a:pt x="52" y="42"/>
                </a:lnTo>
                <a:lnTo>
                  <a:pt x="40"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68" name="Freeform 104"/>
          <p:cNvSpPr>
            <a:spLocks/>
          </p:cNvSpPr>
          <p:nvPr/>
        </p:nvSpPr>
        <p:spPr bwMode="auto">
          <a:xfrm>
            <a:off x="3917950" y="3895725"/>
            <a:ext cx="122238" cy="107950"/>
          </a:xfrm>
          <a:custGeom>
            <a:avLst/>
            <a:gdLst>
              <a:gd name="T0" fmla="*/ 0 w 55"/>
              <a:gd name="T1" fmla="*/ 132102 h 58"/>
              <a:gd name="T2" fmla="*/ 153904429 w 55"/>
              <a:gd name="T3" fmla="*/ 71408 h 58"/>
              <a:gd name="T4" fmla="*/ 827734956 w 55"/>
              <a:gd name="T5" fmla="*/ 16705 h 58"/>
              <a:gd name="T6" fmla="*/ 1506540921 w 55"/>
              <a:gd name="T7" fmla="*/ 0 h 58"/>
              <a:gd name="T8" fmla="*/ 2147483647 w 55"/>
              <a:gd name="T9" fmla="*/ 16705 h 58"/>
              <a:gd name="T10" fmla="*/ 2147483647 w 55"/>
              <a:gd name="T11" fmla="*/ 71408 h 58"/>
              <a:gd name="T12" fmla="*/ 2147483647 w 55"/>
              <a:gd name="T13" fmla="*/ 132102 h 58"/>
              <a:gd name="T14" fmla="*/ 2147483647 w 55"/>
              <a:gd name="T15" fmla="*/ 192553 h 58"/>
              <a:gd name="T16" fmla="*/ 2147483647 w 55"/>
              <a:gd name="T17" fmla="*/ 249593 h 58"/>
              <a:gd name="T18" fmla="*/ 1506540921 w 55"/>
              <a:gd name="T19" fmla="*/ 266919 h 58"/>
              <a:gd name="T20" fmla="*/ 827734956 w 55"/>
              <a:gd name="T21" fmla="*/ 249593 h 58"/>
              <a:gd name="T22" fmla="*/ 153904429 w 55"/>
              <a:gd name="T23" fmla="*/ 192553 h 58"/>
              <a:gd name="T24" fmla="*/ 0 w 55"/>
              <a:gd name="T25" fmla="*/ 132102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40" y="3"/>
                </a:lnTo>
                <a:lnTo>
                  <a:pt x="52" y="16"/>
                </a:lnTo>
                <a:lnTo>
                  <a:pt x="55" y="29"/>
                </a:lnTo>
                <a:lnTo>
                  <a:pt x="52" y="42"/>
                </a:lnTo>
                <a:lnTo>
                  <a:pt x="40"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69" name="Freeform 105"/>
          <p:cNvSpPr>
            <a:spLocks/>
          </p:cNvSpPr>
          <p:nvPr/>
        </p:nvSpPr>
        <p:spPr bwMode="auto">
          <a:xfrm>
            <a:off x="3971925" y="3786188"/>
            <a:ext cx="120650" cy="104775"/>
          </a:xfrm>
          <a:custGeom>
            <a:avLst/>
            <a:gdLst>
              <a:gd name="T0" fmla="*/ 0 w 55"/>
              <a:gd name="T1" fmla="*/ 27758 h 58"/>
              <a:gd name="T2" fmla="*/ 82803521 w 55"/>
              <a:gd name="T3" fmla="*/ 14783 h 58"/>
              <a:gd name="T4" fmla="*/ 436650168 w 55"/>
              <a:gd name="T5" fmla="*/ 3 h 58"/>
              <a:gd name="T6" fmla="*/ 794517228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94517228 w 55"/>
              <a:gd name="T19" fmla="*/ 53977 h 58"/>
              <a:gd name="T20" fmla="*/ 436650168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6" y="3"/>
                </a:lnTo>
                <a:lnTo>
                  <a:pt x="28" y="0"/>
                </a:lnTo>
                <a:lnTo>
                  <a:pt x="40" y="3"/>
                </a:lnTo>
                <a:lnTo>
                  <a:pt x="52" y="16"/>
                </a:lnTo>
                <a:lnTo>
                  <a:pt x="55"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70" name="Freeform 106"/>
          <p:cNvSpPr>
            <a:spLocks/>
          </p:cNvSpPr>
          <p:nvPr/>
        </p:nvSpPr>
        <p:spPr bwMode="auto">
          <a:xfrm>
            <a:off x="4052888" y="3914775"/>
            <a:ext cx="119063" cy="104775"/>
          </a:xfrm>
          <a:custGeom>
            <a:avLst/>
            <a:gdLst>
              <a:gd name="T0" fmla="*/ 0 w 55"/>
              <a:gd name="T1" fmla="*/ 11540 h 59"/>
              <a:gd name="T2" fmla="*/ 40350267 w 55"/>
              <a:gd name="T3" fmla="*/ 7607 h 59"/>
              <a:gd name="T4" fmla="*/ 120248543 w 55"/>
              <a:gd name="T5" fmla="*/ 3498 h 59"/>
              <a:gd name="T6" fmla="*/ 199534950 w 55"/>
              <a:gd name="T7" fmla="*/ 4 h 59"/>
              <a:gd name="T8" fmla="*/ 383733803 w 55"/>
              <a:gd name="T9" fmla="*/ 0 h 59"/>
              <a:gd name="T10" fmla="*/ 554308339 w 55"/>
              <a:gd name="T11" fmla="*/ 4 h 59"/>
              <a:gd name="T12" fmla="*/ 635941732 w 55"/>
              <a:gd name="T13" fmla="*/ 3498 h 59"/>
              <a:gd name="T14" fmla="*/ 713554593 w 55"/>
              <a:gd name="T15" fmla="*/ 7607 h 59"/>
              <a:gd name="T16" fmla="*/ 755875008 w 55"/>
              <a:gd name="T17" fmla="*/ 11540 h 59"/>
              <a:gd name="T18" fmla="*/ 713554593 w 55"/>
              <a:gd name="T19" fmla="*/ 16154 h 59"/>
              <a:gd name="T20" fmla="*/ 554308339 w 55"/>
              <a:gd name="T21" fmla="*/ 21029 h 59"/>
              <a:gd name="T22" fmla="*/ 383733803 w 55"/>
              <a:gd name="T23" fmla="*/ 22512 h 59"/>
              <a:gd name="T24" fmla="*/ 199534950 w 55"/>
              <a:gd name="T25" fmla="*/ 21029 h 59"/>
              <a:gd name="T26" fmla="*/ 40350267 w 55"/>
              <a:gd name="T27" fmla="*/ 16154 h 59"/>
              <a:gd name="T28" fmla="*/ 0 w 55"/>
              <a:gd name="T29" fmla="*/ 11540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59"/>
              <a:gd name="T47" fmla="*/ 55 w 5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59">
                <a:moveTo>
                  <a:pt x="0" y="30"/>
                </a:moveTo>
                <a:lnTo>
                  <a:pt x="3" y="20"/>
                </a:lnTo>
                <a:lnTo>
                  <a:pt x="9" y="10"/>
                </a:lnTo>
                <a:lnTo>
                  <a:pt x="15" y="4"/>
                </a:lnTo>
                <a:lnTo>
                  <a:pt x="28" y="0"/>
                </a:lnTo>
                <a:lnTo>
                  <a:pt x="40" y="4"/>
                </a:lnTo>
                <a:lnTo>
                  <a:pt x="46" y="10"/>
                </a:lnTo>
                <a:lnTo>
                  <a:pt x="52" y="20"/>
                </a:lnTo>
                <a:lnTo>
                  <a:pt x="55" y="30"/>
                </a:lnTo>
                <a:lnTo>
                  <a:pt x="52" y="43"/>
                </a:lnTo>
                <a:lnTo>
                  <a:pt x="40" y="56"/>
                </a:lnTo>
                <a:lnTo>
                  <a:pt x="28"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71" name="Freeform 107"/>
          <p:cNvSpPr>
            <a:spLocks/>
          </p:cNvSpPr>
          <p:nvPr/>
        </p:nvSpPr>
        <p:spPr bwMode="auto">
          <a:xfrm>
            <a:off x="4462463" y="3773488"/>
            <a:ext cx="120650" cy="107950"/>
          </a:xfrm>
          <a:custGeom>
            <a:avLst/>
            <a:gdLst>
              <a:gd name="T0" fmla="*/ 0 w 55"/>
              <a:gd name="T1" fmla="*/ 55429 h 59"/>
              <a:gd name="T2" fmla="*/ 82803521 w 55"/>
              <a:gd name="T3" fmla="*/ 31879 h 59"/>
              <a:gd name="T4" fmla="*/ 417160633 w 55"/>
              <a:gd name="T5" fmla="*/ 8431 h 59"/>
              <a:gd name="T6" fmla="*/ 740194685 w 55"/>
              <a:gd name="T7" fmla="*/ 0 h 59"/>
              <a:gd name="T8" fmla="*/ 1100667203 w 55"/>
              <a:gd name="T9" fmla="*/ 8431 h 59"/>
              <a:gd name="T10" fmla="*/ 1442017373 w 55"/>
              <a:gd name="T11" fmla="*/ 31879 h 59"/>
              <a:gd name="T12" fmla="*/ 1520921953 w 55"/>
              <a:gd name="T13" fmla="*/ 55429 h 59"/>
              <a:gd name="T14" fmla="*/ 1442017373 w 55"/>
              <a:gd name="T15" fmla="*/ 81726 h 59"/>
              <a:gd name="T16" fmla="*/ 1100667203 w 55"/>
              <a:gd name="T17" fmla="*/ 103724 h 59"/>
              <a:gd name="T18" fmla="*/ 740194685 w 55"/>
              <a:gd name="T19" fmla="*/ 108644 h 59"/>
              <a:gd name="T20" fmla="*/ 417160633 w 55"/>
              <a:gd name="T21" fmla="*/ 103724 h 59"/>
              <a:gd name="T22" fmla="*/ 82803521 w 55"/>
              <a:gd name="T23" fmla="*/ 81726 h 59"/>
              <a:gd name="T24" fmla="*/ 0 w 55"/>
              <a:gd name="T25" fmla="*/ 55429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7" y="0"/>
                </a:lnTo>
                <a:lnTo>
                  <a:pt x="40" y="4"/>
                </a:lnTo>
                <a:lnTo>
                  <a:pt x="52" y="17"/>
                </a:lnTo>
                <a:lnTo>
                  <a:pt x="55" y="30"/>
                </a:lnTo>
                <a:lnTo>
                  <a:pt x="52" y="43"/>
                </a:lnTo>
                <a:lnTo>
                  <a:pt x="40" y="56"/>
                </a:lnTo>
                <a:lnTo>
                  <a:pt x="27"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72" name="Freeform 108"/>
          <p:cNvSpPr>
            <a:spLocks/>
          </p:cNvSpPr>
          <p:nvPr/>
        </p:nvSpPr>
        <p:spPr bwMode="auto">
          <a:xfrm>
            <a:off x="4494213" y="3903663"/>
            <a:ext cx="122238" cy="104775"/>
          </a:xfrm>
          <a:custGeom>
            <a:avLst/>
            <a:gdLst>
              <a:gd name="T0" fmla="*/ 0 w 55"/>
              <a:gd name="T1" fmla="*/ 27758 h 58"/>
              <a:gd name="T2" fmla="*/ 153904429 w 55"/>
              <a:gd name="T3" fmla="*/ 14783 h 58"/>
              <a:gd name="T4" fmla="*/ 827734956 w 55"/>
              <a:gd name="T5" fmla="*/ 3 h 58"/>
              <a:gd name="T6" fmla="*/ 1553826631 w 55"/>
              <a:gd name="T7" fmla="*/ 0 h 58"/>
              <a:gd name="T8" fmla="*/ 2147483647 w 55"/>
              <a:gd name="T9" fmla="*/ 3 h 58"/>
              <a:gd name="T10" fmla="*/ 2147483647 w 55"/>
              <a:gd name="T11" fmla="*/ 14783 h 58"/>
              <a:gd name="T12" fmla="*/ 2147483647 w 55"/>
              <a:gd name="T13" fmla="*/ 27758 h 58"/>
              <a:gd name="T14" fmla="*/ 2147483647 w 55"/>
              <a:gd name="T15" fmla="*/ 40640 h 58"/>
              <a:gd name="T16" fmla="*/ 2147483647 w 55"/>
              <a:gd name="T17" fmla="*/ 52625 h 58"/>
              <a:gd name="T18" fmla="*/ 1553826631 w 55"/>
              <a:gd name="T19" fmla="*/ 53977 h 58"/>
              <a:gd name="T20" fmla="*/ 827734956 w 55"/>
              <a:gd name="T21" fmla="*/ 52625 h 58"/>
              <a:gd name="T22" fmla="*/ 153904429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73" name="Freeform 109"/>
          <p:cNvSpPr>
            <a:spLocks/>
          </p:cNvSpPr>
          <p:nvPr/>
        </p:nvSpPr>
        <p:spPr bwMode="auto">
          <a:xfrm>
            <a:off x="4348163" y="3903663"/>
            <a:ext cx="120650" cy="104775"/>
          </a:xfrm>
          <a:custGeom>
            <a:avLst/>
            <a:gdLst>
              <a:gd name="T0" fmla="*/ 0 w 55"/>
              <a:gd name="T1" fmla="*/ 27758 h 58"/>
              <a:gd name="T2" fmla="*/ 82803521 w 55"/>
              <a:gd name="T3" fmla="*/ 14783 h 58"/>
              <a:gd name="T4" fmla="*/ 417160633 w 55"/>
              <a:gd name="T5" fmla="*/ 3 h 58"/>
              <a:gd name="T6" fmla="*/ 740194685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40194685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40" y="3"/>
                </a:lnTo>
                <a:lnTo>
                  <a:pt x="52" y="16"/>
                </a:lnTo>
                <a:lnTo>
                  <a:pt x="55" y="29"/>
                </a:lnTo>
                <a:lnTo>
                  <a:pt x="52" y="42"/>
                </a:lnTo>
                <a:lnTo>
                  <a:pt x="40"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74" name="Freeform 110"/>
          <p:cNvSpPr>
            <a:spLocks/>
          </p:cNvSpPr>
          <p:nvPr/>
        </p:nvSpPr>
        <p:spPr bwMode="auto">
          <a:xfrm>
            <a:off x="4235450" y="3938588"/>
            <a:ext cx="120650" cy="104775"/>
          </a:xfrm>
          <a:custGeom>
            <a:avLst/>
            <a:gdLst>
              <a:gd name="T0" fmla="*/ 0 w 55"/>
              <a:gd name="T1" fmla="*/ 11540 h 59"/>
              <a:gd name="T2" fmla="*/ 82803521 w 55"/>
              <a:gd name="T3" fmla="*/ 6127 h 59"/>
              <a:gd name="T4" fmla="*/ 417160633 w 55"/>
              <a:gd name="T5" fmla="*/ 4 h 59"/>
              <a:gd name="T6" fmla="*/ 740194685 w 55"/>
              <a:gd name="T7" fmla="*/ 0 h 59"/>
              <a:gd name="T8" fmla="*/ 1097878351 w 55"/>
              <a:gd name="T9" fmla="*/ 4 h 59"/>
              <a:gd name="T10" fmla="*/ 1442017373 w 55"/>
              <a:gd name="T11" fmla="*/ 6127 h 59"/>
              <a:gd name="T12" fmla="*/ 1520921953 w 55"/>
              <a:gd name="T13" fmla="*/ 11540 h 59"/>
              <a:gd name="T14" fmla="*/ 1442017373 w 55"/>
              <a:gd name="T15" fmla="*/ 16154 h 59"/>
              <a:gd name="T16" fmla="*/ 1097878351 w 55"/>
              <a:gd name="T17" fmla="*/ 21029 h 59"/>
              <a:gd name="T18" fmla="*/ 740194685 w 55"/>
              <a:gd name="T19" fmla="*/ 22512 h 59"/>
              <a:gd name="T20" fmla="*/ 417160633 w 55"/>
              <a:gd name="T21" fmla="*/ 21029 h 59"/>
              <a:gd name="T22" fmla="*/ 82803521 w 55"/>
              <a:gd name="T23" fmla="*/ 16154 h 59"/>
              <a:gd name="T24" fmla="*/ 0 w 55"/>
              <a:gd name="T25" fmla="*/ 1154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7" y="0"/>
                </a:lnTo>
                <a:lnTo>
                  <a:pt x="39" y="4"/>
                </a:lnTo>
                <a:lnTo>
                  <a:pt x="52" y="17"/>
                </a:lnTo>
                <a:lnTo>
                  <a:pt x="55" y="30"/>
                </a:lnTo>
                <a:lnTo>
                  <a:pt x="52" y="43"/>
                </a:lnTo>
                <a:lnTo>
                  <a:pt x="39" y="56"/>
                </a:lnTo>
                <a:lnTo>
                  <a:pt x="27"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75" name="Freeform 111"/>
          <p:cNvSpPr>
            <a:spLocks/>
          </p:cNvSpPr>
          <p:nvPr/>
        </p:nvSpPr>
        <p:spPr bwMode="auto">
          <a:xfrm>
            <a:off x="3971925" y="3995738"/>
            <a:ext cx="120650" cy="112713"/>
          </a:xfrm>
          <a:custGeom>
            <a:avLst/>
            <a:gdLst>
              <a:gd name="T0" fmla="*/ 0 w 55"/>
              <a:gd name="T1" fmla="*/ 37791 h 62"/>
              <a:gd name="T2" fmla="*/ 82803521 w 55"/>
              <a:gd name="T3" fmla="*/ 25165 h 62"/>
              <a:gd name="T4" fmla="*/ 241432590 w 55"/>
              <a:gd name="T5" fmla="*/ 12778 h 62"/>
              <a:gd name="T6" fmla="*/ 436650168 w 55"/>
              <a:gd name="T7" fmla="*/ 3 h 62"/>
              <a:gd name="T8" fmla="*/ 794517228 w 55"/>
              <a:gd name="T9" fmla="*/ 0 h 62"/>
              <a:gd name="T10" fmla="*/ 1100667203 w 55"/>
              <a:gd name="T11" fmla="*/ 3 h 62"/>
              <a:gd name="T12" fmla="*/ 1287001338 w 55"/>
              <a:gd name="T13" fmla="*/ 12778 h 62"/>
              <a:gd name="T14" fmla="*/ 1442017373 w 55"/>
              <a:gd name="T15" fmla="*/ 25165 h 62"/>
              <a:gd name="T16" fmla="*/ 1520921953 w 55"/>
              <a:gd name="T17" fmla="*/ 37791 h 62"/>
              <a:gd name="T18" fmla="*/ 1442017373 w 55"/>
              <a:gd name="T19" fmla="*/ 55499 h 62"/>
              <a:gd name="T20" fmla="*/ 1287001338 w 55"/>
              <a:gd name="T21" fmla="*/ 69567 h 62"/>
              <a:gd name="T22" fmla="*/ 1100667203 w 55"/>
              <a:gd name="T23" fmla="*/ 77295 h 62"/>
              <a:gd name="T24" fmla="*/ 794517228 w 55"/>
              <a:gd name="T25" fmla="*/ 82203 h 62"/>
              <a:gd name="T26" fmla="*/ 436650168 w 55"/>
              <a:gd name="T27" fmla="*/ 77295 h 62"/>
              <a:gd name="T28" fmla="*/ 241432590 w 55"/>
              <a:gd name="T29" fmla="*/ 69567 h 62"/>
              <a:gd name="T30" fmla="*/ 82803521 w 55"/>
              <a:gd name="T31" fmla="*/ 55499 h 62"/>
              <a:gd name="T32" fmla="*/ 0 w 55"/>
              <a:gd name="T33" fmla="*/ 37791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62"/>
              <a:gd name="T53" fmla="*/ 55 w 55"/>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62">
                <a:moveTo>
                  <a:pt x="0" y="29"/>
                </a:moveTo>
                <a:lnTo>
                  <a:pt x="3" y="19"/>
                </a:lnTo>
                <a:lnTo>
                  <a:pt x="9" y="10"/>
                </a:lnTo>
                <a:lnTo>
                  <a:pt x="16" y="3"/>
                </a:lnTo>
                <a:lnTo>
                  <a:pt x="28" y="0"/>
                </a:lnTo>
                <a:lnTo>
                  <a:pt x="40" y="3"/>
                </a:lnTo>
                <a:lnTo>
                  <a:pt x="46" y="10"/>
                </a:lnTo>
                <a:lnTo>
                  <a:pt x="52" y="19"/>
                </a:lnTo>
                <a:lnTo>
                  <a:pt x="55" y="29"/>
                </a:lnTo>
                <a:lnTo>
                  <a:pt x="52" y="42"/>
                </a:lnTo>
                <a:lnTo>
                  <a:pt x="46" y="52"/>
                </a:lnTo>
                <a:lnTo>
                  <a:pt x="40" y="58"/>
                </a:lnTo>
                <a:lnTo>
                  <a:pt x="28" y="62"/>
                </a:lnTo>
                <a:lnTo>
                  <a:pt x="16" y="58"/>
                </a:lnTo>
                <a:lnTo>
                  <a:pt x="9" y="52"/>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76" name="Freeform 112"/>
          <p:cNvSpPr>
            <a:spLocks/>
          </p:cNvSpPr>
          <p:nvPr/>
        </p:nvSpPr>
        <p:spPr bwMode="auto">
          <a:xfrm>
            <a:off x="3925888" y="4095750"/>
            <a:ext cx="119063" cy="106363"/>
          </a:xfrm>
          <a:custGeom>
            <a:avLst/>
            <a:gdLst>
              <a:gd name="T0" fmla="*/ 0 w 55"/>
              <a:gd name="T1" fmla="*/ 24195 h 59"/>
              <a:gd name="T2" fmla="*/ 40350267 w 55"/>
              <a:gd name="T3" fmla="*/ 13707 h 59"/>
              <a:gd name="T4" fmla="*/ 199534950 w 55"/>
              <a:gd name="T5" fmla="*/ 3 h 59"/>
              <a:gd name="T6" fmla="*/ 371036065 w 55"/>
              <a:gd name="T7" fmla="*/ 0 h 59"/>
              <a:gd name="T8" fmla="*/ 554308339 w 55"/>
              <a:gd name="T9" fmla="*/ 3 h 59"/>
              <a:gd name="T10" fmla="*/ 713554593 w 55"/>
              <a:gd name="T11" fmla="*/ 13707 h 59"/>
              <a:gd name="T12" fmla="*/ 755875008 w 55"/>
              <a:gd name="T13" fmla="*/ 24195 h 59"/>
              <a:gd name="T14" fmla="*/ 713554593 w 55"/>
              <a:gd name="T15" fmla="*/ 35433 h 59"/>
              <a:gd name="T16" fmla="*/ 554308339 w 55"/>
              <a:gd name="T17" fmla="*/ 45693 h 59"/>
              <a:gd name="T18" fmla="*/ 371036065 w 55"/>
              <a:gd name="T19" fmla="*/ 49289 h 59"/>
              <a:gd name="T20" fmla="*/ 199534950 w 55"/>
              <a:gd name="T21" fmla="*/ 45693 h 59"/>
              <a:gd name="T22" fmla="*/ 40350267 w 55"/>
              <a:gd name="T23" fmla="*/ 35433 h 59"/>
              <a:gd name="T24" fmla="*/ 0 w 55"/>
              <a:gd name="T25" fmla="*/ 24195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5" y="3"/>
                </a:lnTo>
                <a:lnTo>
                  <a:pt x="27" y="0"/>
                </a:lnTo>
                <a:lnTo>
                  <a:pt x="40" y="3"/>
                </a:lnTo>
                <a:lnTo>
                  <a:pt x="52" y="16"/>
                </a:lnTo>
                <a:lnTo>
                  <a:pt x="55" y="29"/>
                </a:lnTo>
                <a:lnTo>
                  <a:pt x="52" y="42"/>
                </a:lnTo>
                <a:lnTo>
                  <a:pt x="40" y="55"/>
                </a:lnTo>
                <a:lnTo>
                  <a:pt x="27" y="59"/>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77" name="Freeform 113"/>
          <p:cNvSpPr>
            <a:spLocks/>
          </p:cNvSpPr>
          <p:nvPr/>
        </p:nvSpPr>
        <p:spPr bwMode="auto">
          <a:xfrm>
            <a:off x="3844925" y="4189413"/>
            <a:ext cx="120650" cy="106363"/>
          </a:xfrm>
          <a:custGeom>
            <a:avLst/>
            <a:gdLst>
              <a:gd name="T0" fmla="*/ 0 w 55"/>
              <a:gd name="T1" fmla="*/ 24195 h 59"/>
              <a:gd name="T2" fmla="*/ 82803521 w 55"/>
              <a:gd name="T3" fmla="*/ 13707 h 59"/>
              <a:gd name="T4" fmla="*/ 417160633 w 55"/>
              <a:gd name="T5" fmla="*/ 3 h 59"/>
              <a:gd name="T6" fmla="*/ 794517228 w 55"/>
              <a:gd name="T7" fmla="*/ 0 h 59"/>
              <a:gd name="T8" fmla="*/ 1100667203 w 55"/>
              <a:gd name="T9" fmla="*/ 3 h 59"/>
              <a:gd name="T10" fmla="*/ 1442017373 w 55"/>
              <a:gd name="T11" fmla="*/ 13707 h 59"/>
              <a:gd name="T12" fmla="*/ 1520921953 w 55"/>
              <a:gd name="T13" fmla="*/ 24195 h 59"/>
              <a:gd name="T14" fmla="*/ 1442017373 w 55"/>
              <a:gd name="T15" fmla="*/ 33383 h 59"/>
              <a:gd name="T16" fmla="*/ 1287001338 w 55"/>
              <a:gd name="T17" fmla="*/ 42469 h 59"/>
              <a:gd name="T18" fmla="*/ 1100667203 w 55"/>
              <a:gd name="T19" fmla="*/ 45693 h 59"/>
              <a:gd name="T20" fmla="*/ 794517228 w 55"/>
              <a:gd name="T21" fmla="*/ 49289 h 59"/>
              <a:gd name="T22" fmla="*/ 417160633 w 55"/>
              <a:gd name="T23" fmla="*/ 45693 h 59"/>
              <a:gd name="T24" fmla="*/ 241432590 w 55"/>
              <a:gd name="T25" fmla="*/ 42469 h 59"/>
              <a:gd name="T26" fmla="*/ 82803521 w 55"/>
              <a:gd name="T27" fmla="*/ 33383 h 59"/>
              <a:gd name="T28" fmla="*/ 0 w 55"/>
              <a:gd name="T29" fmla="*/ 24195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59"/>
              <a:gd name="T47" fmla="*/ 55 w 5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59">
                <a:moveTo>
                  <a:pt x="0" y="29"/>
                </a:moveTo>
                <a:lnTo>
                  <a:pt x="3" y="16"/>
                </a:lnTo>
                <a:lnTo>
                  <a:pt x="15" y="3"/>
                </a:lnTo>
                <a:lnTo>
                  <a:pt x="28" y="0"/>
                </a:lnTo>
                <a:lnTo>
                  <a:pt x="40" y="3"/>
                </a:lnTo>
                <a:lnTo>
                  <a:pt x="52" y="16"/>
                </a:lnTo>
                <a:lnTo>
                  <a:pt x="55" y="29"/>
                </a:lnTo>
                <a:lnTo>
                  <a:pt x="52" y="39"/>
                </a:lnTo>
                <a:lnTo>
                  <a:pt x="46" y="49"/>
                </a:lnTo>
                <a:lnTo>
                  <a:pt x="40" y="55"/>
                </a:lnTo>
                <a:lnTo>
                  <a:pt x="28" y="59"/>
                </a:lnTo>
                <a:lnTo>
                  <a:pt x="15" y="55"/>
                </a:lnTo>
                <a:lnTo>
                  <a:pt x="9" y="49"/>
                </a:lnTo>
                <a:lnTo>
                  <a:pt x="3" y="39"/>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78" name="Freeform 114"/>
          <p:cNvSpPr>
            <a:spLocks/>
          </p:cNvSpPr>
          <p:nvPr/>
        </p:nvSpPr>
        <p:spPr bwMode="auto">
          <a:xfrm>
            <a:off x="3776663" y="4283075"/>
            <a:ext cx="122238" cy="112713"/>
          </a:xfrm>
          <a:custGeom>
            <a:avLst/>
            <a:gdLst>
              <a:gd name="T0" fmla="*/ 0 w 56"/>
              <a:gd name="T1" fmla="*/ 43277 h 62"/>
              <a:gd name="T2" fmla="*/ 67354788 w 56"/>
              <a:gd name="T3" fmla="*/ 26936 h 62"/>
              <a:gd name="T4" fmla="*/ 219789551 w 56"/>
              <a:gd name="T5" fmla="*/ 12778 h 62"/>
              <a:gd name="T6" fmla="*/ 336786458 w 56"/>
              <a:gd name="T7" fmla="*/ 3 h 62"/>
              <a:gd name="T8" fmla="*/ 609447832 w 56"/>
              <a:gd name="T9" fmla="*/ 0 h 62"/>
              <a:gd name="T10" fmla="*/ 860577652 w 56"/>
              <a:gd name="T11" fmla="*/ 3 h 62"/>
              <a:gd name="T12" fmla="*/ 987099825 w 56"/>
              <a:gd name="T13" fmla="*/ 12778 h 62"/>
              <a:gd name="T14" fmla="*/ 1116071765 w 56"/>
              <a:gd name="T15" fmla="*/ 26936 h 62"/>
              <a:gd name="T16" fmla="*/ 1203830698 w 56"/>
              <a:gd name="T17" fmla="*/ 43277 h 62"/>
              <a:gd name="T18" fmla="*/ 1116071765 w 56"/>
              <a:gd name="T19" fmla="*/ 55499 h 62"/>
              <a:gd name="T20" fmla="*/ 987099825 w 56"/>
              <a:gd name="T21" fmla="*/ 69567 h 62"/>
              <a:gd name="T22" fmla="*/ 860577652 w 56"/>
              <a:gd name="T23" fmla="*/ 77840 h 62"/>
              <a:gd name="T24" fmla="*/ 609447832 w 56"/>
              <a:gd name="T25" fmla="*/ 82203 h 62"/>
              <a:gd name="T26" fmla="*/ 336786458 w 56"/>
              <a:gd name="T27" fmla="*/ 77840 h 62"/>
              <a:gd name="T28" fmla="*/ 219789551 w 56"/>
              <a:gd name="T29" fmla="*/ 69567 h 62"/>
              <a:gd name="T30" fmla="*/ 67354788 w 56"/>
              <a:gd name="T31" fmla="*/ 55499 h 62"/>
              <a:gd name="T32" fmla="*/ 0 w 56"/>
              <a:gd name="T33" fmla="*/ 43277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62"/>
              <a:gd name="T53" fmla="*/ 56 w 56"/>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62">
                <a:moveTo>
                  <a:pt x="0" y="33"/>
                </a:moveTo>
                <a:lnTo>
                  <a:pt x="3" y="20"/>
                </a:lnTo>
                <a:lnTo>
                  <a:pt x="10" y="10"/>
                </a:lnTo>
                <a:lnTo>
                  <a:pt x="16" y="3"/>
                </a:lnTo>
                <a:lnTo>
                  <a:pt x="28" y="0"/>
                </a:lnTo>
                <a:lnTo>
                  <a:pt x="40" y="3"/>
                </a:lnTo>
                <a:lnTo>
                  <a:pt x="46" y="10"/>
                </a:lnTo>
                <a:lnTo>
                  <a:pt x="52" y="20"/>
                </a:lnTo>
                <a:lnTo>
                  <a:pt x="56" y="33"/>
                </a:lnTo>
                <a:lnTo>
                  <a:pt x="52" y="42"/>
                </a:lnTo>
                <a:lnTo>
                  <a:pt x="46" y="52"/>
                </a:lnTo>
                <a:lnTo>
                  <a:pt x="40" y="59"/>
                </a:lnTo>
                <a:lnTo>
                  <a:pt x="28" y="62"/>
                </a:lnTo>
                <a:lnTo>
                  <a:pt x="16" y="59"/>
                </a:lnTo>
                <a:lnTo>
                  <a:pt x="10" y="52"/>
                </a:lnTo>
                <a:lnTo>
                  <a:pt x="3" y="42"/>
                </a:lnTo>
                <a:lnTo>
                  <a:pt x="0" y="33"/>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79" name="Freeform 115"/>
          <p:cNvSpPr>
            <a:spLocks/>
          </p:cNvSpPr>
          <p:nvPr/>
        </p:nvSpPr>
        <p:spPr bwMode="auto">
          <a:xfrm>
            <a:off x="3676650" y="4367213"/>
            <a:ext cx="122238" cy="104775"/>
          </a:xfrm>
          <a:custGeom>
            <a:avLst/>
            <a:gdLst>
              <a:gd name="T0" fmla="*/ 0 w 56"/>
              <a:gd name="T1" fmla="*/ 27758 h 58"/>
              <a:gd name="T2" fmla="*/ 92612834 w 56"/>
              <a:gd name="T3" fmla="*/ 14783 h 58"/>
              <a:gd name="T4" fmla="*/ 336786458 w 56"/>
              <a:gd name="T5" fmla="*/ 3 h 58"/>
              <a:gd name="T6" fmla="*/ 609447832 w 56"/>
              <a:gd name="T7" fmla="*/ 0 h 58"/>
              <a:gd name="T8" fmla="*/ 860577652 w 56"/>
              <a:gd name="T9" fmla="*/ 3 h 58"/>
              <a:gd name="T10" fmla="*/ 1136915875 w 56"/>
              <a:gd name="T11" fmla="*/ 14783 h 58"/>
              <a:gd name="T12" fmla="*/ 1203830698 w 56"/>
              <a:gd name="T13" fmla="*/ 27758 h 58"/>
              <a:gd name="T14" fmla="*/ 1136915875 w 56"/>
              <a:gd name="T15" fmla="*/ 40640 h 58"/>
              <a:gd name="T16" fmla="*/ 860577652 w 56"/>
              <a:gd name="T17" fmla="*/ 52625 h 58"/>
              <a:gd name="T18" fmla="*/ 609447832 w 56"/>
              <a:gd name="T19" fmla="*/ 53977 h 58"/>
              <a:gd name="T20" fmla="*/ 336786458 w 56"/>
              <a:gd name="T21" fmla="*/ 52625 h 58"/>
              <a:gd name="T22" fmla="*/ 92612834 w 56"/>
              <a:gd name="T23" fmla="*/ 40640 h 58"/>
              <a:gd name="T24" fmla="*/ 0 w 56"/>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58"/>
              <a:gd name="T41" fmla="*/ 56 w 5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58">
                <a:moveTo>
                  <a:pt x="0" y="29"/>
                </a:moveTo>
                <a:lnTo>
                  <a:pt x="4" y="16"/>
                </a:lnTo>
                <a:lnTo>
                  <a:pt x="16" y="3"/>
                </a:lnTo>
                <a:lnTo>
                  <a:pt x="28" y="0"/>
                </a:lnTo>
                <a:lnTo>
                  <a:pt x="40" y="3"/>
                </a:lnTo>
                <a:lnTo>
                  <a:pt x="53" y="16"/>
                </a:lnTo>
                <a:lnTo>
                  <a:pt x="56" y="29"/>
                </a:lnTo>
                <a:lnTo>
                  <a:pt x="53" y="42"/>
                </a:lnTo>
                <a:lnTo>
                  <a:pt x="40" y="55"/>
                </a:lnTo>
                <a:lnTo>
                  <a:pt x="28" y="58"/>
                </a:lnTo>
                <a:lnTo>
                  <a:pt x="16" y="55"/>
                </a:lnTo>
                <a:lnTo>
                  <a:pt x="4"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80" name="Freeform 116"/>
          <p:cNvSpPr>
            <a:spLocks/>
          </p:cNvSpPr>
          <p:nvPr/>
        </p:nvSpPr>
        <p:spPr bwMode="auto">
          <a:xfrm>
            <a:off x="3597275" y="4481513"/>
            <a:ext cx="120650" cy="107950"/>
          </a:xfrm>
          <a:custGeom>
            <a:avLst/>
            <a:gdLst>
              <a:gd name="T0" fmla="*/ 0 w 55"/>
              <a:gd name="T1" fmla="*/ 55429 h 59"/>
              <a:gd name="T2" fmla="*/ 82803521 w 55"/>
              <a:gd name="T3" fmla="*/ 31879 h 59"/>
              <a:gd name="T4" fmla="*/ 417160633 w 55"/>
              <a:gd name="T5" fmla="*/ 8431 h 59"/>
              <a:gd name="T6" fmla="*/ 740194685 w 55"/>
              <a:gd name="T7" fmla="*/ 0 h 59"/>
              <a:gd name="T8" fmla="*/ 1100667203 w 55"/>
              <a:gd name="T9" fmla="*/ 8431 h 59"/>
              <a:gd name="T10" fmla="*/ 1442017373 w 55"/>
              <a:gd name="T11" fmla="*/ 31879 h 59"/>
              <a:gd name="T12" fmla="*/ 1520921953 w 55"/>
              <a:gd name="T13" fmla="*/ 55429 h 59"/>
              <a:gd name="T14" fmla="*/ 1442017373 w 55"/>
              <a:gd name="T15" fmla="*/ 81726 h 59"/>
              <a:gd name="T16" fmla="*/ 1100667203 w 55"/>
              <a:gd name="T17" fmla="*/ 103724 h 59"/>
              <a:gd name="T18" fmla="*/ 740194685 w 55"/>
              <a:gd name="T19" fmla="*/ 108644 h 59"/>
              <a:gd name="T20" fmla="*/ 417160633 w 55"/>
              <a:gd name="T21" fmla="*/ 103724 h 59"/>
              <a:gd name="T22" fmla="*/ 82803521 w 55"/>
              <a:gd name="T23" fmla="*/ 81726 h 59"/>
              <a:gd name="T24" fmla="*/ 0 w 55"/>
              <a:gd name="T25" fmla="*/ 55429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7" y="0"/>
                </a:lnTo>
                <a:lnTo>
                  <a:pt x="40" y="4"/>
                </a:lnTo>
                <a:lnTo>
                  <a:pt x="52" y="17"/>
                </a:lnTo>
                <a:lnTo>
                  <a:pt x="55" y="30"/>
                </a:lnTo>
                <a:lnTo>
                  <a:pt x="52" y="43"/>
                </a:lnTo>
                <a:lnTo>
                  <a:pt x="40" y="56"/>
                </a:lnTo>
                <a:lnTo>
                  <a:pt x="27"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81" name="Freeform 117"/>
          <p:cNvSpPr>
            <a:spLocks/>
          </p:cNvSpPr>
          <p:nvPr/>
        </p:nvSpPr>
        <p:spPr bwMode="auto">
          <a:xfrm>
            <a:off x="3584575" y="4630738"/>
            <a:ext cx="119063" cy="104775"/>
          </a:xfrm>
          <a:custGeom>
            <a:avLst/>
            <a:gdLst>
              <a:gd name="T0" fmla="*/ 0 w 55"/>
              <a:gd name="T1" fmla="*/ 27758 h 58"/>
              <a:gd name="T2" fmla="*/ 40350267 w 55"/>
              <a:gd name="T3" fmla="*/ 14783 h 58"/>
              <a:gd name="T4" fmla="*/ 199534950 w 55"/>
              <a:gd name="T5" fmla="*/ 3 h 58"/>
              <a:gd name="T6" fmla="*/ 371036065 w 55"/>
              <a:gd name="T7" fmla="*/ 0 h 58"/>
              <a:gd name="T8" fmla="*/ 536074235 w 55"/>
              <a:gd name="T9" fmla="*/ 3 h 58"/>
              <a:gd name="T10" fmla="*/ 713554593 w 55"/>
              <a:gd name="T11" fmla="*/ 14783 h 58"/>
              <a:gd name="T12" fmla="*/ 755875008 w 55"/>
              <a:gd name="T13" fmla="*/ 27758 h 58"/>
              <a:gd name="T14" fmla="*/ 713554593 w 55"/>
              <a:gd name="T15" fmla="*/ 40640 h 58"/>
              <a:gd name="T16" fmla="*/ 536074235 w 55"/>
              <a:gd name="T17" fmla="*/ 52625 h 58"/>
              <a:gd name="T18" fmla="*/ 371036065 w 55"/>
              <a:gd name="T19" fmla="*/ 53977 h 58"/>
              <a:gd name="T20" fmla="*/ 199534950 w 55"/>
              <a:gd name="T21" fmla="*/ 52625 h 58"/>
              <a:gd name="T22" fmla="*/ 40350267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39" y="3"/>
                </a:lnTo>
                <a:lnTo>
                  <a:pt x="52" y="16"/>
                </a:lnTo>
                <a:lnTo>
                  <a:pt x="55" y="29"/>
                </a:lnTo>
                <a:lnTo>
                  <a:pt x="52" y="42"/>
                </a:lnTo>
                <a:lnTo>
                  <a:pt x="39"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82" name="Freeform 118"/>
          <p:cNvSpPr>
            <a:spLocks/>
          </p:cNvSpPr>
          <p:nvPr/>
        </p:nvSpPr>
        <p:spPr bwMode="auto">
          <a:xfrm>
            <a:off x="3227388" y="4611688"/>
            <a:ext cx="119063" cy="112713"/>
          </a:xfrm>
          <a:custGeom>
            <a:avLst/>
            <a:gdLst>
              <a:gd name="T0" fmla="*/ 0 w 55"/>
              <a:gd name="T1" fmla="*/ 42321 h 62"/>
              <a:gd name="T2" fmla="*/ 40350267 w 55"/>
              <a:gd name="T3" fmla="*/ 25165 h 62"/>
              <a:gd name="T4" fmla="*/ 120248543 w 55"/>
              <a:gd name="T5" fmla="*/ 12778 h 62"/>
              <a:gd name="T6" fmla="*/ 199534950 w 55"/>
              <a:gd name="T7" fmla="*/ 3 h 62"/>
              <a:gd name="T8" fmla="*/ 383733803 w 55"/>
              <a:gd name="T9" fmla="*/ 0 h 62"/>
              <a:gd name="T10" fmla="*/ 554308339 w 55"/>
              <a:gd name="T11" fmla="*/ 3 h 62"/>
              <a:gd name="T12" fmla="*/ 635941732 w 55"/>
              <a:gd name="T13" fmla="*/ 12778 h 62"/>
              <a:gd name="T14" fmla="*/ 713554593 w 55"/>
              <a:gd name="T15" fmla="*/ 25165 h 62"/>
              <a:gd name="T16" fmla="*/ 755875008 w 55"/>
              <a:gd name="T17" fmla="*/ 42321 h 62"/>
              <a:gd name="T18" fmla="*/ 713554593 w 55"/>
              <a:gd name="T19" fmla="*/ 55499 h 62"/>
              <a:gd name="T20" fmla="*/ 635941732 w 55"/>
              <a:gd name="T21" fmla="*/ 69567 h 62"/>
              <a:gd name="T22" fmla="*/ 554308339 w 55"/>
              <a:gd name="T23" fmla="*/ 77295 h 62"/>
              <a:gd name="T24" fmla="*/ 383733803 w 55"/>
              <a:gd name="T25" fmla="*/ 82203 h 62"/>
              <a:gd name="T26" fmla="*/ 199534950 w 55"/>
              <a:gd name="T27" fmla="*/ 77295 h 62"/>
              <a:gd name="T28" fmla="*/ 120248543 w 55"/>
              <a:gd name="T29" fmla="*/ 69567 h 62"/>
              <a:gd name="T30" fmla="*/ 40350267 w 55"/>
              <a:gd name="T31" fmla="*/ 55499 h 62"/>
              <a:gd name="T32" fmla="*/ 0 w 55"/>
              <a:gd name="T33" fmla="*/ 42321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62"/>
              <a:gd name="T53" fmla="*/ 55 w 55"/>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62">
                <a:moveTo>
                  <a:pt x="0" y="32"/>
                </a:moveTo>
                <a:lnTo>
                  <a:pt x="3" y="19"/>
                </a:lnTo>
                <a:lnTo>
                  <a:pt x="9" y="10"/>
                </a:lnTo>
                <a:lnTo>
                  <a:pt x="15" y="3"/>
                </a:lnTo>
                <a:lnTo>
                  <a:pt x="28" y="0"/>
                </a:lnTo>
                <a:lnTo>
                  <a:pt x="40" y="3"/>
                </a:lnTo>
                <a:lnTo>
                  <a:pt x="46" y="10"/>
                </a:lnTo>
                <a:lnTo>
                  <a:pt x="52" y="19"/>
                </a:lnTo>
                <a:lnTo>
                  <a:pt x="55" y="32"/>
                </a:lnTo>
                <a:lnTo>
                  <a:pt x="52" y="42"/>
                </a:lnTo>
                <a:lnTo>
                  <a:pt x="46" y="52"/>
                </a:lnTo>
                <a:lnTo>
                  <a:pt x="40" y="58"/>
                </a:lnTo>
                <a:lnTo>
                  <a:pt x="28" y="62"/>
                </a:lnTo>
                <a:lnTo>
                  <a:pt x="15" y="58"/>
                </a:lnTo>
                <a:lnTo>
                  <a:pt x="9" y="52"/>
                </a:lnTo>
                <a:lnTo>
                  <a:pt x="3" y="42"/>
                </a:lnTo>
                <a:lnTo>
                  <a:pt x="0" y="32"/>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83" name="Freeform 119"/>
          <p:cNvSpPr>
            <a:spLocks/>
          </p:cNvSpPr>
          <p:nvPr/>
        </p:nvSpPr>
        <p:spPr bwMode="auto">
          <a:xfrm>
            <a:off x="3403600" y="4635500"/>
            <a:ext cx="119063" cy="104775"/>
          </a:xfrm>
          <a:custGeom>
            <a:avLst/>
            <a:gdLst>
              <a:gd name="T0" fmla="*/ 0 w 55"/>
              <a:gd name="T1" fmla="*/ 27758 h 58"/>
              <a:gd name="T2" fmla="*/ 40350267 w 55"/>
              <a:gd name="T3" fmla="*/ 14783 h 58"/>
              <a:gd name="T4" fmla="*/ 199534950 w 55"/>
              <a:gd name="T5" fmla="*/ 3 h 58"/>
              <a:gd name="T6" fmla="*/ 371036065 w 55"/>
              <a:gd name="T7" fmla="*/ 0 h 58"/>
              <a:gd name="T8" fmla="*/ 554308339 w 55"/>
              <a:gd name="T9" fmla="*/ 3 h 58"/>
              <a:gd name="T10" fmla="*/ 713554593 w 55"/>
              <a:gd name="T11" fmla="*/ 14783 h 58"/>
              <a:gd name="T12" fmla="*/ 755875008 w 55"/>
              <a:gd name="T13" fmla="*/ 27758 h 58"/>
              <a:gd name="T14" fmla="*/ 713554593 w 55"/>
              <a:gd name="T15" fmla="*/ 40640 h 58"/>
              <a:gd name="T16" fmla="*/ 554308339 w 55"/>
              <a:gd name="T17" fmla="*/ 52625 h 58"/>
              <a:gd name="T18" fmla="*/ 371036065 w 55"/>
              <a:gd name="T19" fmla="*/ 53977 h 58"/>
              <a:gd name="T20" fmla="*/ 199534950 w 55"/>
              <a:gd name="T21" fmla="*/ 52625 h 58"/>
              <a:gd name="T22" fmla="*/ 40350267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40" y="3"/>
                </a:lnTo>
                <a:lnTo>
                  <a:pt x="52" y="16"/>
                </a:lnTo>
                <a:lnTo>
                  <a:pt x="55" y="29"/>
                </a:lnTo>
                <a:lnTo>
                  <a:pt x="52" y="42"/>
                </a:lnTo>
                <a:lnTo>
                  <a:pt x="40"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84" name="Freeform 120"/>
          <p:cNvSpPr>
            <a:spLocks/>
          </p:cNvSpPr>
          <p:nvPr/>
        </p:nvSpPr>
        <p:spPr bwMode="auto">
          <a:xfrm>
            <a:off x="3490913" y="4546600"/>
            <a:ext cx="127000" cy="107950"/>
          </a:xfrm>
          <a:custGeom>
            <a:avLst/>
            <a:gdLst>
              <a:gd name="T0" fmla="*/ 0 w 58"/>
              <a:gd name="T1" fmla="*/ 53423 h 59"/>
              <a:gd name="T2" fmla="*/ 77418597 w 58"/>
              <a:gd name="T3" fmla="*/ 30252 h 59"/>
              <a:gd name="T4" fmla="*/ 224105887 w 58"/>
              <a:gd name="T5" fmla="*/ 19760 h 59"/>
              <a:gd name="T6" fmla="*/ 455990023 w 58"/>
              <a:gd name="T7" fmla="*/ 3 h 59"/>
              <a:gd name="T8" fmla="*/ 758823799 w 58"/>
              <a:gd name="T9" fmla="*/ 0 h 59"/>
              <a:gd name="T10" fmla="*/ 1014241193 w 58"/>
              <a:gd name="T11" fmla="*/ 3 h 59"/>
              <a:gd name="T12" fmla="*/ 1248656175 w 58"/>
              <a:gd name="T13" fmla="*/ 19760 h 59"/>
              <a:gd name="T14" fmla="*/ 1398953370 w 58"/>
              <a:gd name="T15" fmla="*/ 30252 h 59"/>
              <a:gd name="T16" fmla="*/ 1466212022 w 58"/>
              <a:gd name="T17" fmla="*/ 53423 h 59"/>
              <a:gd name="T18" fmla="*/ 1398953370 w 58"/>
              <a:gd name="T19" fmla="*/ 76846 h 59"/>
              <a:gd name="T20" fmla="*/ 1248656175 w 58"/>
              <a:gd name="T21" fmla="*/ 89996 h 59"/>
              <a:gd name="T22" fmla="*/ 1014241193 w 58"/>
              <a:gd name="T23" fmla="*/ 102078 h 59"/>
              <a:gd name="T24" fmla="*/ 758823799 w 58"/>
              <a:gd name="T25" fmla="*/ 108644 h 59"/>
              <a:gd name="T26" fmla="*/ 455990023 w 58"/>
              <a:gd name="T27" fmla="*/ 102078 h 59"/>
              <a:gd name="T28" fmla="*/ 224105887 w 58"/>
              <a:gd name="T29" fmla="*/ 89996 h 59"/>
              <a:gd name="T30" fmla="*/ 77418597 w 58"/>
              <a:gd name="T31" fmla="*/ 76846 h 59"/>
              <a:gd name="T32" fmla="*/ 0 w 58"/>
              <a:gd name="T33" fmla="*/ 53423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9"/>
              <a:gd name="T53" fmla="*/ 58 w 58"/>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9">
                <a:moveTo>
                  <a:pt x="0" y="29"/>
                </a:moveTo>
                <a:lnTo>
                  <a:pt x="3" y="16"/>
                </a:lnTo>
                <a:lnTo>
                  <a:pt x="9" y="10"/>
                </a:lnTo>
                <a:lnTo>
                  <a:pt x="18" y="3"/>
                </a:lnTo>
                <a:lnTo>
                  <a:pt x="30" y="0"/>
                </a:lnTo>
                <a:lnTo>
                  <a:pt x="40" y="3"/>
                </a:lnTo>
                <a:lnTo>
                  <a:pt x="49" y="10"/>
                </a:lnTo>
                <a:lnTo>
                  <a:pt x="55" y="16"/>
                </a:lnTo>
                <a:lnTo>
                  <a:pt x="58" y="29"/>
                </a:lnTo>
                <a:lnTo>
                  <a:pt x="55" y="42"/>
                </a:lnTo>
                <a:lnTo>
                  <a:pt x="49" y="49"/>
                </a:lnTo>
                <a:lnTo>
                  <a:pt x="40" y="55"/>
                </a:lnTo>
                <a:lnTo>
                  <a:pt x="30" y="59"/>
                </a:lnTo>
                <a:lnTo>
                  <a:pt x="18" y="55"/>
                </a:lnTo>
                <a:lnTo>
                  <a:pt x="9" y="49"/>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85" name="Freeform 121"/>
          <p:cNvSpPr>
            <a:spLocks/>
          </p:cNvSpPr>
          <p:nvPr/>
        </p:nvSpPr>
        <p:spPr bwMode="auto">
          <a:xfrm>
            <a:off x="5286375" y="4622800"/>
            <a:ext cx="122238" cy="107950"/>
          </a:xfrm>
          <a:custGeom>
            <a:avLst/>
            <a:gdLst>
              <a:gd name="T0" fmla="*/ 0 w 56"/>
              <a:gd name="T1" fmla="*/ 55429 h 59"/>
              <a:gd name="T2" fmla="*/ 67354788 w 56"/>
              <a:gd name="T3" fmla="*/ 31879 h 59"/>
              <a:gd name="T4" fmla="*/ 336786458 w 56"/>
              <a:gd name="T5" fmla="*/ 8431 h 59"/>
              <a:gd name="T6" fmla="*/ 609447832 w 56"/>
              <a:gd name="T7" fmla="*/ 0 h 59"/>
              <a:gd name="T8" fmla="*/ 860577652 w 56"/>
              <a:gd name="T9" fmla="*/ 8431 h 59"/>
              <a:gd name="T10" fmla="*/ 1116071765 w 56"/>
              <a:gd name="T11" fmla="*/ 31879 h 59"/>
              <a:gd name="T12" fmla="*/ 1203830698 w 56"/>
              <a:gd name="T13" fmla="*/ 55429 h 59"/>
              <a:gd name="T14" fmla="*/ 1116071765 w 56"/>
              <a:gd name="T15" fmla="*/ 81726 h 59"/>
              <a:gd name="T16" fmla="*/ 860577652 w 56"/>
              <a:gd name="T17" fmla="*/ 103724 h 59"/>
              <a:gd name="T18" fmla="*/ 609447832 w 56"/>
              <a:gd name="T19" fmla="*/ 108644 h 59"/>
              <a:gd name="T20" fmla="*/ 336786458 w 56"/>
              <a:gd name="T21" fmla="*/ 103724 h 59"/>
              <a:gd name="T22" fmla="*/ 67354788 w 56"/>
              <a:gd name="T23" fmla="*/ 81726 h 59"/>
              <a:gd name="T24" fmla="*/ 0 w 56"/>
              <a:gd name="T25" fmla="*/ 55429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59"/>
              <a:gd name="T41" fmla="*/ 56 w 5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59">
                <a:moveTo>
                  <a:pt x="0" y="30"/>
                </a:moveTo>
                <a:lnTo>
                  <a:pt x="3" y="17"/>
                </a:lnTo>
                <a:lnTo>
                  <a:pt x="16" y="4"/>
                </a:lnTo>
                <a:lnTo>
                  <a:pt x="28" y="0"/>
                </a:lnTo>
                <a:lnTo>
                  <a:pt x="40" y="4"/>
                </a:lnTo>
                <a:lnTo>
                  <a:pt x="52" y="17"/>
                </a:lnTo>
                <a:lnTo>
                  <a:pt x="56" y="30"/>
                </a:lnTo>
                <a:lnTo>
                  <a:pt x="52" y="43"/>
                </a:lnTo>
                <a:lnTo>
                  <a:pt x="40" y="56"/>
                </a:lnTo>
                <a:lnTo>
                  <a:pt x="28" y="59"/>
                </a:lnTo>
                <a:lnTo>
                  <a:pt x="16"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86" name="Freeform 122"/>
          <p:cNvSpPr>
            <a:spLocks/>
          </p:cNvSpPr>
          <p:nvPr/>
        </p:nvSpPr>
        <p:spPr bwMode="auto">
          <a:xfrm>
            <a:off x="4105275" y="4019550"/>
            <a:ext cx="123825" cy="104775"/>
          </a:xfrm>
          <a:custGeom>
            <a:avLst/>
            <a:gdLst>
              <a:gd name="T0" fmla="*/ 0 w 56"/>
              <a:gd name="T1" fmla="*/ 27758 h 58"/>
              <a:gd name="T2" fmla="*/ 168242016 w 56"/>
              <a:gd name="T3" fmla="*/ 14783 h 58"/>
              <a:gd name="T4" fmla="*/ 678950266 w 56"/>
              <a:gd name="T5" fmla="*/ 3 h 58"/>
              <a:gd name="T6" fmla="*/ 1169451997 w 56"/>
              <a:gd name="T7" fmla="*/ 0 h 58"/>
              <a:gd name="T8" fmla="*/ 1711120103 w 56"/>
              <a:gd name="T9" fmla="*/ 3 h 58"/>
              <a:gd name="T10" fmla="*/ 2147483647 w 56"/>
              <a:gd name="T11" fmla="*/ 14783 h 58"/>
              <a:gd name="T12" fmla="*/ 2147483647 w 56"/>
              <a:gd name="T13" fmla="*/ 27758 h 58"/>
              <a:gd name="T14" fmla="*/ 2147483647 w 56"/>
              <a:gd name="T15" fmla="*/ 40640 h 58"/>
              <a:gd name="T16" fmla="*/ 1711120103 w 56"/>
              <a:gd name="T17" fmla="*/ 52625 h 58"/>
              <a:gd name="T18" fmla="*/ 1169451997 w 56"/>
              <a:gd name="T19" fmla="*/ 53977 h 58"/>
              <a:gd name="T20" fmla="*/ 678950266 w 56"/>
              <a:gd name="T21" fmla="*/ 52625 h 58"/>
              <a:gd name="T22" fmla="*/ 168242016 w 56"/>
              <a:gd name="T23" fmla="*/ 40640 h 58"/>
              <a:gd name="T24" fmla="*/ 0 w 56"/>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58"/>
              <a:gd name="T41" fmla="*/ 56 w 5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58">
                <a:moveTo>
                  <a:pt x="0" y="29"/>
                </a:moveTo>
                <a:lnTo>
                  <a:pt x="4" y="16"/>
                </a:lnTo>
                <a:lnTo>
                  <a:pt x="16" y="3"/>
                </a:lnTo>
                <a:lnTo>
                  <a:pt x="28" y="0"/>
                </a:lnTo>
                <a:lnTo>
                  <a:pt x="40" y="3"/>
                </a:lnTo>
                <a:lnTo>
                  <a:pt x="53" y="16"/>
                </a:lnTo>
                <a:lnTo>
                  <a:pt x="56" y="29"/>
                </a:lnTo>
                <a:lnTo>
                  <a:pt x="53" y="42"/>
                </a:lnTo>
                <a:lnTo>
                  <a:pt x="40" y="55"/>
                </a:lnTo>
                <a:lnTo>
                  <a:pt x="28" y="58"/>
                </a:lnTo>
                <a:lnTo>
                  <a:pt x="16" y="55"/>
                </a:lnTo>
                <a:lnTo>
                  <a:pt x="4"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87" name="Freeform 123"/>
          <p:cNvSpPr>
            <a:spLocks/>
          </p:cNvSpPr>
          <p:nvPr/>
        </p:nvSpPr>
        <p:spPr bwMode="auto">
          <a:xfrm>
            <a:off x="4073525" y="4117975"/>
            <a:ext cx="119063" cy="107950"/>
          </a:xfrm>
          <a:custGeom>
            <a:avLst/>
            <a:gdLst>
              <a:gd name="T0" fmla="*/ 0 w 55"/>
              <a:gd name="T1" fmla="*/ 53423 h 59"/>
              <a:gd name="T2" fmla="*/ 40350267 w 55"/>
              <a:gd name="T3" fmla="*/ 30252 h 59"/>
              <a:gd name="T4" fmla="*/ 199534950 w 55"/>
              <a:gd name="T5" fmla="*/ 3 h 59"/>
              <a:gd name="T6" fmla="*/ 383733803 w 55"/>
              <a:gd name="T7" fmla="*/ 0 h 59"/>
              <a:gd name="T8" fmla="*/ 554308339 w 55"/>
              <a:gd name="T9" fmla="*/ 3 h 59"/>
              <a:gd name="T10" fmla="*/ 713554593 w 55"/>
              <a:gd name="T11" fmla="*/ 30252 h 59"/>
              <a:gd name="T12" fmla="*/ 755875008 w 55"/>
              <a:gd name="T13" fmla="*/ 53423 h 59"/>
              <a:gd name="T14" fmla="*/ 713554593 w 55"/>
              <a:gd name="T15" fmla="*/ 76846 h 59"/>
              <a:gd name="T16" fmla="*/ 554308339 w 55"/>
              <a:gd name="T17" fmla="*/ 102078 h 59"/>
              <a:gd name="T18" fmla="*/ 383733803 w 55"/>
              <a:gd name="T19" fmla="*/ 108644 h 59"/>
              <a:gd name="T20" fmla="*/ 199534950 w 55"/>
              <a:gd name="T21" fmla="*/ 102078 h 59"/>
              <a:gd name="T22" fmla="*/ 40350267 w 55"/>
              <a:gd name="T23" fmla="*/ 76846 h 59"/>
              <a:gd name="T24" fmla="*/ 0 w 55"/>
              <a:gd name="T25" fmla="*/ 53423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5" y="3"/>
                </a:lnTo>
                <a:lnTo>
                  <a:pt x="28" y="0"/>
                </a:lnTo>
                <a:lnTo>
                  <a:pt x="40" y="3"/>
                </a:lnTo>
                <a:lnTo>
                  <a:pt x="52" y="16"/>
                </a:lnTo>
                <a:lnTo>
                  <a:pt x="55" y="29"/>
                </a:lnTo>
                <a:lnTo>
                  <a:pt x="52" y="42"/>
                </a:lnTo>
                <a:lnTo>
                  <a:pt x="40" y="55"/>
                </a:lnTo>
                <a:lnTo>
                  <a:pt x="28" y="59"/>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88" name="Freeform 124"/>
          <p:cNvSpPr>
            <a:spLocks/>
          </p:cNvSpPr>
          <p:nvPr/>
        </p:nvSpPr>
        <p:spPr bwMode="auto">
          <a:xfrm>
            <a:off x="3990975" y="4217988"/>
            <a:ext cx="130175" cy="106363"/>
          </a:xfrm>
          <a:custGeom>
            <a:avLst/>
            <a:gdLst>
              <a:gd name="T0" fmla="*/ 0 w 59"/>
              <a:gd name="T1" fmla="*/ 25887 h 59"/>
              <a:gd name="T2" fmla="*/ 108907237 w 59"/>
              <a:gd name="T3" fmla="*/ 14048 h 59"/>
              <a:gd name="T4" fmla="*/ 360376466 w 59"/>
              <a:gd name="T5" fmla="*/ 8242 h 59"/>
              <a:gd name="T6" fmla="*/ 696113576 w 59"/>
              <a:gd name="T7" fmla="*/ 3843 h 59"/>
              <a:gd name="T8" fmla="*/ 1163145982 w 59"/>
              <a:gd name="T9" fmla="*/ 0 h 59"/>
              <a:gd name="T10" fmla="*/ 1516182457 w 59"/>
              <a:gd name="T11" fmla="*/ 3843 h 59"/>
              <a:gd name="T12" fmla="*/ 1850973543 w 59"/>
              <a:gd name="T13" fmla="*/ 8242 h 59"/>
              <a:gd name="T14" fmla="*/ 2107236635 w 59"/>
              <a:gd name="T15" fmla="*/ 14048 h 59"/>
              <a:gd name="T16" fmla="*/ 2147483647 w 59"/>
              <a:gd name="T17" fmla="*/ 25887 h 59"/>
              <a:gd name="T18" fmla="*/ 2107236635 w 59"/>
              <a:gd name="T19" fmla="*/ 37398 h 59"/>
              <a:gd name="T20" fmla="*/ 1850973543 w 59"/>
              <a:gd name="T21" fmla="*/ 42469 h 59"/>
              <a:gd name="T22" fmla="*/ 1516182457 w 59"/>
              <a:gd name="T23" fmla="*/ 48228 h 59"/>
              <a:gd name="T24" fmla="*/ 1163145982 w 59"/>
              <a:gd name="T25" fmla="*/ 49289 h 59"/>
              <a:gd name="T26" fmla="*/ 696113576 w 59"/>
              <a:gd name="T27" fmla="*/ 48228 h 59"/>
              <a:gd name="T28" fmla="*/ 360376466 w 59"/>
              <a:gd name="T29" fmla="*/ 42469 h 59"/>
              <a:gd name="T30" fmla="*/ 108907237 w 59"/>
              <a:gd name="T31" fmla="*/ 37398 h 59"/>
              <a:gd name="T32" fmla="*/ 0 w 59"/>
              <a:gd name="T33" fmla="*/ 25887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59"/>
              <a:gd name="T53" fmla="*/ 59 w 59"/>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59">
                <a:moveTo>
                  <a:pt x="0" y="30"/>
                </a:moveTo>
                <a:lnTo>
                  <a:pt x="3" y="17"/>
                </a:lnTo>
                <a:lnTo>
                  <a:pt x="10" y="10"/>
                </a:lnTo>
                <a:lnTo>
                  <a:pt x="19" y="4"/>
                </a:lnTo>
                <a:lnTo>
                  <a:pt x="31" y="0"/>
                </a:lnTo>
                <a:lnTo>
                  <a:pt x="40" y="4"/>
                </a:lnTo>
                <a:lnTo>
                  <a:pt x="49" y="10"/>
                </a:lnTo>
                <a:lnTo>
                  <a:pt x="56" y="17"/>
                </a:lnTo>
                <a:lnTo>
                  <a:pt x="59" y="30"/>
                </a:lnTo>
                <a:lnTo>
                  <a:pt x="56" y="43"/>
                </a:lnTo>
                <a:lnTo>
                  <a:pt x="49" y="49"/>
                </a:lnTo>
                <a:lnTo>
                  <a:pt x="40" y="56"/>
                </a:lnTo>
                <a:lnTo>
                  <a:pt x="31" y="59"/>
                </a:lnTo>
                <a:lnTo>
                  <a:pt x="19" y="56"/>
                </a:lnTo>
                <a:lnTo>
                  <a:pt x="10" y="49"/>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89" name="Freeform 125"/>
          <p:cNvSpPr>
            <a:spLocks/>
          </p:cNvSpPr>
          <p:nvPr/>
        </p:nvSpPr>
        <p:spPr bwMode="auto">
          <a:xfrm>
            <a:off x="3917950" y="4306888"/>
            <a:ext cx="122238" cy="106363"/>
          </a:xfrm>
          <a:custGeom>
            <a:avLst/>
            <a:gdLst>
              <a:gd name="T0" fmla="*/ 0 w 55"/>
              <a:gd name="T1" fmla="*/ 24195 h 59"/>
              <a:gd name="T2" fmla="*/ 153904429 w 55"/>
              <a:gd name="T3" fmla="*/ 13707 h 59"/>
              <a:gd name="T4" fmla="*/ 827734956 w 55"/>
              <a:gd name="T5" fmla="*/ 3 h 59"/>
              <a:gd name="T6" fmla="*/ 1506540921 w 55"/>
              <a:gd name="T7" fmla="*/ 0 h 59"/>
              <a:gd name="T8" fmla="*/ 2147483647 w 55"/>
              <a:gd name="T9" fmla="*/ 3 h 59"/>
              <a:gd name="T10" fmla="*/ 2147483647 w 55"/>
              <a:gd name="T11" fmla="*/ 13707 h 59"/>
              <a:gd name="T12" fmla="*/ 2147483647 w 55"/>
              <a:gd name="T13" fmla="*/ 24195 h 59"/>
              <a:gd name="T14" fmla="*/ 2147483647 w 55"/>
              <a:gd name="T15" fmla="*/ 35433 h 59"/>
              <a:gd name="T16" fmla="*/ 2147483647 w 55"/>
              <a:gd name="T17" fmla="*/ 45693 h 59"/>
              <a:gd name="T18" fmla="*/ 1506540921 w 55"/>
              <a:gd name="T19" fmla="*/ 49289 h 59"/>
              <a:gd name="T20" fmla="*/ 827734956 w 55"/>
              <a:gd name="T21" fmla="*/ 45693 h 59"/>
              <a:gd name="T22" fmla="*/ 153904429 w 55"/>
              <a:gd name="T23" fmla="*/ 35433 h 59"/>
              <a:gd name="T24" fmla="*/ 0 w 55"/>
              <a:gd name="T25" fmla="*/ 24195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5" y="3"/>
                </a:lnTo>
                <a:lnTo>
                  <a:pt x="27" y="0"/>
                </a:lnTo>
                <a:lnTo>
                  <a:pt x="40" y="3"/>
                </a:lnTo>
                <a:lnTo>
                  <a:pt x="52" y="16"/>
                </a:lnTo>
                <a:lnTo>
                  <a:pt x="55" y="29"/>
                </a:lnTo>
                <a:lnTo>
                  <a:pt x="52" y="42"/>
                </a:lnTo>
                <a:lnTo>
                  <a:pt x="40" y="55"/>
                </a:lnTo>
                <a:lnTo>
                  <a:pt x="27" y="59"/>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90" name="Freeform 126"/>
          <p:cNvSpPr>
            <a:spLocks/>
          </p:cNvSpPr>
          <p:nvPr/>
        </p:nvSpPr>
        <p:spPr bwMode="auto">
          <a:xfrm>
            <a:off x="3811588" y="4413250"/>
            <a:ext cx="127000" cy="111125"/>
          </a:xfrm>
          <a:custGeom>
            <a:avLst/>
            <a:gdLst>
              <a:gd name="T0" fmla="*/ 0 w 58"/>
              <a:gd name="T1" fmla="*/ 46307 h 61"/>
              <a:gd name="T2" fmla="*/ 77418597 w 58"/>
              <a:gd name="T3" fmla="*/ 27877 h 61"/>
              <a:gd name="T4" fmla="*/ 224105887 w 58"/>
              <a:gd name="T5" fmla="*/ 12862 h 61"/>
              <a:gd name="T6" fmla="*/ 455990023 w 58"/>
              <a:gd name="T7" fmla="*/ 3 h 61"/>
              <a:gd name="T8" fmla="*/ 678006752 w 58"/>
              <a:gd name="T9" fmla="*/ 0 h 61"/>
              <a:gd name="T10" fmla="*/ 1014241193 w 58"/>
              <a:gd name="T11" fmla="*/ 3 h 61"/>
              <a:gd name="T12" fmla="*/ 1248656175 w 58"/>
              <a:gd name="T13" fmla="*/ 12862 h 61"/>
              <a:gd name="T14" fmla="*/ 1398953370 w 58"/>
              <a:gd name="T15" fmla="*/ 27877 h 61"/>
              <a:gd name="T16" fmla="*/ 1466212022 w 58"/>
              <a:gd name="T17" fmla="*/ 46307 h 61"/>
              <a:gd name="T18" fmla="*/ 1398953370 w 58"/>
              <a:gd name="T19" fmla="*/ 60979 h 61"/>
              <a:gd name="T20" fmla="*/ 1248656175 w 58"/>
              <a:gd name="T21" fmla="*/ 75983 h 61"/>
              <a:gd name="T22" fmla="*/ 1014241193 w 58"/>
              <a:gd name="T23" fmla="*/ 86066 h 61"/>
              <a:gd name="T24" fmla="*/ 678006752 w 58"/>
              <a:gd name="T25" fmla="*/ 90297 h 61"/>
              <a:gd name="T26" fmla="*/ 455990023 w 58"/>
              <a:gd name="T27" fmla="*/ 86066 h 61"/>
              <a:gd name="T28" fmla="*/ 224105887 w 58"/>
              <a:gd name="T29" fmla="*/ 75983 h 61"/>
              <a:gd name="T30" fmla="*/ 77418597 w 58"/>
              <a:gd name="T31" fmla="*/ 60979 h 61"/>
              <a:gd name="T32" fmla="*/ 0 w 58"/>
              <a:gd name="T33" fmla="*/ 46307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61"/>
              <a:gd name="T53" fmla="*/ 58 w 58"/>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61">
                <a:moveTo>
                  <a:pt x="0" y="32"/>
                </a:moveTo>
                <a:lnTo>
                  <a:pt x="3" y="19"/>
                </a:lnTo>
                <a:lnTo>
                  <a:pt x="9" y="9"/>
                </a:lnTo>
                <a:lnTo>
                  <a:pt x="18" y="3"/>
                </a:lnTo>
                <a:lnTo>
                  <a:pt x="27" y="0"/>
                </a:lnTo>
                <a:lnTo>
                  <a:pt x="40" y="3"/>
                </a:lnTo>
                <a:lnTo>
                  <a:pt x="49" y="9"/>
                </a:lnTo>
                <a:lnTo>
                  <a:pt x="55" y="19"/>
                </a:lnTo>
                <a:lnTo>
                  <a:pt x="58" y="32"/>
                </a:lnTo>
                <a:lnTo>
                  <a:pt x="55" y="42"/>
                </a:lnTo>
                <a:lnTo>
                  <a:pt x="49" y="51"/>
                </a:lnTo>
                <a:lnTo>
                  <a:pt x="40" y="58"/>
                </a:lnTo>
                <a:lnTo>
                  <a:pt x="27" y="61"/>
                </a:lnTo>
                <a:lnTo>
                  <a:pt x="18" y="58"/>
                </a:lnTo>
                <a:lnTo>
                  <a:pt x="9" y="51"/>
                </a:lnTo>
                <a:lnTo>
                  <a:pt x="3" y="42"/>
                </a:lnTo>
                <a:lnTo>
                  <a:pt x="0" y="32"/>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91" name="Freeform 127"/>
          <p:cNvSpPr>
            <a:spLocks/>
          </p:cNvSpPr>
          <p:nvPr/>
        </p:nvSpPr>
        <p:spPr bwMode="auto">
          <a:xfrm>
            <a:off x="3730625" y="4505325"/>
            <a:ext cx="120650" cy="106363"/>
          </a:xfrm>
          <a:custGeom>
            <a:avLst/>
            <a:gdLst>
              <a:gd name="T0" fmla="*/ 0 w 55"/>
              <a:gd name="T1" fmla="*/ 25887 h 59"/>
              <a:gd name="T2" fmla="*/ 82803521 w 55"/>
              <a:gd name="T3" fmla="*/ 14048 h 59"/>
              <a:gd name="T4" fmla="*/ 417160633 w 55"/>
              <a:gd name="T5" fmla="*/ 3843 h 59"/>
              <a:gd name="T6" fmla="*/ 794517228 w 55"/>
              <a:gd name="T7" fmla="*/ 0 h 59"/>
              <a:gd name="T8" fmla="*/ 1100667203 w 55"/>
              <a:gd name="T9" fmla="*/ 3843 h 59"/>
              <a:gd name="T10" fmla="*/ 1442017373 w 55"/>
              <a:gd name="T11" fmla="*/ 14048 h 59"/>
              <a:gd name="T12" fmla="*/ 1520921953 w 55"/>
              <a:gd name="T13" fmla="*/ 25887 h 59"/>
              <a:gd name="T14" fmla="*/ 1442017373 w 55"/>
              <a:gd name="T15" fmla="*/ 37398 h 59"/>
              <a:gd name="T16" fmla="*/ 1100667203 w 55"/>
              <a:gd name="T17" fmla="*/ 48228 h 59"/>
              <a:gd name="T18" fmla="*/ 794517228 w 55"/>
              <a:gd name="T19" fmla="*/ 49289 h 59"/>
              <a:gd name="T20" fmla="*/ 417160633 w 55"/>
              <a:gd name="T21" fmla="*/ 48228 h 59"/>
              <a:gd name="T22" fmla="*/ 82803521 w 55"/>
              <a:gd name="T23" fmla="*/ 37398 h 59"/>
              <a:gd name="T24" fmla="*/ 0 w 55"/>
              <a:gd name="T25" fmla="*/ 2588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8" y="0"/>
                </a:lnTo>
                <a:lnTo>
                  <a:pt x="40" y="4"/>
                </a:lnTo>
                <a:lnTo>
                  <a:pt x="52" y="17"/>
                </a:lnTo>
                <a:lnTo>
                  <a:pt x="55" y="30"/>
                </a:lnTo>
                <a:lnTo>
                  <a:pt x="52" y="43"/>
                </a:lnTo>
                <a:lnTo>
                  <a:pt x="40" y="56"/>
                </a:lnTo>
                <a:lnTo>
                  <a:pt x="28"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92" name="Freeform 128"/>
          <p:cNvSpPr>
            <a:spLocks/>
          </p:cNvSpPr>
          <p:nvPr/>
        </p:nvSpPr>
        <p:spPr bwMode="auto">
          <a:xfrm>
            <a:off x="3730625" y="4630738"/>
            <a:ext cx="120650" cy="104775"/>
          </a:xfrm>
          <a:custGeom>
            <a:avLst/>
            <a:gdLst>
              <a:gd name="T0" fmla="*/ 0 w 55"/>
              <a:gd name="T1" fmla="*/ 27758 h 58"/>
              <a:gd name="T2" fmla="*/ 82803521 w 55"/>
              <a:gd name="T3" fmla="*/ 14783 h 58"/>
              <a:gd name="T4" fmla="*/ 417160633 w 55"/>
              <a:gd name="T5" fmla="*/ 3 h 58"/>
              <a:gd name="T6" fmla="*/ 794517228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94517228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93" name="Freeform 129"/>
          <p:cNvSpPr>
            <a:spLocks/>
          </p:cNvSpPr>
          <p:nvPr/>
        </p:nvSpPr>
        <p:spPr bwMode="auto">
          <a:xfrm>
            <a:off x="3871913" y="4618038"/>
            <a:ext cx="119063" cy="106363"/>
          </a:xfrm>
          <a:custGeom>
            <a:avLst/>
            <a:gdLst>
              <a:gd name="T0" fmla="*/ 0 w 55"/>
              <a:gd name="T1" fmla="*/ 24195 h 59"/>
              <a:gd name="T2" fmla="*/ 40350267 w 55"/>
              <a:gd name="T3" fmla="*/ 13707 h 59"/>
              <a:gd name="T4" fmla="*/ 223602663 w 55"/>
              <a:gd name="T5" fmla="*/ 3 h 59"/>
              <a:gd name="T6" fmla="*/ 383733803 w 55"/>
              <a:gd name="T7" fmla="*/ 0 h 59"/>
              <a:gd name="T8" fmla="*/ 554308339 w 55"/>
              <a:gd name="T9" fmla="*/ 3 h 59"/>
              <a:gd name="T10" fmla="*/ 713554593 w 55"/>
              <a:gd name="T11" fmla="*/ 13707 h 59"/>
              <a:gd name="T12" fmla="*/ 755875008 w 55"/>
              <a:gd name="T13" fmla="*/ 24195 h 59"/>
              <a:gd name="T14" fmla="*/ 713554593 w 55"/>
              <a:gd name="T15" fmla="*/ 35433 h 59"/>
              <a:gd name="T16" fmla="*/ 554308339 w 55"/>
              <a:gd name="T17" fmla="*/ 45693 h 59"/>
              <a:gd name="T18" fmla="*/ 383733803 w 55"/>
              <a:gd name="T19" fmla="*/ 49289 h 59"/>
              <a:gd name="T20" fmla="*/ 223602663 w 55"/>
              <a:gd name="T21" fmla="*/ 45693 h 59"/>
              <a:gd name="T22" fmla="*/ 40350267 w 55"/>
              <a:gd name="T23" fmla="*/ 35433 h 59"/>
              <a:gd name="T24" fmla="*/ 0 w 55"/>
              <a:gd name="T25" fmla="*/ 24195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6" y="3"/>
                </a:lnTo>
                <a:lnTo>
                  <a:pt x="28" y="0"/>
                </a:lnTo>
                <a:lnTo>
                  <a:pt x="40" y="3"/>
                </a:lnTo>
                <a:lnTo>
                  <a:pt x="52" y="16"/>
                </a:lnTo>
                <a:lnTo>
                  <a:pt x="55" y="29"/>
                </a:lnTo>
                <a:lnTo>
                  <a:pt x="52" y="42"/>
                </a:lnTo>
                <a:lnTo>
                  <a:pt x="40" y="55"/>
                </a:lnTo>
                <a:lnTo>
                  <a:pt x="28" y="59"/>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94" name="Freeform 130"/>
          <p:cNvSpPr>
            <a:spLocks/>
          </p:cNvSpPr>
          <p:nvPr/>
        </p:nvSpPr>
        <p:spPr bwMode="auto">
          <a:xfrm>
            <a:off x="3932238" y="4481513"/>
            <a:ext cx="120650" cy="107950"/>
          </a:xfrm>
          <a:custGeom>
            <a:avLst/>
            <a:gdLst>
              <a:gd name="T0" fmla="*/ 0 w 55"/>
              <a:gd name="T1" fmla="*/ 55429 h 59"/>
              <a:gd name="T2" fmla="*/ 82803521 w 55"/>
              <a:gd name="T3" fmla="*/ 31879 h 59"/>
              <a:gd name="T4" fmla="*/ 417160633 w 55"/>
              <a:gd name="T5" fmla="*/ 8431 h 59"/>
              <a:gd name="T6" fmla="*/ 740194685 w 55"/>
              <a:gd name="T7" fmla="*/ 0 h 59"/>
              <a:gd name="T8" fmla="*/ 1100667203 w 55"/>
              <a:gd name="T9" fmla="*/ 8431 h 59"/>
              <a:gd name="T10" fmla="*/ 1442017373 w 55"/>
              <a:gd name="T11" fmla="*/ 31879 h 59"/>
              <a:gd name="T12" fmla="*/ 1520921953 w 55"/>
              <a:gd name="T13" fmla="*/ 55429 h 59"/>
              <a:gd name="T14" fmla="*/ 1442017373 w 55"/>
              <a:gd name="T15" fmla="*/ 81726 h 59"/>
              <a:gd name="T16" fmla="*/ 1100667203 w 55"/>
              <a:gd name="T17" fmla="*/ 103724 h 59"/>
              <a:gd name="T18" fmla="*/ 740194685 w 55"/>
              <a:gd name="T19" fmla="*/ 108644 h 59"/>
              <a:gd name="T20" fmla="*/ 417160633 w 55"/>
              <a:gd name="T21" fmla="*/ 103724 h 59"/>
              <a:gd name="T22" fmla="*/ 82803521 w 55"/>
              <a:gd name="T23" fmla="*/ 81726 h 59"/>
              <a:gd name="T24" fmla="*/ 0 w 55"/>
              <a:gd name="T25" fmla="*/ 55429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7" y="0"/>
                </a:lnTo>
                <a:lnTo>
                  <a:pt x="40" y="4"/>
                </a:lnTo>
                <a:lnTo>
                  <a:pt x="52" y="17"/>
                </a:lnTo>
                <a:lnTo>
                  <a:pt x="55" y="30"/>
                </a:lnTo>
                <a:lnTo>
                  <a:pt x="52" y="43"/>
                </a:lnTo>
                <a:lnTo>
                  <a:pt x="40" y="56"/>
                </a:lnTo>
                <a:lnTo>
                  <a:pt x="27"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95" name="Freeform 131"/>
          <p:cNvSpPr>
            <a:spLocks/>
          </p:cNvSpPr>
          <p:nvPr/>
        </p:nvSpPr>
        <p:spPr bwMode="auto">
          <a:xfrm>
            <a:off x="4033838" y="4400550"/>
            <a:ext cx="119063" cy="112713"/>
          </a:xfrm>
          <a:custGeom>
            <a:avLst/>
            <a:gdLst>
              <a:gd name="T0" fmla="*/ 0 w 55"/>
              <a:gd name="T1" fmla="*/ 42321 h 62"/>
              <a:gd name="T2" fmla="*/ 40350267 w 55"/>
              <a:gd name="T3" fmla="*/ 25165 h 62"/>
              <a:gd name="T4" fmla="*/ 120248543 w 55"/>
              <a:gd name="T5" fmla="*/ 12778 h 62"/>
              <a:gd name="T6" fmla="*/ 199534950 w 55"/>
              <a:gd name="T7" fmla="*/ 3 h 62"/>
              <a:gd name="T8" fmla="*/ 371036065 w 55"/>
              <a:gd name="T9" fmla="*/ 0 h 62"/>
              <a:gd name="T10" fmla="*/ 554308339 w 55"/>
              <a:gd name="T11" fmla="*/ 3 h 62"/>
              <a:gd name="T12" fmla="*/ 635941732 w 55"/>
              <a:gd name="T13" fmla="*/ 12778 h 62"/>
              <a:gd name="T14" fmla="*/ 713554593 w 55"/>
              <a:gd name="T15" fmla="*/ 25165 h 62"/>
              <a:gd name="T16" fmla="*/ 755875008 w 55"/>
              <a:gd name="T17" fmla="*/ 42321 h 62"/>
              <a:gd name="T18" fmla="*/ 713554593 w 55"/>
              <a:gd name="T19" fmla="*/ 55499 h 62"/>
              <a:gd name="T20" fmla="*/ 635941732 w 55"/>
              <a:gd name="T21" fmla="*/ 69567 h 62"/>
              <a:gd name="T22" fmla="*/ 554308339 w 55"/>
              <a:gd name="T23" fmla="*/ 77295 h 62"/>
              <a:gd name="T24" fmla="*/ 371036065 w 55"/>
              <a:gd name="T25" fmla="*/ 82203 h 62"/>
              <a:gd name="T26" fmla="*/ 199534950 w 55"/>
              <a:gd name="T27" fmla="*/ 77295 h 62"/>
              <a:gd name="T28" fmla="*/ 120248543 w 55"/>
              <a:gd name="T29" fmla="*/ 69567 h 62"/>
              <a:gd name="T30" fmla="*/ 40350267 w 55"/>
              <a:gd name="T31" fmla="*/ 55499 h 62"/>
              <a:gd name="T32" fmla="*/ 0 w 55"/>
              <a:gd name="T33" fmla="*/ 42321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62"/>
              <a:gd name="T53" fmla="*/ 55 w 55"/>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62">
                <a:moveTo>
                  <a:pt x="0" y="32"/>
                </a:moveTo>
                <a:lnTo>
                  <a:pt x="3" y="19"/>
                </a:lnTo>
                <a:lnTo>
                  <a:pt x="9" y="10"/>
                </a:lnTo>
                <a:lnTo>
                  <a:pt x="15" y="3"/>
                </a:lnTo>
                <a:lnTo>
                  <a:pt x="27" y="0"/>
                </a:lnTo>
                <a:lnTo>
                  <a:pt x="40" y="3"/>
                </a:lnTo>
                <a:lnTo>
                  <a:pt x="46" y="10"/>
                </a:lnTo>
                <a:lnTo>
                  <a:pt x="52" y="19"/>
                </a:lnTo>
                <a:lnTo>
                  <a:pt x="55" y="32"/>
                </a:lnTo>
                <a:lnTo>
                  <a:pt x="52" y="42"/>
                </a:lnTo>
                <a:lnTo>
                  <a:pt x="46" y="52"/>
                </a:lnTo>
                <a:lnTo>
                  <a:pt x="40" y="58"/>
                </a:lnTo>
                <a:lnTo>
                  <a:pt x="27" y="62"/>
                </a:lnTo>
                <a:lnTo>
                  <a:pt x="15" y="58"/>
                </a:lnTo>
                <a:lnTo>
                  <a:pt x="9" y="52"/>
                </a:lnTo>
                <a:lnTo>
                  <a:pt x="3" y="42"/>
                </a:lnTo>
                <a:lnTo>
                  <a:pt x="0" y="32"/>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96" name="Freeform 132"/>
          <p:cNvSpPr>
            <a:spLocks/>
          </p:cNvSpPr>
          <p:nvPr/>
        </p:nvSpPr>
        <p:spPr bwMode="auto">
          <a:xfrm>
            <a:off x="4098925" y="4302125"/>
            <a:ext cx="122238" cy="111125"/>
          </a:xfrm>
          <a:custGeom>
            <a:avLst/>
            <a:gdLst>
              <a:gd name="T0" fmla="*/ 0 w 56"/>
              <a:gd name="T1" fmla="*/ 18090 h 62"/>
              <a:gd name="T2" fmla="*/ 67354788 w 56"/>
              <a:gd name="T3" fmla="*/ 11434 h 62"/>
              <a:gd name="T4" fmla="*/ 219789551 w 56"/>
              <a:gd name="T5" fmla="*/ 6069 h 62"/>
              <a:gd name="T6" fmla="*/ 336786458 w 56"/>
              <a:gd name="T7" fmla="*/ 3 h 62"/>
              <a:gd name="T8" fmla="*/ 609447832 w 56"/>
              <a:gd name="T9" fmla="*/ 0 h 62"/>
              <a:gd name="T10" fmla="*/ 860577652 w 56"/>
              <a:gd name="T11" fmla="*/ 3 h 62"/>
              <a:gd name="T12" fmla="*/ 987099825 w 56"/>
              <a:gd name="T13" fmla="*/ 6069 h 62"/>
              <a:gd name="T14" fmla="*/ 1116071765 w 56"/>
              <a:gd name="T15" fmla="*/ 11434 h 62"/>
              <a:gd name="T16" fmla="*/ 1203830698 w 56"/>
              <a:gd name="T17" fmla="*/ 18090 h 62"/>
              <a:gd name="T18" fmla="*/ 1116071765 w 56"/>
              <a:gd name="T19" fmla="*/ 26034 h 62"/>
              <a:gd name="T20" fmla="*/ 987099825 w 56"/>
              <a:gd name="T21" fmla="*/ 32762 h 62"/>
              <a:gd name="T22" fmla="*/ 860577652 w 56"/>
              <a:gd name="T23" fmla="*/ 35546 h 62"/>
              <a:gd name="T24" fmla="*/ 609447832 w 56"/>
              <a:gd name="T25" fmla="*/ 38482 h 62"/>
              <a:gd name="T26" fmla="*/ 336786458 w 56"/>
              <a:gd name="T27" fmla="*/ 35546 h 62"/>
              <a:gd name="T28" fmla="*/ 219789551 w 56"/>
              <a:gd name="T29" fmla="*/ 32762 h 62"/>
              <a:gd name="T30" fmla="*/ 67354788 w 56"/>
              <a:gd name="T31" fmla="*/ 26034 h 62"/>
              <a:gd name="T32" fmla="*/ 0 w 56"/>
              <a:gd name="T33" fmla="*/ 18090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62"/>
              <a:gd name="T53" fmla="*/ 56 w 56"/>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62">
                <a:moveTo>
                  <a:pt x="0" y="29"/>
                </a:moveTo>
                <a:lnTo>
                  <a:pt x="3" y="19"/>
                </a:lnTo>
                <a:lnTo>
                  <a:pt x="10" y="10"/>
                </a:lnTo>
                <a:lnTo>
                  <a:pt x="16" y="3"/>
                </a:lnTo>
                <a:lnTo>
                  <a:pt x="28" y="0"/>
                </a:lnTo>
                <a:lnTo>
                  <a:pt x="40" y="3"/>
                </a:lnTo>
                <a:lnTo>
                  <a:pt x="46" y="10"/>
                </a:lnTo>
                <a:lnTo>
                  <a:pt x="52" y="19"/>
                </a:lnTo>
                <a:lnTo>
                  <a:pt x="56" y="29"/>
                </a:lnTo>
                <a:lnTo>
                  <a:pt x="52" y="42"/>
                </a:lnTo>
                <a:lnTo>
                  <a:pt x="46" y="52"/>
                </a:lnTo>
                <a:lnTo>
                  <a:pt x="40" y="58"/>
                </a:lnTo>
                <a:lnTo>
                  <a:pt x="28" y="62"/>
                </a:lnTo>
                <a:lnTo>
                  <a:pt x="16" y="58"/>
                </a:lnTo>
                <a:lnTo>
                  <a:pt x="10" y="52"/>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97" name="Freeform 133"/>
          <p:cNvSpPr>
            <a:spLocks/>
          </p:cNvSpPr>
          <p:nvPr/>
        </p:nvSpPr>
        <p:spPr bwMode="auto">
          <a:xfrm>
            <a:off x="4179888" y="4202113"/>
            <a:ext cx="119063" cy="104775"/>
          </a:xfrm>
          <a:custGeom>
            <a:avLst/>
            <a:gdLst>
              <a:gd name="T0" fmla="*/ 0 w 55"/>
              <a:gd name="T1" fmla="*/ 27758 h 58"/>
              <a:gd name="T2" fmla="*/ 40350267 w 55"/>
              <a:gd name="T3" fmla="*/ 14783 h 58"/>
              <a:gd name="T4" fmla="*/ 120248543 w 55"/>
              <a:gd name="T5" fmla="*/ 8091 h 58"/>
              <a:gd name="T6" fmla="*/ 259440547 w 55"/>
              <a:gd name="T7" fmla="*/ 3 h 58"/>
              <a:gd name="T8" fmla="*/ 383733803 w 55"/>
              <a:gd name="T9" fmla="*/ 0 h 58"/>
              <a:gd name="T10" fmla="*/ 554308339 w 55"/>
              <a:gd name="T11" fmla="*/ 3 h 58"/>
              <a:gd name="T12" fmla="*/ 713554593 w 55"/>
              <a:gd name="T13" fmla="*/ 14783 h 58"/>
              <a:gd name="T14" fmla="*/ 755875008 w 55"/>
              <a:gd name="T15" fmla="*/ 27758 h 58"/>
              <a:gd name="T16" fmla="*/ 713554593 w 55"/>
              <a:gd name="T17" fmla="*/ 40640 h 58"/>
              <a:gd name="T18" fmla="*/ 554308339 w 55"/>
              <a:gd name="T19" fmla="*/ 52625 h 58"/>
              <a:gd name="T20" fmla="*/ 383733803 w 55"/>
              <a:gd name="T21" fmla="*/ 53977 h 58"/>
              <a:gd name="T22" fmla="*/ 259440547 w 55"/>
              <a:gd name="T23" fmla="*/ 52625 h 58"/>
              <a:gd name="T24" fmla="*/ 120248543 w 55"/>
              <a:gd name="T25" fmla="*/ 46246 h 58"/>
              <a:gd name="T26" fmla="*/ 40350267 w 55"/>
              <a:gd name="T27" fmla="*/ 40640 h 58"/>
              <a:gd name="T28" fmla="*/ 0 w 55"/>
              <a:gd name="T29" fmla="*/ 27758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58"/>
              <a:gd name="T47" fmla="*/ 55 w 55"/>
              <a:gd name="T48" fmla="*/ 58 h 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58">
                <a:moveTo>
                  <a:pt x="0" y="29"/>
                </a:moveTo>
                <a:lnTo>
                  <a:pt x="3" y="16"/>
                </a:lnTo>
                <a:lnTo>
                  <a:pt x="9" y="9"/>
                </a:lnTo>
                <a:lnTo>
                  <a:pt x="19" y="3"/>
                </a:lnTo>
                <a:lnTo>
                  <a:pt x="28" y="0"/>
                </a:lnTo>
                <a:lnTo>
                  <a:pt x="40" y="3"/>
                </a:lnTo>
                <a:lnTo>
                  <a:pt x="52" y="16"/>
                </a:lnTo>
                <a:lnTo>
                  <a:pt x="55" y="29"/>
                </a:lnTo>
                <a:lnTo>
                  <a:pt x="52" y="42"/>
                </a:lnTo>
                <a:lnTo>
                  <a:pt x="40" y="55"/>
                </a:lnTo>
                <a:lnTo>
                  <a:pt x="28" y="58"/>
                </a:lnTo>
                <a:lnTo>
                  <a:pt x="19" y="55"/>
                </a:lnTo>
                <a:lnTo>
                  <a:pt x="9" y="48"/>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98" name="Freeform 134"/>
          <p:cNvSpPr>
            <a:spLocks/>
          </p:cNvSpPr>
          <p:nvPr/>
        </p:nvSpPr>
        <p:spPr bwMode="auto">
          <a:xfrm>
            <a:off x="4240213" y="4071938"/>
            <a:ext cx="122238" cy="106363"/>
          </a:xfrm>
          <a:custGeom>
            <a:avLst/>
            <a:gdLst>
              <a:gd name="T0" fmla="*/ 0 w 55"/>
              <a:gd name="T1" fmla="*/ 24195 h 59"/>
              <a:gd name="T2" fmla="*/ 153904429 w 55"/>
              <a:gd name="T3" fmla="*/ 13707 h 59"/>
              <a:gd name="T4" fmla="*/ 827734956 w 55"/>
              <a:gd name="T5" fmla="*/ 3 h 59"/>
              <a:gd name="T6" fmla="*/ 1506540921 w 55"/>
              <a:gd name="T7" fmla="*/ 0 h 59"/>
              <a:gd name="T8" fmla="*/ 2147483647 w 55"/>
              <a:gd name="T9" fmla="*/ 3 h 59"/>
              <a:gd name="T10" fmla="*/ 2147483647 w 55"/>
              <a:gd name="T11" fmla="*/ 13707 h 59"/>
              <a:gd name="T12" fmla="*/ 2147483647 w 55"/>
              <a:gd name="T13" fmla="*/ 24195 h 59"/>
              <a:gd name="T14" fmla="*/ 2147483647 w 55"/>
              <a:gd name="T15" fmla="*/ 35433 h 59"/>
              <a:gd name="T16" fmla="*/ 2147483647 w 55"/>
              <a:gd name="T17" fmla="*/ 45693 h 59"/>
              <a:gd name="T18" fmla="*/ 1506540921 w 55"/>
              <a:gd name="T19" fmla="*/ 49289 h 59"/>
              <a:gd name="T20" fmla="*/ 827734956 w 55"/>
              <a:gd name="T21" fmla="*/ 45693 h 59"/>
              <a:gd name="T22" fmla="*/ 153904429 w 55"/>
              <a:gd name="T23" fmla="*/ 35433 h 59"/>
              <a:gd name="T24" fmla="*/ 0 w 55"/>
              <a:gd name="T25" fmla="*/ 24195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5" y="3"/>
                </a:lnTo>
                <a:lnTo>
                  <a:pt x="27" y="0"/>
                </a:lnTo>
                <a:lnTo>
                  <a:pt x="40" y="3"/>
                </a:lnTo>
                <a:lnTo>
                  <a:pt x="52" y="16"/>
                </a:lnTo>
                <a:lnTo>
                  <a:pt x="55" y="29"/>
                </a:lnTo>
                <a:lnTo>
                  <a:pt x="52" y="42"/>
                </a:lnTo>
                <a:lnTo>
                  <a:pt x="40" y="55"/>
                </a:lnTo>
                <a:lnTo>
                  <a:pt x="27" y="59"/>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499" name="Freeform 135"/>
          <p:cNvSpPr>
            <a:spLocks/>
          </p:cNvSpPr>
          <p:nvPr/>
        </p:nvSpPr>
        <p:spPr bwMode="auto">
          <a:xfrm>
            <a:off x="4356100" y="4014788"/>
            <a:ext cx="119063" cy="103188"/>
          </a:xfrm>
          <a:custGeom>
            <a:avLst/>
            <a:gdLst>
              <a:gd name="T0" fmla="*/ 0 w 55"/>
              <a:gd name="T1" fmla="*/ 12416 h 58"/>
              <a:gd name="T2" fmla="*/ 40350267 w 55"/>
              <a:gd name="T3" fmla="*/ 6518 h 58"/>
              <a:gd name="T4" fmla="*/ 199534950 w 55"/>
              <a:gd name="T5" fmla="*/ 3 h 58"/>
              <a:gd name="T6" fmla="*/ 371036065 w 55"/>
              <a:gd name="T7" fmla="*/ 0 h 58"/>
              <a:gd name="T8" fmla="*/ 554308339 w 55"/>
              <a:gd name="T9" fmla="*/ 3 h 58"/>
              <a:gd name="T10" fmla="*/ 713554593 w 55"/>
              <a:gd name="T11" fmla="*/ 6518 h 58"/>
              <a:gd name="T12" fmla="*/ 755875008 w 55"/>
              <a:gd name="T13" fmla="*/ 12416 h 58"/>
              <a:gd name="T14" fmla="*/ 713554593 w 55"/>
              <a:gd name="T15" fmla="*/ 17532 h 58"/>
              <a:gd name="T16" fmla="*/ 554308339 w 55"/>
              <a:gd name="T17" fmla="*/ 22831 h 58"/>
              <a:gd name="T18" fmla="*/ 371036065 w 55"/>
              <a:gd name="T19" fmla="*/ 24597 h 58"/>
              <a:gd name="T20" fmla="*/ 199534950 w 55"/>
              <a:gd name="T21" fmla="*/ 22831 h 58"/>
              <a:gd name="T22" fmla="*/ 40350267 w 55"/>
              <a:gd name="T23" fmla="*/ 17532 h 58"/>
              <a:gd name="T24" fmla="*/ 0 w 55"/>
              <a:gd name="T25" fmla="*/ 12416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40" y="3"/>
                </a:lnTo>
                <a:lnTo>
                  <a:pt x="52" y="16"/>
                </a:lnTo>
                <a:lnTo>
                  <a:pt x="55" y="29"/>
                </a:lnTo>
                <a:lnTo>
                  <a:pt x="52" y="42"/>
                </a:lnTo>
                <a:lnTo>
                  <a:pt x="40"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00" name="Freeform 136"/>
          <p:cNvSpPr>
            <a:spLocks/>
          </p:cNvSpPr>
          <p:nvPr/>
        </p:nvSpPr>
        <p:spPr bwMode="auto">
          <a:xfrm>
            <a:off x="4502150" y="4014788"/>
            <a:ext cx="119063" cy="103188"/>
          </a:xfrm>
          <a:custGeom>
            <a:avLst/>
            <a:gdLst>
              <a:gd name="T0" fmla="*/ 0 w 55"/>
              <a:gd name="T1" fmla="*/ 12416 h 58"/>
              <a:gd name="T2" fmla="*/ 40350267 w 55"/>
              <a:gd name="T3" fmla="*/ 6518 h 58"/>
              <a:gd name="T4" fmla="*/ 199534950 w 55"/>
              <a:gd name="T5" fmla="*/ 3 h 58"/>
              <a:gd name="T6" fmla="*/ 383733803 w 55"/>
              <a:gd name="T7" fmla="*/ 0 h 58"/>
              <a:gd name="T8" fmla="*/ 554308339 w 55"/>
              <a:gd name="T9" fmla="*/ 3 h 58"/>
              <a:gd name="T10" fmla="*/ 713554593 w 55"/>
              <a:gd name="T11" fmla="*/ 6518 h 58"/>
              <a:gd name="T12" fmla="*/ 755875008 w 55"/>
              <a:gd name="T13" fmla="*/ 12416 h 58"/>
              <a:gd name="T14" fmla="*/ 713554593 w 55"/>
              <a:gd name="T15" fmla="*/ 17532 h 58"/>
              <a:gd name="T16" fmla="*/ 554308339 w 55"/>
              <a:gd name="T17" fmla="*/ 22831 h 58"/>
              <a:gd name="T18" fmla="*/ 383733803 w 55"/>
              <a:gd name="T19" fmla="*/ 24597 h 58"/>
              <a:gd name="T20" fmla="*/ 199534950 w 55"/>
              <a:gd name="T21" fmla="*/ 22831 h 58"/>
              <a:gd name="T22" fmla="*/ 40350267 w 55"/>
              <a:gd name="T23" fmla="*/ 17532 h 58"/>
              <a:gd name="T24" fmla="*/ 0 w 55"/>
              <a:gd name="T25" fmla="*/ 12416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01" name="Freeform 137"/>
          <p:cNvSpPr>
            <a:spLocks/>
          </p:cNvSpPr>
          <p:nvPr/>
        </p:nvSpPr>
        <p:spPr bwMode="auto">
          <a:xfrm>
            <a:off x="4649788" y="4056063"/>
            <a:ext cx="122238" cy="104775"/>
          </a:xfrm>
          <a:custGeom>
            <a:avLst/>
            <a:gdLst>
              <a:gd name="T0" fmla="*/ 0 w 56"/>
              <a:gd name="T1" fmla="*/ 11540 h 59"/>
              <a:gd name="T2" fmla="*/ 92612834 w 56"/>
              <a:gd name="T3" fmla="*/ 6127 h 59"/>
              <a:gd name="T4" fmla="*/ 336786458 w 56"/>
              <a:gd name="T5" fmla="*/ 4 h 59"/>
              <a:gd name="T6" fmla="*/ 609447832 w 56"/>
              <a:gd name="T7" fmla="*/ 0 h 59"/>
              <a:gd name="T8" fmla="*/ 860577652 w 56"/>
              <a:gd name="T9" fmla="*/ 4 h 59"/>
              <a:gd name="T10" fmla="*/ 1136915875 w 56"/>
              <a:gd name="T11" fmla="*/ 6127 h 59"/>
              <a:gd name="T12" fmla="*/ 1203830698 w 56"/>
              <a:gd name="T13" fmla="*/ 11540 h 59"/>
              <a:gd name="T14" fmla="*/ 1136915875 w 56"/>
              <a:gd name="T15" fmla="*/ 16154 h 59"/>
              <a:gd name="T16" fmla="*/ 860577652 w 56"/>
              <a:gd name="T17" fmla="*/ 21029 h 59"/>
              <a:gd name="T18" fmla="*/ 609447832 w 56"/>
              <a:gd name="T19" fmla="*/ 22512 h 59"/>
              <a:gd name="T20" fmla="*/ 336786458 w 56"/>
              <a:gd name="T21" fmla="*/ 21029 h 59"/>
              <a:gd name="T22" fmla="*/ 92612834 w 56"/>
              <a:gd name="T23" fmla="*/ 16154 h 59"/>
              <a:gd name="T24" fmla="*/ 0 w 56"/>
              <a:gd name="T25" fmla="*/ 1154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59"/>
              <a:gd name="T41" fmla="*/ 56 w 5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59">
                <a:moveTo>
                  <a:pt x="0" y="30"/>
                </a:moveTo>
                <a:lnTo>
                  <a:pt x="4" y="17"/>
                </a:lnTo>
                <a:lnTo>
                  <a:pt x="16" y="4"/>
                </a:lnTo>
                <a:lnTo>
                  <a:pt x="28" y="0"/>
                </a:lnTo>
                <a:lnTo>
                  <a:pt x="40" y="4"/>
                </a:lnTo>
                <a:lnTo>
                  <a:pt x="53" y="17"/>
                </a:lnTo>
                <a:lnTo>
                  <a:pt x="56" y="30"/>
                </a:lnTo>
                <a:lnTo>
                  <a:pt x="53" y="43"/>
                </a:lnTo>
                <a:lnTo>
                  <a:pt x="40" y="56"/>
                </a:lnTo>
                <a:lnTo>
                  <a:pt x="28" y="59"/>
                </a:lnTo>
                <a:lnTo>
                  <a:pt x="16" y="56"/>
                </a:lnTo>
                <a:lnTo>
                  <a:pt x="4"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02" name="Freeform 138"/>
          <p:cNvSpPr>
            <a:spLocks/>
          </p:cNvSpPr>
          <p:nvPr/>
        </p:nvSpPr>
        <p:spPr bwMode="auto">
          <a:xfrm>
            <a:off x="4743450" y="4141788"/>
            <a:ext cx="120650" cy="107950"/>
          </a:xfrm>
          <a:custGeom>
            <a:avLst/>
            <a:gdLst>
              <a:gd name="T0" fmla="*/ 0 w 55"/>
              <a:gd name="T1" fmla="*/ 53423 h 59"/>
              <a:gd name="T2" fmla="*/ 82803521 w 55"/>
              <a:gd name="T3" fmla="*/ 30252 h 59"/>
              <a:gd name="T4" fmla="*/ 436650168 w 55"/>
              <a:gd name="T5" fmla="*/ 3 h 59"/>
              <a:gd name="T6" fmla="*/ 794517228 w 55"/>
              <a:gd name="T7" fmla="*/ 0 h 59"/>
              <a:gd name="T8" fmla="*/ 1100667203 w 55"/>
              <a:gd name="T9" fmla="*/ 3 h 59"/>
              <a:gd name="T10" fmla="*/ 1442017373 w 55"/>
              <a:gd name="T11" fmla="*/ 30252 h 59"/>
              <a:gd name="T12" fmla="*/ 1520921953 w 55"/>
              <a:gd name="T13" fmla="*/ 53423 h 59"/>
              <a:gd name="T14" fmla="*/ 1442017373 w 55"/>
              <a:gd name="T15" fmla="*/ 76846 h 59"/>
              <a:gd name="T16" fmla="*/ 1100667203 w 55"/>
              <a:gd name="T17" fmla="*/ 102078 h 59"/>
              <a:gd name="T18" fmla="*/ 794517228 w 55"/>
              <a:gd name="T19" fmla="*/ 108644 h 59"/>
              <a:gd name="T20" fmla="*/ 436650168 w 55"/>
              <a:gd name="T21" fmla="*/ 102078 h 59"/>
              <a:gd name="T22" fmla="*/ 82803521 w 55"/>
              <a:gd name="T23" fmla="*/ 76846 h 59"/>
              <a:gd name="T24" fmla="*/ 0 w 55"/>
              <a:gd name="T25" fmla="*/ 53423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6" y="3"/>
                </a:lnTo>
                <a:lnTo>
                  <a:pt x="28" y="0"/>
                </a:lnTo>
                <a:lnTo>
                  <a:pt x="40" y="3"/>
                </a:lnTo>
                <a:lnTo>
                  <a:pt x="52" y="16"/>
                </a:lnTo>
                <a:lnTo>
                  <a:pt x="55" y="29"/>
                </a:lnTo>
                <a:lnTo>
                  <a:pt x="52" y="42"/>
                </a:lnTo>
                <a:lnTo>
                  <a:pt x="40" y="55"/>
                </a:lnTo>
                <a:lnTo>
                  <a:pt x="28" y="59"/>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03" name="Freeform 139"/>
          <p:cNvSpPr>
            <a:spLocks/>
          </p:cNvSpPr>
          <p:nvPr/>
        </p:nvSpPr>
        <p:spPr bwMode="auto">
          <a:xfrm>
            <a:off x="4837113" y="4230688"/>
            <a:ext cx="120650" cy="104775"/>
          </a:xfrm>
          <a:custGeom>
            <a:avLst/>
            <a:gdLst>
              <a:gd name="T0" fmla="*/ 0 w 55"/>
              <a:gd name="T1" fmla="*/ 27758 h 58"/>
              <a:gd name="T2" fmla="*/ 82803521 w 55"/>
              <a:gd name="T3" fmla="*/ 14783 h 58"/>
              <a:gd name="T4" fmla="*/ 436650168 w 55"/>
              <a:gd name="T5" fmla="*/ 3 h 58"/>
              <a:gd name="T6" fmla="*/ 794517228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94517228 w 55"/>
              <a:gd name="T19" fmla="*/ 53977 h 58"/>
              <a:gd name="T20" fmla="*/ 436650168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6" y="3"/>
                </a:lnTo>
                <a:lnTo>
                  <a:pt x="28" y="0"/>
                </a:lnTo>
                <a:lnTo>
                  <a:pt x="40" y="3"/>
                </a:lnTo>
                <a:lnTo>
                  <a:pt x="52" y="16"/>
                </a:lnTo>
                <a:lnTo>
                  <a:pt x="55"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04" name="Freeform 140"/>
          <p:cNvSpPr>
            <a:spLocks/>
          </p:cNvSpPr>
          <p:nvPr/>
        </p:nvSpPr>
        <p:spPr bwMode="auto">
          <a:xfrm>
            <a:off x="4891088" y="4330700"/>
            <a:ext cx="120650" cy="104775"/>
          </a:xfrm>
          <a:custGeom>
            <a:avLst/>
            <a:gdLst>
              <a:gd name="T0" fmla="*/ 0 w 55"/>
              <a:gd name="T1" fmla="*/ 27758 h 58"/>
              <a:gd name="T2" fmla="*/ 82803521 w 55"/>
              <a:gd name="T3" fmla="*/ 14783 h 58"/>
              <a:gd name="T4" fmla="*/ 417160633 w 55"/>
              <a:gd name="T5" fmla="*/ 3 h 58"/>
              <a:gd name="T6" fmla="*/ 740194685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40194685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40" y="3"/>
                </a:lnTo>
                <a:lnTo>
                  <a:pt x="52" y="16"/>
                </a:lnTo>
                <a:lnTo>
                  <a:pt x="55" y="29"/>
                </a:lnTo>
                <a:lnTo>
                  <a:pt x="52" y="42"/>
                </a:lnTo>
                <a:lnTo>
                  <a:pt x="40"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05" name="Freeform 141"/>
          <p:cNvSpPr>
            <a:spLocks/>
          </p:cNvSpPr>
          <p:nvPr/>
        </p:nvSpPr>
        <p:spPr bwMode="auto">
          <a:xfrm>
            <a:off x="4964113" y="4400550"/>
            <a:ext cx="122238" cy="104775"/>
          </a:xfrm>
          <a:custGeom>
            <a:avLst/>
            <a:gdLst>
              <a:gd name="T0" fmla="*/ 0 w 56"/>
              <a:gd name="T1" fmla="*/ 27758 h 58"/>
              <a:gd name="T2" fmla="*/ 67354788 w 56"/>
              <a:gd name="T3" fmla="*/ 14783 h 58"/>
              <a:gd name="T4" fmla="*/ 336786458 w 56"/>
              <a:gd name="T5" fmla="*/ 3 h 58"/>
              <a:gd name="T6" fmla="*/ 609447832 w 56"/>
              <a:gd name="T7" fmla="*/ 0 h 58"/>
              <a:gd name="T8" fmla="*/ 860577652 w 56"/>
              <a:gd name="T9" fmla="*/ 3 h 58"/>
              <a:gd name="T10" fmla="*/ 1116071765 w 56"/>
              <a:gd name="T11" fmla="*/ 14783 h 58"/>
              <a:gd name="T12" fmla="*/ 1203830698 w 56"/>
              <a:gd name="T13" fmla="*/ 27758 h 58"/>
              <a:gd name="T14" fmla="*/ 1116071765 w 56"/>
              <a:gd name="T15" fmla="*/ 40640 h 58"/>
              <a:gd name="T16" fmla="*/ 860577652 w 56"/>
              <a:gd name="T17" fmla="*/ 52625 h 58"/>
              <a:gd name="T18" fmla="*/ 609447832 w 56"/>
              <a:gd name="T19" fmla="*/ 53977 h 58"/>
              <a:gd name="T20" fmla="*/ 336786458 w 56"/>
              <a:gd name="T21" fmla="*/ 52625 h 58"/>
              <a:gd name="T22" fmla="*/ 67354788 w 56"/>
              <a:gd name="T23" fmla="*/ 40640 h 58"/>
              <a:gd name="T24" fmla="*/ 0 w 56"/>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58"/>
              <a:gd name="T41" fmla="*/ 56 w 5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58">
                <a:moveTo>
                  <a:pt x="0" y="29"/>
                </a:moveTo>
                <a:lnTo>
                  <a:pt x="3" y="16"/>
                </a:lnTo>
                <a:lnTo>
                  <a:pt x="16" y="3"/>
                </a:lnTo>
                <a:lnTo>
                  <a:pt x="28" y="0"/>
                </a:lnTo>
                <a:lnTo>
                  <a:pt x="40" y="3"/>
                </a:lnTo>
                <a:lnTo>
                  <a:pt x="52" y="16"/>
                </a:lnTo>
                <a:lnTo>
                  <a:pt x="56"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06" name="Freeform 142"/>
          <p:cNvSpPr>
            <a:spLocks/>
          </p:cNvSpPr>
          <p:nvPr/>
        </p:nvSpPr>
        <p:spPr bwMode="auto">
          <a:xfrm>
            <a:off x="5051425" y="4465638"/>
            <a:ext cx="120650" cy="109538"/>
          </a:xfrm>
          <a:custGeom>
            <a:avLst/>
            <a:gdLst>
              <a:gd name="T0" fmla="*/ 0 w 55"/>
              <a:gd name="T1" fmla="*/ 21792 h 61"/>
              <a:gd name="T2" fmla="*/ 82803521 w 55"/>
              <a:gd name="T3" fmla="*/ 13258 h 61"/>
              <a:gd name="T4" fmla="*/ 241432590 w 55"/>
              <a:gd name="T5" fmla="*/ 5862 h 61"/>
              <a:gd name="T6" fmla="*/ 436650168 w 55"/>
              <a:gd name="T7" fmla="*/ 3 h 61"/>
              <a:gd name="T8" fmla="*/ 794517228 w 55"/>
              <a:gd name="T9" fmla="*/ 0 h 61"/>
              <a:gd name="T10" fmla="*/ 1100667203 w 55"/>
              <a:gd name="T11" fmla="*/ 3 h 61"/>
              <a:gd name="T12" fmla="*/ 1287001338 w 55"/>
              <a:gd name="T13" fmla="*/ 5862 h 61"/>
              <a:gd name="T14" fmla="*/ 1442017373 w 55"/>
              <a:gd name="T15" fmla="*/ 13258 h 61"/>
              <a:gd name="T16" fmla="*/ 1520921953 w 55"/>
              <a:gd name="T17" fmla="*/ 21792 h 61"/>
              <a:gd name="T18" fmla="*/ 1442017373 w 55"/>
              <a:gd name="T19" fmla="*/ 29100 h 61"/>
              <a:gd name="T20" fmla="*/ 1287001338 w 55"/>
              <a:gd name="T21" fmla="*/ 35676 h 61"/>
              <a:gd name="T22" fmla="*/ 1100667203 w 55"/>
              <a:gd name="T23" fmla="*/ 40195 h 61"/>
              <a:gd name="T24" fmla="*/ 794517228 w 55"/>
              <a:gd name="T25" fmla="*/ 42116 h 61"/>
              <a:gd name="T26" fmla="*/ 436650168 w 55"/>
              <a:gd name="T27" fmla="*/ 40195 h 61"/>
              <a:gd name="T28" fmla="*/ 241432590 w 55"/>
              <a:gd name="T29" fmla="*/ 35676 h 61"/>
              <a:gd name="T30" fmla="*/ 82803521 w 55"/>
              <a:gd name="T31" fmla="*/ 29100 h 61"/>
              <a:gd name="T32" fmla="*/ 0 w 55"/>
              <a:gd name="T33" fmla="*/ 21792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61"/>
              <a:gd name="T53" fmla="*/ 55 w 55"/>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61">
                <a:moveTo>
                  <a:pt x="0" y="32"/>
                </a:moveTo>
                <a:lnTo>
                  <a:pt x="3" y="19"/>
                </a:lnTo>
                <a:lnTo>
                  <a:pt x="9" y="9"/>
                </a:lnTo>
                <a:lnTo>
                  <a:pt x="16" y="3"/>
                </a:lnTo>
                <a:lnTo>
                  <a:pt x="28" y="0"/>
                </a:lnTo>
                <a:lnTo>
                  <a:pt x="40" y="3"/>
                </a:lnTo>
                <a:lnTo>
                  <a:pt x="46" y="9"/>
                </a:lnTo>
                <a:lnTo>
                  <a:pt x="52" y="19"/>
                </a:lnTo>
                <a:lnTo>
                  <a:pt x="55" y="32"/>
                </a:lnTo>
                <a:lnTo>
                  <a:pt x="52" y="42"/>
                </a:lnTo>
                <a:lnTo>
                  <a:pt x="46" y="52"/>
                </a:lnTo>
                <a:lnTo>
                  <a:pt x="40" y="58"/>
                </a:lnTo>
                <a:lnTo>
                  <a:pt x="28" y="61"/>
                </a:lnTo>
                <a:lnTo>
                  <a:pt x="16" y="58"/>
                </a:lnTo>
                <a:lnTo>
                  <a:pt x="9" y="52"/>
                </a:lnTo>
                <a:lnTo>
                  <a:pt x="3" y="42"/>
                </a:lnTo>
                <a:lnTo>
                  <a:pt x="0" y="32"/>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07" name="Freeform 143"/>
          <p:cNvSpPr>
            <a:spLocks/>
          </p:cNvSpPr>
          <p:nvPr/>
        </p:nvSpPr>
        <p:spPr bwMode="auto">
          <a:xfrm>
            <a:off x="5132388" y="4630738"/>
            <a:ext cx="120650" cy="104775"/>
          </a:xfrm>
          <a:custGeom>
            <a:avLst/>
            <a:gdLst>
              <a:gd name="T0" fmla="*/ 0 w 55"/>
              <a:gd name="T1" fmla="*/ 27758 h 58"/>
              <a:gd name="T2" fmla="*/ 82803521 w 55"/>
              <a:gd name="T3" fmla="*/ 14783 h 58"/>
              <a:gd name="T4" fmla="*/ 417160633 w 55"/>
              <a:gd name="T5" fmla="*/ 3 h 58"/>
              <a:gd name="T6" fmla="*/ 794517228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94517228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08" name="Freeform 144"/>
          <p:cNvSpPr>
            <a:spLocks/>
          </p:cNvSpPr>
          <p:nvPr/>
        </p:nvSpPr>
        <p:spPr bwMode="auto">
          <a:xfrm>
            <a:off x="4400550" y="4113213"/>
            <a:ext cx="120650" cy="104775"/>
          </a:xfrm>
          <a:custGeom>
            <a:avLst/>
            <a:gdLst>
              <a:gd name="T0" fmla="*/ 0 w 55"/>
              <a:gd name="T1" fmla="*/ 27758 h 58"/>
              <a:gd name="T2" fmla="*/ 82803521 w 55"/>
              <a:gd name="T3" fmla="*/ 14783 h 58"/>
              <a:gd name="T4" fmla="*/ 436650168 w 55"/>
              <a:gd name="T5" fmla="*/ 3 h 58"/>
              <a:gd name="T6" fmla="*/ 794517228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94517228 w 55"/>
              <a:gd name="T19" fmla="*/ 53977 h 58"/>
              <a:gd name="T20" fmla="*/ 436650168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6" y="3"/>
                </a:lnTo>
                <a:lnTo>
                  <a:pt x="28" y="0"/>
                </a:lnTo>
                <a:lnTo>
                  <a:pt x="40" y="3"/>
                </a:lnTo>
                <a:lnTo>
                  <a:pt x="52" y="16"/>
                </a:lnTo>
                <a:lnTo>
                  <a:pt x="55"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09" name="Freeform 145"/>
          <p:cNvSpPr>
            <a:spLocks/>
          </p:cNvSpPr>
          <p:nvPr/>
        </p:nvSpPr>
        <p:spPr bwMode="auto">
          <a:xfrm>
            <a:off x="4319588" y="4202113"/>
            <a:ext cx="123825" cy="104775"/>
          </a:xfrm>
          <a:custGeom>
            <a:avLst/>
            <a:gdLst>
              <a:gd name="T0" fmla="*/ 0 w 56"/>
              <a:gd name="T1" fmla="*/ 27758 h 58"/>
              <a:gd name="T2" fmla="*/ 168242016 w 56"/>
              <a:gd name="T3" fmla="*/ 14783 h 58"/>
              <a:gd name="T4" fmla="*/ 678950266 w 56"/>
              <a:gd name="T5" fmla="*/ 3 h 58"/>
              <a:gd name="T6" fmla="*/ 1169451997 w 56"/>
              <a:gd name="T7" fmla="*/ 0 h 58"/>
              <a:gd name="T8" fmla="*/ 1711120103 w 56"/>
              <a:gd name="T9" fmla="*/ 3 h 58"/>
              <a:gd name="T10" fmla="*/ 2147483647 w 56"/>
              <a:gd name="T11" fmla="*/ 14783 h 58"/>
              <a:gd name="T12" fmla="*/ 2147483647 w 56"/>
              <a:gd name="T13" fmla="*/ 27758 h 58"/>
              <a:gd name="T14" fmla="*/ 2147483647 w 56"/>
              <a:gd name="T15" fmla="*/ 40640 h 58"/>
              <a:gd name="T16" fmla="*/ 1711120103 w 56"/>
              <a:gd name="T17" fmla="*/ 52625 h 58"/>
              <a:gd name="T18" fmla="*/ 1169451997 w 56"/>
              <a:gd name="T19" fmla="*/ 53977 h 58"/>
              <a:gd name="T20" fmla="*/ 678950266 w 56"/>
              <a:gd name="T21" fmla="*/ 52625 h 58"/>
              <a:gd name="T22" fmla="*/ 168242016 w 56"/>
              <a:gd name="T23" fmla="*/ 40640 h 58"/>
              <a:gd name="T24" fmla="*/ 0 w 56"/>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58"/>
              <a:gd name="T41" fmla="*/ 56 w 5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58">
                <a:moveTo>
                  <a:pt x="0" y="29"/>
                </a:moveTo>
                <a:lnTo>
                  <a:pt x="4" y="16"/>
                </a:lnTo>
                <a:lnTo>
                  <a:pt x="16" y="3"/>
                </a:lnTo>
                <a:lnTo>
                  <a:pt x="28" y="0"/>
                </a:lnTo>
                <a:lnTo>
                  <a:pt x="40" y="3"/>
                </a:lnTo>
                <a:lnTo>
                  <a:pt x="53" y="16"/>
                </a:lnTo>
                <a:lnTo>
                  <a:pt x="56" y="29"/>
                </a:lnTo>
                <a:lnTo>
                  <a:pt x="53" y="42"/>
                </a:lnTo>
                <a:lnTo>
                  <a:pt x="40" y="55"/>
                </a:lnTo>
                <a:lnTo>
                  <a:pt x="28" y="58"/>
                </a:lnTo>
                <a:lnTo>
                  <a:pt x="16" y="55"/>
                </a:lnTo>
                <a:lnTo>
                  <a:pt x="4"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10" name="Freeform 146"/>
          <p:cNvSpPr>
            <a:spLocks/>
          </p:cNvSpPr>
          <p:nvPr/>
        </p:nvSpPr>
        <p:spPr bwMode="auto">
          <a:xfrm>
            <a:off x="4229100" y="4311650"/>
            <a:ext cx="127000" cy="107950"/>
          </a:xfrm>
          <a:custGeom>
            <a:avLst/>
            <a:gdLst>
              <a:gd name="T0" fmla="*/ 0 w 58"/>
              <a:gd name="T1" fmla="*/ 55429 h 59"/>
              <a:gd name="T2" fmla="*/ 77418597 w 58"/>
              <a:gd name="T3" fmla="*/ 31879 h 59"/>
              <a:gd name="T4" fmla="*/ 224105887 w 58"/>
              <a:gd name="T5" fmla="*/ 19760 h 59"/>
              <a:gd name="T6" fmla="*/ 455990023 w 58"/>
              <a:gd name="T7" fmla="*/ 8431 h 59"/>
              <a:gd name="T8" fmla="*/ 758823799 w 58"/>
              <a:gd name="T9" fmla="*/ 0 h 59"/>
              <a:gd name="T10" fmla="*/ 982472226 w 58"/>
              <a:gd name="T11" fmla="*/ 8431 h 59"/>
              <a:gd name="T12" fmla="*/ 1248656175 w 58"/>
              <a:gd name="T13" fmla="*/ 19760 h 59"/>
              <a:gd name="T14" fmla="*/ 1398953370 w 58"/>
              <a:gd name="T15" fmla="*/ 31879 h 59"/>
              <a:gd name="T16" fmla="*/ 1466212022 w 58"/>
              <a:gd name="T17" fmla="*/ 55429 h 59"/>
              <a:gd name="T18" fmla="*/ 1398953370 w 58"/>
              <a:gd name="T19" fmla="*/ 81726 h 59"/>
              <a:gd name="T20" fmla="*/ 1248656175 w 58"/>
              <a:gd name="T21" fmla="*/ 89996 h 59"/>
              <a:gd name="T22" fmla="*/ 982472226 w 58"/>
              <a:gd name="T23" fmla="*/ 103724 h 59"/>
              <a:gd name="T24" fmla="*/ 758823799 w 58"/>
              <a:gd name="T25" fmla="*/ 108644 h 59"/>
              <a:gd name="T26" fmla="*/ 455990023 w 58"/>
              <a:gd name="T27" fmla="*/ 103724 h 59"/>
              <a:gd name="T28" fmla="*/ 224105887 w 58"/>
              <a:gd name="T29" fmla="*/ 89996 h 59"/>
              <a:gd name="T30" fmla="*/ 77418597 w 58"/>
              <a:gd name="T31" fmla="*/ 81726 h 59"/>
              <a:gd name="T32" fmla="*/ 0 w 58"/>
              <a:gd name="T33" fmla="*/ 55429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9"/>
              <a:gd name="T53" fmla="*/ 58 w 58"/>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9">
                <a:moveTo>
                  <a:pt x="0" y="30"/>
                </a:moveTo>
                <a:lnTo>
                  <a:pt x="3" y="17"/>
                </a:lnTo>
                <a:lnTo>
                  <a:pt x="9" y="10"/>
                </a:lnTo>
                <a:lnTo>
                  <a:pt x="18" y="4"/>
                </a:lnTo>
                <a:lnTo>
                  <a:pt x="30" y="0"/>
                </a:lnTo>
                <a:lnTo>
                  <a:pt x="39" y="4"/>
                </a:lnTo>
                <a:lnTo>
                  <a:pt x="49" y="10"/>
                </a:lnTo>
                <a:lnTo>
                  <a:pt x="55" y="17"/>
                </a:lnTo>
                <a:lnTo>
                  <a:pt x="58" y="30"/>
                </a:lnTo>
                <a:lnTo>
                  <a:pt x="55" y="43"/>
                </a:lnTo>
                <a:lnTo>
                  <a:pt x="49" y="49"/>
                </a:lnTo>
                <a:lnTo>
                  <a:pt x="39" y="56"/>
                </a:lnTo>
                <a:lnTo>
                  <a:pt x="30" y="59"/>
                </a:lnTo>
                <a:lnTo>
                  <a:pt x="18" y="56"/>
                </a:lnTo>
                <a:lnTo>
                  <a:pt x="9" y="49"/>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11" name="Freeform 147"/>
          <p:cNvSpPr>
            <a:spLocks/>
          </p:cNvSpPr>
          <p:nvPr/>
        </p:nvSpPr>
        <p:spPr bwMode="auto">
          <a:xfrm>
            <a:off x="4186238" y="4419600"/>
            <a:ext cx="120650" cy="104775"/>
          </a:xfrm>
          <a:custGeom>
            <a:avLst/>
            <a:gdLst>
              <a:gd name="T0" fmla="*/ 0 w 55"/>
              <a:gd name="T1" fmla="*/ 27758 h 58"/>
              <a:gd name="T2" fmla="*/ 82803521 w 55"/>
              <a:gd name="T3" fmla="*/ 14783 h 58"/>
              <a:gd name="T4" fmla="*/ 436650168 w 55"/>
              <a:gd name="T5" fmla="*/ 3 h 58"/>
              <a:gd name="T6" fmla="*/ 794517228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94517228 w 55"/>
              <a:gd name="T19" fmla="*/ 53977 h 58"/>
              <a:gd name="T20" fmla="*/ 436650168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6" y="3"/>
                </a:lnTo>
                <a:lnTo>
                  <a:pt x="28" y="0"/>
                </a:lnTo>
                <a:lnTo>
                  <a:pt x="40" y="3"/>
                </a:lnTo>
                <a:lnTo>
                  <a:pt x="52" y="16"/>
                </a:lnTo>
                <a:lnTo>
                  <a:pt x="55"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12" name="Freeform 148"/>
          <p:cNvSpPr>
            <a:spLocks/>
          </p:cNvSpPr>
          <p:nvPr/>
        </p:nvSpPr>
        <p:spPr bwMode="auto">
          <a:xfrm>
            <a:off x="4073525" y="4513263"/>
            <a:ext cx="119063" cy="104775"/>
          </a:xfrm>
          <a:custGeom>
            <a:avLst/>
            <a:gdLst>
              <a:gd name="T0" fmla="*/ 0 w 55"/>
              <a:gd name="T1" fmla="*/ 27758 h 58"/>
              <a:gd name="T2" fmla="*/ 40350267 w 55"/>
              <a:gd name="T3" fmla="*/ 14783 h 58"/>
              <a:gd name="T4" fmla="*/ 199534950 w 55"/>
              <a:gd name="T5" fmla="*/ 3 h 58"/>
              <a:gd name="T6" fmla="*/ 383733803 w 55"/>
              <a:gd name="T7" fmla="*/ 0 h 58"/>
              <a:gd name="T8" fmla="*/ 554308339 w 55"/>
              <a:gd name="T9" fmla="*/ 3 h 58"/>
              <a:gd name="T10" fmla="*/ 713554593 w 55"/>
              <a:gd name="T11" fmla="*/ 14783 h 58"/>
              <a:gd name="T12" fmla="*/ 755875008 w 55"/>
              <a:gd name="T13" fmla="*/ 27758 h 58"/>
              <a:gd name="T14" fmla="*/ 713554593 w 55"/>
              <a:gd name="T15" fmla="*/ 36522 h 58"/>
              <a:gd name="T16" fmla="*/ 635941732 w 55"/>
              <a:gd name="T17" fmla="*/ 46246 h 58"/>
              <a:gd name="T18" fmla="*/ 554308339 w 55"/>
              <a:gd name="T19" fmla="*/ 52625 h 58"/>
              <a:gd name="T20" fmla="*/ 383733803 w 55"/>
              <a:gd name="T21" fmla="*/ 53977 h 58"/>
              <a:gd name="T22" fmla="*/ 199534950 w 55"/>
              <a:gd name="T23" fmla="*/ 52625 h 58"/>
              <a:gd name="T24" fmla="*/ 120248543 w 55"/>
              <a:gd name="T25" fmla="*/ 46246 h 58"/>
              <a:gd name="T26" fmla="*/ 40350267 w 55"/>
              <a:gd name="T27" fmla="*/ 36522 h 58"/>
              <a:gd name="T28" fmla="*/ 0 w 55"/>
              <a:gd name="T29" fmla="*/ 27758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58"/>
              <a:gd name="T47" fmla="*/ 55 w 55"/>
              <a:gd name="T48" fmla="*/ 58 h 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58">
                <a:moveTo>
                  <a:pt x="0" y="29"/>
                </a:moveTo>
                <a:lnTo>
                  <a:pt x="3" y="16"/>
                </a:lnTo>
                <a:lnTo>
                  <a:pt x="15" y="3"/>
                </a:lnTo>
                <a:lnTo>
                  <a:pt x="28" y="0"/>
                </a:lnTo>
                <a:lnTo>
                  <a:pt x="40" y="3"/>
                </a:lnTo>
                <a:lnTo>
                  <a:pt x="52" y="16"/>
                </a:lnTo>
                <a:lnTo>
                  <a:pt x="55" y="29"/>
                </a:lnTo>
                <a:lnTo>
                  <a:pt x="52" y="39"/>
                </a:lnTo>
                <a:lnTo>
                  <a:pt x="46" y="48"/>
                </a:lnTo>
                <a:lnTo>
                  <a:pt x="40" y="55"/>
                </a:lnTo>
                <a:lnTo>
                  <a:pt x="28" y="58"/>
                </a:lnTo>
                <a:lnTo>
                  <a:pt x="15" y="55"/>
                </a:lnTo>
                <a:lnTo>
                  <a:pt x="9" y="48"/>
                </a:lnTo>
                <a:lnTo>
                  <a:pt x="3" y="39"/>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13" name="Freeform 149"/>
          <p:cNvSpPr>
            <a:spLocks/>
          </p:cNvSpPr>
          <p:nvPr/>
        </p:nvSpPr>
        <p:spPr bwMode="auto">
          <a:xfrm>
            <a:off x="4006850" y="4622800"/>
            <a:ext cx="120650" cy="107950"/>
          </a:xfrm>
          <a:custGeom>
            <a:avLst/>
            <a:gdLst>
              <a:gd name="T0" fmla="*/ 0 w 55"/>
              <a:gd name="T1" fmla="*/ 55429 h 59"/>
              <a:gd name="T2" fmla="*/ 82803521 w 55"/>
              <a:gd name="T3" fmla="*/ 31879 h 59"/>
              <a:gd name="T4" fmla="*/ 417160633 w 55"/>
              <a:gd name="T5" fmla="*/ 8431 h 59"/>
              <a:gd name="T6" fmla="*/ 740194685 w 55"/>
              <a:gd name="T7" fmla="*/ 0 h 59"/>
              <a:gd name="T8" fmla="*/ 1097878351 w 55"/>
              <a:gd name="T9" fmla="*/ 8431 h 59"/>
              <a:gd name="T10" fmla="*/ 1442017373 w 55"/>
              <a:gd name="T11" fmla="*/ 31879 h 59"/>
              <a:gd name="T12" fmla="*/ 1520921953 w 55"/>
              <a:gd name="T13" fmla="*/ 55429 h 59"/>
              <a:gd name="T14" fmla="*/ 1442017373 w 55"/>
              <a:gd name="T15" fmla="*/ 81726 h 59"/>
              <a:gd name="T16" fmla="*/ 1097878351 w 55"/>
              <a:gd name="T17" fmla="*/ 103724 h 59"/>
              <a:gd name="T18" fmla="*/ 740194685 w 55"/>
              <a:gd name="T19" fmla="*/ 108644 h 59"/>
              <a:gd name="T20" fmla="*/ 417160633 w 55"/>
              <a:gd name="T21" fmla="*/ 103724 h 59"/>
              <a:gd name="T22" fmla="*/ 82803521 w 55"/>
              <a:gd name="T23" fmla="*/ 81726 h 59"/>
              <a:gd name="T24" fmla="*/ 0 w 55"/>
              <a:gd name="T25" fmla="*/ 55429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7" y="0"/>
                </a:lnTo>
                <a:lnTo>
                  <a:pt x="39" y="4"/>
                </a:lnTo>
                <a:lnTo>
                  <a:pt x="52" y="17"/>
                </a:lnTo>
                <a:lnTo>
                  <a:pt x="55" y="30"/>
                </a:lnTo>
                <a:lnTo>
                  <a:pt x="52" y="43"/>
                </a:lnTo>
                <a:lnTo>
                  <a:pt x="39" y="56"/>
                </a:lnTo>
                <a:lnTo>
                  <a:pt x="27"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14" name="Freeform 150"/>
          <p:cNvSpPr>
            <a:spLocks/>
          </p:cNvSpPr>
          <p:nvPr/>
        </p:nvSpPr>
        <p:spPr bwMode="auto">
          <a:xfrm>
            <a:off x="4167188" y="4622800"/>
            <a:ext cx="120650" cy="107950"/>
          </a:xfrm>
          <a:custGeom>
            <a:avLst/>
            <a:gdLst>
              <a:gd name="T0" fmla="*/ 0 w 55"/>
              <a:gd name="T1" fmla="*/ 55429 h 59"/>
              <a:gd name="T2" fmla="*/ 82803521 w 55"/>
              <a:gd name="T3" fmla="*/ 31879 h 59"/>
              <a:gd name="T4" fmla="*/ 417160633 w 55"/>
              <a:gd name="T5" fmla="*/ 8431 h 59"/>
              <a:gd name="T6" fmla="*/ 794517228 w 55"/>
              <a:gd name="T7" fmla="*/ 0 h 59"/>
              <a:gd name="T8" fmla="*/ 1100667203 w 55"/>
              <a:gd name="T9" fmla="*/ 8431 h 59"/>
              <a:gd name="T10" fmla="*/ 1442017373 w 55"/>
              <a:gd name="T11" fmla="*/ 31879 h 59"/>
              <a:gd name="T12" fmla="*/ 1520921953 w 55"/>
              <a:gd name="T13" fmla="*/ 55429 h 59"/>
              <a:gd name="T14" fmla="*/ 1442017373 w 55"/>
              <a:gd name="T15" fmla="*/ 81726 h 59"/>
              <a:gd name="T16" fmla="*/ 1100667203 w 55"/>
              <a:gd name="T17" fmla="*/ 103724 h 59"/>
              <a:gd name="T18" fmla="*/ 794517228 w 55"/>
              <a:gd name="T19" fmla="*/ 108644 h 59"/>
              <a:gd name="T20" fmla="*/ 417160633 w 55"/>
              <a:gd name="T21" fmla="*/ 103724 h 59"/>
              <a:gd name="T22" fmla="*/ 82803521 w 55"/>
              <a:gd name="T23" fmla="*/ 81726 h 59"/>
              <a:gd name="T24" fmla="*/ 0 w 55"/>
              <a:gd name="T25" fmla="*/ 55429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8" y="0"/>
                </a:lnTo>
                <a:lnTo>
                  <a:pt x="40" y="4"/>
                </a:lnTo>
                <a:lnTo>
                  <a:pt x="52" y="17"/>
                </a:lnTo>
                <a:lnTo>
                  <a:pt x="55" y="30"/>
                </a:lnTo>
                <a:lnTo>
                  <a:pt x="52" y="43"/>
                </a:lnTo>
                <a:lnTo>
                  <a:pt x="40" y="56"/>
                </a:lnTo>
                <a:lnTo>
                  <a:pt x="28"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15" name="Freeform 151"/>
          <p:cNvSpPr>
            <a:spLocks/>
          </p:cNvSpPr>
          <p:nvPr/>
        </p:nvSpPr>
        <p:spPr bwMode="auto">
          <a:xfrm>
            <a:off x="4248150" y="4524375"/>
            <a:ext cx="119063" cy="106363"/>
          </a:xfrm>
          <a:custGeom>
            <a:avLst/>
            <a:gdLst>
              <a:gd name="T0" fmla="*/ 0 w 55"/>
              <a:gd name="T1" fmla="*/ 24195 h 59"/>
              <a:gd name="T2" fmla="*/ 40350267 w 55"/>
              <a:gd name="T3" fmla="*/ 13707 h 59"/>
              <a:gd name="T4" fmla="*/ 199534950 w 55"/>
              <a:gd name="T5" fmla="*/ 3 h 59"/>
              <a:gd name="T6" fmla="*/ 371036065 w 55"/>
              <a:gd name="T7" fmla="*/ 0 h 59"/>
              <a:gd name="T8" fmla="*/ 554308339 w 55"/>
              <a:gd name="T9" fmla="*/ 3 h 59"/>
              <a:gd name="T10" fmla="*/ 713554593 w 55"/>
              <a:gd name="T11" fmla="*/ 13707 h 59"/>
              <a:gd name="T12" fmla="*/ 755875008 w 55"/>
              <a:gd name="T13" fmla="*/ 24195 h 59"/>
              <a:gd name="T14" fmla="*/ 713554593 w 55"/>
              <a:gd name="T15" fmla="*/ 35433 h 59"/>
              <a:gd name="T16" fmla="*/ 554308339 w 55"/>
              <a:gd name="T17" fmla="*/ 45693 h 59"/>
              <a:gd name="T18" fmla="*/ 371036065 w 55"/>
              <a:gd name="T19" fmla="*/ 49289 h 59"/>
              <a:gd name="T20" fmla="*/ 199534950 w 55"/>
              <a:gd name="T21" fmla="*/ 45693 h 59"/>
              <a:gd name="T22" fmla="*/ 40350267 w 55"/>
              <a:gd name="T23" fmla="*/ 35433 h 59"/>
              <a:gd name="T24" fmla="*/ 0 w 55"/>
              <a:gd name="T25" fmla="*/ 24195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5" y="3"/>
                </a:lnTo>
                <a:lnTo>
                  <a:pt x="27" y="0"/>
                </a:lnTo>
                <a:lnTo>
                  <a:pt x="40" y="3"/>
                </a:lnTo>
                <a:lnTo>
                  <a:pt x="52" y="16"/>
                </a:lnTo>
                <a:lnTo>
                  <a:pt x="55" y="29"/>
                </a:lnTo>
                <a:lnTo>
                  <a:pt x="52" y="42"/>
                </a:lnTo>
                <a:lnTo>
                  <a:pt x="40" y="55"/>
                </a:lnTo>
                <a:lnTo>
                  <a:pt x="27" y="59"/>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16" name="Freeform 152"/>
          <p:cNvSpPr>
            <a:spLocks/>
          </p:cNvSpPr>
          <p:nvPr/>
        </p:nvSpPr>
        <p:spPr bwMode="auto">
          <a:xfrm>
            <a:off x="4313238" y="4395788"/>
            <a:ext cx="122238" cy="109538"/>
          </a:xfrm>
          <a:custGeom>
            <a:avLst/>
            <a:gdLst>
              <a:gd name="T0" fmla="*/ 0 w 56"/>
              <a:gd name="T1" fmla="*/ 21792 h 61"/>
              <a:gd name="T2" fmla="*/ 67354788 w 56"/>
              <a:gd name="T3" fmla="*/ 13258 h 61"/>
              <a:gd name="T4" fmla="*/ 219789551 w 56"/>
              <a:gd name="T5" fmla="*/ 6631 h 61"/>
              <a:gd name="T6" fmla="*/ 336786458 w 56"/>
              <a:gd name="T7" fmla="*/ 3 h 61"/>
              <a:gd name="T8" fmla="*/ 609447832 w 56"/>
              <a:gd name="T9" fmla="*/ 0 h 61"/>
              <a:gd name="T10" fmla="*/ 860577652 w 56"/>
              <a:gd name="T11" fmla="*/ 3 h 61"/>
              <a:gd name="T12" fmla="*/ 987099825 w 56"/>
              <a:gd name="T13" fmla="*/ 6631 h 61"/>
              <a:gd name="T14" fmla="*/ 1116071765 w 56"/>
              <a:gd name="T15" fmla="*/ 13258 h 61"/>
              <a:gd name="T16" fmla="*/ 1203830698 w 56"/>
              <a:gd name="T17" fmla="*/ 21792 h 61"/>
              <a:gd name="T18" fmla="*/ 1116071765 w 56"/>
              <a:gd name="T19" fmla="*/ 29100 h 61"/>
              <a:gd name="T20" fmla="*/ 987099825 w 56"/>
              <a:gd name="T21" fmla="*/ 35676 h 61"/>
              <a:gd name="T22" fmla="*/ 860577652 w 56"/>
              <a:gd name="T23" fmla="*/ 40195 h 61"/>
              <a:gd name="T24" fmla="*/ 609447832 w 56"/>
              <a:gd name="T25" fmla="*/ 42116 h 61"/>
              <a:gd name="T26" fmla="*/ 336786458 w 56"/>
              <a:gd name="T27" fmla="*/ 40195 h 61"/>
              <a:gd name="T28" fmla="*/ 219789551 w 56"/>
              <a:gd name="T29" fmla="*/ 35676 h 61"/>
              <a:gd name="T30" fmla="*/ 67354788 w 56"/>
              <a:gd name="T31" fmla="*/ 29100 h 61"/>
              <a:gd name="T32" fmla="*/ 0 w 56"/>
              <a:gd name="T33" fmla="*/ 21792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61"/>
              <a:gd name="T53" fmla="*/ 56 w 56"/>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61">
                <a:moveTo>
                  <a:pt x="0" y="32"/>
                </a:moveTo>
                <a:lnTo>
                  <a:pt x="3" y="19"/>
                </a:lnTo>
                <a:lnTo>
                  <a:pt x="10" y="10"/>
                </a:lnTo>
                <a:lnTo>
                  <a:pt x="16" y="3"/>
                </a:lnTo>
                <a:lnTo>
                  <a:pt x="28" y="0"/>
                </a:lnTo>
                <a:lnTo>
                  <a:pt x="40" y="3"/>
                </a:lnTo>
                <a:lnTo>
                  <a:pt x="46" y="10"/>
                </a:lnTo>
                <a:lnTo>
                  <a:pt x="52" y="19"/>
                </a:lnTo>
                <a:lnTo>
                  <a:pt x="56" y="32"/>
                </a:lnTo>
                <a:lnTo>
                  <a:pt x="52" y="42"/>
                </a:lnTo>
                <a:lnTo>
                  <a:pt x="46" y="52"/>
                </a:lnTo>
                <a:lnTo>
                  <a:pt x="40" y="58"/>
                </a:lnTo>
                <a:lnTo>
                  <a:pt x="28" y="61"/>
                </a:lnTo>
                <a:lnTo>
                  <a:pt x="16" y="58"/>
                </a:lnTo>
                <a:lnTo>
                  <a:pt x="10" y="52"/>
                </a:lnTo>
                <a:lnTo>
                  <a:pt x="3" y="42"/>
                </a:lnTo>
                <a:lnTo>
                  <a:pt x="0" y="32"/>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17" name="Freeform 153"/>
          <p:cNvSpPr>
            <a:spLocks/>
          </p:cNvSpPr>
          <p:nvPr/>
        </p:nvSpPr>
        <p:spPr bwMode="auto">
          <a:xfrm>
            <a:off x="4406900" y="4295775"/>
            <a:ext cx="120650" cy="109538"/>
          </a:xfrm>
          <a:custGeom>
            <a:avLst/>
            <a:gdLst>
              <a:gd name="T0" fmla="*/ 0 w 55"/>
              <a:gd name="T1" fmla="*/ 20106 h 61"/>
              <a:gd name="T2" fmla="*/ 82803521 w 55"/>
              <a:gd name="T3" fmla="*/ 13258 h 61"/>
              <a:gd name="T4" fmla="*/ 241432590 w 55"/>
              <a:gd name="T5" fmla="*/ 5862 h 61"/>
              <a:gd name="T6" fmla="*/ 436650168 w 55"/>
              <a:gd name="T7" fmla="*/ 3 h 61"/>
              <a:gd name="T8" fmla="*/ 794517228 w 55"/>
              <a:gd name="T9" fmla="*/ 0 h 61"/>
              <a:gd name="T10" fmla="*/ 1022814474 w 55"/>
              <a:gd name="T11" fmla="*/ 3 h 61"/>
              <a:gd name="T12" fmla="*/ 1287001338 w 55"/>
              <a:gd name="T13" fmla="*/ 5862 h 61"/>
              <a:gd name="T14" fmla="*/ 1442017373 w 55"/>
              <a:gd name="T15" fmla="*/ 13258 h 61"/>
              <a:gd name="T16" fmla="*/ 1520921953 w 55"/>
              <a:gd name="T17" fmla="*/ 20106 h 61"/>
              <a:gd name="T18" fmla="*/ 1442017373 w 55"/>
              <a:gd name="T19" fmla="*/ 29100 h 61"/>
              <a:gd name="T20" fmla="*/ 1287001338 w 55"/>
              <a:gd name="T21" fmla="*/ 35676 h 61"/>
              <a:gd name="T22" fmla="*/ 1022814474 w 55"/>
              <a:gd name="T23" fmla="*/ 40195 h 61"/>
              <a:gd name="T24" fmla="*/ 794517228 w 55"/>
              <a:gd name="T25" fmla="*/ 42116 h 61"/>
              <a:gd name="T26" fmla="*/ 436650168 w 55"/>
              <a:gd name="T27" fmla="*/ 40195 h 61"/>
              <a:gd name="T28" fmla="*/ 241432590 w 55"/>
              <a:gd name="T29" fmla="*/ 35676 h 61"/>
              <a:gd name="T30" fmla="*/ 82803521 w 55"/>
              <a:gd name="T31" fmla="*/ 29100 h 61"/>
              <a:gd name="T32" fmla="*/ 0 w 55"/>
              <a:gd name="T33" fmla="*/ 20106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61"/>
              <a:gd name="T53" fmla="*/ 55 w 55"/>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61">
                <a:moveTo>
                  <a:pt x="0" y="29"/>
                </a:moveTo>
                <a:lnTo>
                  <a:pt x="3" y="19"/>
                </a:lnTo>
                <a:lnTo>
                  <a:pt x="9" y="9"/>
                </a:lnTo>
                <a:lnTo>
                  <a:pt x="16" y="3"/>
                </a:lnTo>
                <a:lnTo>
                  <a:pt x="28" y="0"/>
                </a:lnTo>
                <a:lnTo>
                  <a:pt x="37" y="3"/>
                </a:lnTo>
                <a:lnTo>
                  <a:pt x="46" y="9"/>
                </a:lnTo>
                <a:lnTo>
                  <a:pt x="52" y="19"/>
                </a:lnTo>
                <a:lnTo>
                  <a:pt x="55" y="29"/>
                </a:lnTo>
                <a:lnTo>
                  <a:pt x="52" y="42"/>
                </a:lnTo>
                <a:lnTo>
                  <a:pt x="46" y="52"/>
                </a:lnTo>
                <a:lnTo>
                  <a:pt x="37" y="58"/>
                </a:lnTo>
                <a:lnTo>
                  <a:pt x="28" y="61"/>
                </a:lnTo>
                <a:lnTo>
                  <a:pt x="16" y="58"/>
                </a:lnTo>
                <a:lnTo>
                  <a:pt x="9" y="52"/>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18" name="Freeform 154"/>
          <p:cNvSpPr>
            <a:spLocks/>
          </p:cNvSpPr>
          <p:nvPr/>
        </p:nvSpPr>
        <p:spPr bwMode="auto">
          <a:xfrm>
            <a:off x="4494213" y="4194175"/>
            <a:ext cx="122238" cy="107950"/>
          </a:xfrm>
          <a:custGeom>
            <a:avLst/>
            <a:gdLst>
              <a:gd name="T0" fmla="*/ 0 w 55"/>
              <a:gd name="T1" fmla="*/ 55429 h 59"/>
              <a:gd name="T2" fmla="*/ 153904429 w 55"/>
              <a:gd name="T3" fmla="*/ 31879 h 59"/>
              <a:gd name="T4" fmla="*/ 827734956 w 55"/>
              <a:gd name="T5" fmla="*/ 8431 h 59"/>
              <a:gd name="T6" fmla="*/ 1553826631 w 55"/>
              <a:gd name="T7" fmla="*/ 0 h 59"/>
              <a:gd name="T8" fmla="*/ 2147483647 w 55"/>
              <a:gd name="T9" fmla="*/ 8431 h 59"/>
              <a:gd name="T10" fmla="*/ 2147483647 w 55"/>
              <a:gd name="T11" fmla="*/ 31879 h 59"/>
              <a:gd name="T12" fmla="*/ 2147483647 w 55"/>
              <a:gd name="T13" fmla="*/ 55429 h 59"/>
              <a:gd name="T14" fmla="*/ 2147483647 w 55"/>
              <a:gd name="T15" fmla="*/ 81726 h 59"/>
              <a:gd name="T16" fmla="*/ 2147483647 w 55"/>
              <a:gd name="T17" fmla="*/ 103724 h 59"/>
              <a:gd name="T18" fmla="*/ 1553826631 w 55"/>
              <a:gd name="T19" fmla="*/ 108644 h 59"/>
              <a:gd name="T20" fmla="*/ 827734956 w 55"/>
              <a:gd name="T21" fmla="*/ 103724 h 59"/>
              <a:gd name="T22" fmla="*/ 153904429 w 55"/>
              <a:gd name="T23" fmla="*/ 81726 h 59"/>
              <a:gd name="T24" fmla="*/ 0 w 55"/>
              <a:gd name="T25" fmla="*/ 55429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8" y="0"/>
                </a:lnTo>
                <a:lnTo>
                  <a:pt x="40" y="4"/>
                </a:lnTo>
                <a:lnTo>
                  <a:pt x="52" y="17"/>
                </a:lnTo>
                <a:lnTo>
                  <a:pt x="55" y="30"/>
                </a:lnTo>
                <a:lnTo>
                  <a:pt x="52" y="43"/>
                </a:lnTo>
                <a:lnTo>
                  <a:pt x="40" y="56"/>
                </a:lnTo>
                <a:lnTo>
                  <a:pt x="28"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19" name="Freeform 155"/>
          <p:cNvSpPr>
            <a:spLocks/>
          </p:cNvSpPr>
          <p:nvPr/>
        </p:nvSpPr>
        <p:spPr bwMode="auto">
          <a:xfrm>
            <a:off x="4621213" y="4154488"/>
            <a:ext cx="122238" cy="111125"/>
          </a:xfrm>
          <a:custGeom>
            <a:avLst/>
            <a:gdLst>
              <a:gd name="T0" fmla="*/ 0 w 55"/>
              <a:gd name="T1" fmla="*/ 46307 h 61"/>
              <a:gd name="T2" fmla="*/ 153904429 w 55"/>
              <a:gd name="T3" fmla="*/ 27877 h 61"/>
              <a:gd name="T4" fmla="*/ 510352812 w 55"/>
              <a:gd name="T5" fmla="*/ 12862 h 61"/>
              <a:gd name="T6" fmla="*/ 867915044 w 55"/>
              <a:gd name="T7" fmla="*/ 3 h 61"/>
              <a:gd name="T8" fmla="*/ 1553826631 w 55"/>
              <a:gd name="T9" fmla="*/ 0 h 61"/>
              <a:gd name="T10" fmla="*/ 2147483647 w 55"/>
              <a:gd name="T11" fmla="*/ 3 h 61"/>
              <a:gd name="T12" fmla="*/ 2147483647 w 55"/>
              <a:gd name="T13" fmla="*/ 12862 h 61"/>
              <a:gd name="T14" fmla="*/ 2147483647 w 55"/>
              <a:gd name="T15" fmla="*/ 27877 h 61"/>
              <a:gd name="T16" fmla="*/ 2147483647 w 55"/>
              <a:gd name="T17" fmla="*/ 46307 h 61"/>
              <a:gd name="T18" fmla="*/ 2147483647 w 55"/>
              <a:gd name="T19" fmla="*/ 60979 h 61"/>
              <a:gd name="T20" fmla="*/ 2147483647 w 55"/>
              <a:gd name="T21" fmla="*/ 76970 h 61"/>
              <a:gd name="T22" fmla="*/ 2147483647 w 55"/>
              <a:gd name="T23" fmla="*/ 86066 h 61"/>
              <a:gd name="T24" fmla="*/ 1553826631 w 55"/>
              <a:gd name="T25" fmla="*/ 90297 h 61"/>
              <a:gd name="T26" fmla="*/ 867915044 w 55"/>
              <a:gd name="T27" fmla="*/ 86066 h 61"/>
              <a:gd name="T28" fmla="*/ 510352812 w 55"/>
              <a:gd name="T29" fmla="*/ 76970 h 61"/>
              <a:gd name="T30" fmla="*/ 153904429 w 55"/>
              <a:gd name="T31" fmla="*/ 60979 h 61"/>
              <a:gd name="T32" fmla="*/ 0 w 55"/>
              <a:gd name="T33" fmla="*/ 46307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61"/>
              <a:gd name="T53" fmla="*/ 55 w 55"/>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61">
                <a:moveTo>
                  <a:pt x="0" y="32"/>
                </a:moveTo>
                <a:lnTo>
                  <a:pt x="3" y="19"/>
                </a:lnTo>
                <a:lnTo>
                  <a:pt x="9" y="9"/>
                </a:lnTo>
                <a:lnTo>
                  <a:pt x="16" y="3"/>
                </a:lnTo>
                <a:lnTo>
                  <a:pt x="28" y="0"/>
                </a:lnTo>
                <a:lnTo>
                  <a:pt x="40" y="3"/>
                </a:lnTo>
                <a:lnTo>
                  <a:pt x="46" y="9"/>
                </a:lnTo>
                <a:lnTo>
                  <a:pt x="52" y="19"/>
                </a:lnTo>
                <a:lnTo>
                  <a:pt x="55" y="32"/>
                </a:lnTo>
                <a:lnTo>
                  <a:pt x="52" y="42"/>
                </a:lnTo>
                <a:lnTo>
                  <a:pt x="46" y="52"/>
                </a:lnTo>
                <a:lnTo>
                  <a:pt x="40" y="58"/>
                </a:lnTo>
                <a:lnTo>
                  <a:pt x="28" y="61"/>
                </a:lnTo>
                <a:lnTo>
                  <a:pt x="16" y="58"/>
                </a:lnTo>
                <a:lnTo>
                  <a:pt x="9" y="52"/>
                </a:lnTo>
                <a:lnTo>
                  <a:pt x="3" y="42"/>
                </a:lnTo>
                <a:lnTo>
                  <a:pt x="0" y="32"/>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20" name="Freeform 156"/>
          <p:cNvSpPr>
            <a:spLocks/>
          </p:cNvSpPr>
          <p:nvPr/>
        </p:nvSpPr>
        <p:spPr bwMode="auto">
          <a:xfrm>
            <a:off x="4683125" y="4249738"/>
            <a:ext cx="120650" cy="104775"/>
          </a:xfrm>
          <a:custGeom>
            <a:avLst/>
            <a:gdLst>
              <a:gd name="T0" fmla="*/ 0 w 55"/>
              <a:gd name="T1" fmla="*/ 27758 h 58"/>
              <a:gd name="T2" fmla="*/ 82803521 w 55"/>
              <a:gd name="T3" fmla="*/ 14783 h 58"/>
              <a:gd name="T4" fmla="*/ 417160633 w 55"/>
              <a:gd name="T5" fmla="*/ 3 h 58"/>
              <a:gd name="T6" fmla="*/ 740194685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40194685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40" y="3"/>
                </a:lnTo>
                <a:lnTo>
                  <a:pt x="52" y="16"/>
                </a:lnTo>
                <a:lnTo>
                  <a:pt x="55" y="29"/>
                </a:lnTo>
                <a:lnTo>
                  <a:pt x="52" y="42"/>
                </a:lnTo>
                <a:lnTo>
                  <a:pt x="40"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21" name="Freeform 157"/>
          <p:cNvSpPr>
            <a:spLocks/>
          </p:cNvSpPr>
          <p:nvPr/>
        </p:nvSpPr>
        <p:spPr bwMode="auto">
          <a:xfrm>
            <a:off x="4570413" y="4295775"/>
            <a:ext cx="119063" cy="104775"/>
          </a:xfrm>
          <a:custGeom>
            <a:avLst/>
            <a:gdLst>
              <a:gd name="T0" fmla="*/ 0 w 55"/>
              <a:gd name="T1" fmla="*/ 27758 h 58"/>
              <a:gd name="T2" fmla="*/ 40350267 w 55"/>
              <a:gd name="T3" fmla="*/ 14783 h 58"/>
              <a:gd name="T4" fmla="*/ 199534950 w 55"/>
              <a:gd name="T5" fmla="*/ 3 h 58"/>
              <a:gd name="T6" fmla="*/ 371036065 w 55"/>
              <a:gd name="T7" fmla="*/ 0 h 58"/>
              <a:gd name="T8" fmla="*/ 554308339 w 55"/>
              <a:gd name="T9" fmla="*/ 3 h 58"/>
              <a:gd name="T10" fmla="*/ 713554593 w 55"/>
              <a:gd name="T11" fmla="*/ 14783 h 58"/>
              <a:gd name="T12" fmla="*/ 755875008 w 55"/>
              <a:gd name="T13" fmla="*/ 27758 h 58"/>
              <a:gd name="T14" fmla="*/ 713554593 w 55"/>
              <a:gd name="T15" fmla="*/ 40640 h 58"/>
              <a:gd name="T16" fmla="*/ 554308339 w 55"/>
              <a:gd name="T17" fmla="*/ 52625 h 58"/>
              <a:gd name="T18" fmla="*/ 371036065 w 55"/>
              <a:gd name="T19" fmla="*/ 53977 h 58"/>
              <a:gd name="T20" fmla="*/ 199534950 w 55"/>
              <a:gd name="T21" fmla="*/ 52625 h 58"/>
              <a:gd name="T22" fmla="*/ 40350267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40" y="3"/>
                </a:lnTo>
                <a:lnTo>
                  <a:pt x="52" y="16"/>
                </a:lnTo>
                <a:lnTo>
                  <a:pt x="55" y="29"/>
                </a:lnTo>
                <a:lnTo>
                  <a:pt x="52" y="42"/>
                </a:lnTo>
                <a:lnTo>
                  <a:pt x="40"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22" name="Freeform 158"/>
          <p:cNvSpPr>
            <a:spLocks/>
          </p:cNvSpPr>
          <p:nvPr/>
        </p:nvSpPr>
        <p:spPr bwMode="auto">
          <a:xfrm>
            <a:off x="4748213" y="4354513"/>
            <a:ext cx="123825" cy="103188"/>
          </a:xfrm>
          <a:custGeom>
            <a:avLst/>
            <a:gdLst>
              <a:gd name="T0" fmla="*/ 0 w 56"/>
              <a:gd name="T1" fmla="*/ 12416 h 58"/>
              <a:gd name="T2" fmla="*/ 120789140 w 56"/>
              <a:gd name="T3" fmla="*/ 6518 h 58"/>
              <a:gd name="T4" fmla="*/ 678950266 w 56"/>
              <a:gd name="T5" fmla="*/ 3 h 58"/>
              <a:gd name="T6" fmla="*/ 1169451997 w 56"/>
              <a:gd name="T7" fmla="*/ 0 h 58"/>
              <a:gd name="T8" fmla="*/ 1711120103 w 56"/>
              <a:gd name="T9" fmla="*/ 3 h 58"/>
              <a:gd name="T10" fmla="*/ 2147483647 w 56"/>
              <a:gd name="T11" fmla="*/ 6518 h 58"/>
              <a:gd name="T12" fmla="*/ 2147483647 w 56"/>
              <a:gd name="T13" fmla="*/ 12416 h 58"/>
              <a:gd name="T14" fmla="*/ 2147483647 w 56"/>
              <a:gd name="T15" fmla="*/ 17532 h 58"/>
              <a:gd name="T16" fmla="*/ 1711120103 w 56"/>
              <a:gd name="T17" fmla="*/ 22831 h 58"/>
              <a:gd name="T18" fmla="*/ 1169451997 w 56"/>
              <a:gd name="T19" fmla="*/ 24597 h 58"/>
              <a:gd name="T20" fmla="*/ 678950266 w 56"/>
              <a:gd name="T21" fmla="*/ 22831 h 58"/>
              <a:gd name="T22" fmla="*/ 120789140 w 56"/>
              <a:gd name="T23" fmla="*/ 17532 h 58"/>
              <a:gd name="T24" fmla="*/ 0 w 56"/>
              <a:gd name="T25" fmla="*/ 12416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58"/>
              <a:gd name="T41" fmla="*/ 56 w 5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58">
                <a:moveTo>
                  <a:pt x="0" y="29"/>
                </a:moveTo>
                <a:lnTo>
                  <a:pt x="3" y="16"/>
                </a:lnTo>
                <a:lnTo>
                  <a:pt x="16" y="3"/>
                </a:lnTo>
                <a:lnTo>
                  <a:pt x="28" y="0"/>
                </a:lnTo>
                <a:lnTo>
                  <a:pt x="40" y="3"/>
                </a:lnTo>
                <a:lnTo>
                  <a:pt x="52" y="16"/>
                </a:lnTo>
                <a:lnTo>
                  <a:pt x="56"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23" name="Freeform 159"/>
          <p:cNvSpPr>
            <a:spLocks/>
          </p:cNvSpPr>
          <p:nvPr/>
        </p:nvSpPr>
        <p:spPr bwMode="auto">
          <a:xfrm>
            <a:off x="4849813" y="4441825"/>
            <a:ext cx="120650" cy="111125"/>
          </a:xfrm>
          <a:custGeom>
            <a:avLst/>
            <a:gdLst>
              <a:gd name="T0" fmla="*/ 0 w 55"/>
              <a:gd name="T1" fmla="*/ 46307 h 61"/>
              <a:gd name="T2" fmla="*/ 82803521 w 55"/>
              <a:gd name="T3" fmla="*/ 27877 h 61"/>
              <a:gd name="T4" fmla="*/ 273652566 w 55"/>
              <a:gd name="T5" fmla="*/ 12862 h 61"/>
              <a:gd name="T6" fmla="*/ 436650168 w 55"/>
              <a:gd name="T7" fmla="*/ 3 h 61"/>
              <a:gd name="T8" fmla="*/ 794517228 w 55"/>
              <a:gd name="T9" fmla="*/ 0 h 61"/>
              <a:gd name="T10" fmla="*/ 1100667203 w 55"/>
              <a:gd name="T11" fmla="*/ 3 h 61"/>
              <a:gd name="T12" fmla="*/ 1287001338 w 55"/>
              <a:gd name="T13" fmla="*/ 12862 h 61"/>
              <a:gd name="T14" fmla="*/ 1442017373 w 55"/>
              <a:gd name="T15" fmla="*/ 27877 h 61"/>
              <a:gd name="T16" fmla="*/ 1520921953 w 55"/>
              <a:gd name="T17" fmla="*/ 46307 h 61"/>
              <a:gd name="T18" fmla="*/ 1442017373 w 55"/>
              <a:gd name="T19" fmla="*/ 60979 h 61"/>
              <a:gd name="T20" fmla="*/ 1287001338 w 55"/>
              <a:gd name="T21" fmla="*/ 76970 h 61"/>
              <a:gd name="T22" fmla="*/ 1100667203 w 55"/>
              <a:gd name="T23" fmla="*/ 86066 h 61"/>
              <a:gd name="T24" fmla="*/ 794517228 w 55"/>
              <a:gd name="T25" fmla="*/ 90297 h 61"/>
              <a:gd name="T26" fmla="*/ 436650168 w 55"/>
              <a:gd name="T27" fmla="*/ 86066 h 61"/>
              <a:gd name="T28" fmla="*/ 273652566 w 55"/>
              <a:gd name="T29" fmla="*/ 76970 h 61"/>
              <a:gd name="T30" fmla="*/ 82803521 w 55"/>
              <a:gd name="T31" fmla="*/ 60979 h 61"/>
              <a:gd name="T32" fmla="*/ 0 w 55"/>
              <a:gd name="T33" fmla="*/ 46307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61"/>
              <a:gd name="T53" fmla="*/ 55 w 55"/>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61">
                <a:moveTo>
                  <a:pt x="0" y="32"/>
                </a:moveTo>
                <a:lnTo>
                  <a:pt x="3" y="19"/>
                </a:lnTo>
                <a:lnTo>
                  <a:pt x="10" y="9"/>
                </a:lnTo>
                <a:lnTo>
                  <a:pt x="16" y="3"/>
                </a:lnTo>
                <a:lnTo>
                  <a:pt x="28" y="0"/>
                </a:lnTo>
                <a:lnTo>
                  <a:pt x="40" y="3"/>
                </a:lnTo>
                <a:lnTo>
                  <a:pt x="46" y="9"/>
                </a:lnTo>
                <a:lnTo>
                  <a:pt x="52" y="19"/>
                </a:lnTo>
                <a:lnTo>
                  <a:pt x="55" y="32"/>
                </a:lnTo>
                <a:lnTo>
                  <a:pt x="52" y="42"/>
                </a:lnTo>
                <a:lnTo>
                  <a:pt x="46" y="52"/>
                </a:lnTo>
                <a:lnTo>
                  <a:pt x="40" y="58"/>
                </a:lnTo>
                <a:lnTo>
                  <a:pt x="28" y="61"/>
                </a:lnTo>
                <a:lnTo>
                  <a:pt x="16" y="58"/>
                </a:lnTo>
                <a:lnTo>
                  <a:pt x="10" y="52"/>
                </a:lnTo>
                <a:lnTo>
                  <a:pt x="3" y="42"/>
                </a:lnTo>
                <a:lnTo>
                  <a:pt x="0" y="32"/>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24" name="Freeform 160"/>
          <p:cNvSpPr>
            <a:spLocks/>
          </p:cNvSpPr>
          <p:nvPr/>
        </p:nvSpPr>
        <p:spPr bwMode="auto">
          <a:xfrm>
            <a:off x="4943475" y="4537075"/>
            <a:ext cx="120650" cy="104775"/>
          </a:xfrm>
          <a:custGeom>
            <a:avLst/>
            <a:gdLst>
              <a:gd name="T0" fmla="*/ 0 w 55"/>
              <a:gd name="T1" fmla="*/ 27758 h 58"/>
              <a:gd name="T2" fmla="*/ 82803521 w 55"/>
              <a:gd name="T3" fmla="*/ 14783 h 58"/>
              <a:gd name="T4" fmla="*/ 436650168 w 55"/>
              <a:gd name="T5" fmla="*/ 3 h 58"/>
              <a:gd name="T6" fmla="*/ 794517228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94517228 w 55"/>
              <a:gd name="T19" fmla="*/ 53977 h 58"/>
              <a:gd name="T20" fmla="*/ 436650168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6" y="3"/>
                </a:lnTo>
                <a:lnTo>
                  <a:pt x="28" y="0"/>
                </a:lnTo>
                <a:lnTo>
                  <a:pt x="40" y="3"/>
                </a:lnTo>
                <a:lnTo>
                  <a:pt x="52" y="16"/>
                </a:lnTo>
                <a:lnTo>
                  <a:pt x="55"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25" name="Freeform 161"/>
          <p:cNvSpPr>
            <a:spLocks/>
          </p:cNvSpPr>
          <p:nvPr/>
        </p:nvSpPr>
        <p:spPr bwMode="auto">
          <a:xfrm>
            <a:off x="4475163" y="4405313"/>
            <a:ext cx="120650" cy="107950"/>
          </a:xfrm>
          <a:custGeom>
            <a:avLst/>
            <a:gdLst>
              <a:gd name="T0" fmla="*/ 0 w 55"/>
              <a:gd name="T1" fmla="*/ 53423 h 59"/>
              <a:gd name="T2" fmla="*/ 82803521 w 55"/>
              <a:gd name="T3" fmla="*/ 30252 h 59"/>
              <a:gd name="T4" fmla="*/ 417160633 w 55"/>
              <a:gd name="T5" fmla="*/ 8431 h 59"/>
              <a:gd name="T6" fmla="*/ 740194685 w 55"/>
              <a:gd name="T7" fmla="*/ 0 h 59"/>
              <a:gd name="T8" fmla="*/ 1100667203 w 55"/>
              <a:gd name="T9" fmla="*/ 8431 h 59"/>
              <a:gd name="T10" fmla="*/ 1442017373 w 55"/>
              <a:gd name="T11" fmla="*/ 30252 h 59"/>
              <a:gd name="T12" fmla="*/ 1520921953 w 55"/>
              <a:gd name="T13" fmla="*/ 53423 h 59"/>
              <a:gd name="T14" fmla="*/ 1442017373 w 55"/>
              <a:gd name="T15" fmla="*/ 76846 h 59"/>
              <a:gd name="T16" fmla="*/ 1100667203 w 55"/>
              <a:gd name="T17" fmla="*/ 102078 h 59"/>
              <a:gd name="T18" fmla="*/ 740194685 w 55"/>
              <a:gd name="T19" fmla="*/ 108644 h 59"/>
              <a:gd name="T20" fmla="*/ 417160633 w 55"/>
              <a:gd name="T21" fmla="*/ 102078 h 59"/>
              <a:gd name="T22" fmla="*/ 82803521 w 55"/>
              <a:gd name="T23" fmla="*/ 76846 h 59"/>
              <a:gd name="T24" fmla="*/ 0 w 55"/>
              <a:gd name="T25" fmla="*/ 53423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5" y="4"/>
                </a:lnTo>
                <a:lnTo>
                  <a:pt x="27" y="0"/>
                </a:lnTo>
                <a:lnTo>
                  <a:pt x="40" y="4"/>
                </a:lnTo>
                <a:lnTo>
                  <a:pt x="52" y="16"/>
                </a:lnTo>
                <a:lnTo>
                  <a:pt x="55" y="29"/>
                </a:lnTo>
                <a:lnTo>
                  <a:pt x="52" y="42"/>
                </a:lnTo>
                <a:lnTo>
                  <a:pt x="40" y="55"/>
                </a:lnTo>
                <a:lnTo>
                  <a:pt x="27" y="59"/>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26" name="Freeform 162"/>
          <p:cNvSpPr>
            <a:spLocks/>
          </p:cNvSpPr>
          <p:nvPr/>
        </p:nvSpPr>
        <p:spPr bwMode="auto">
          <a:xfrm>
            <a:off x="4621213" y="4413250"/>
            <a:ext cx="122238" cy="104775"/>
          </a:xfrm>
          <a:custGeom>
            <a:avLst/>
            <a:gdLst>
              <a:gd name="T0" fmla="*/ 0 w 55"/>
              <a:gd name="T1" fmla="*/ 27758 h 58"/>
              <a:gd name="T2" fmla="*/ 153904429 w 55"/>
              <a:gd name="T3" fmla="*/ 14783 h 58"/>
              <a:gd name="T4" fmla="*/ 867915044 w 55"/>
              <a:gd name="T5" fmla="*/ 3 h 58"/>
              <a:gd name="T6" fmla="*/ 1553826631 w 55"/>
              <a:gd name="T7" fmla="*/ 0 h 58"/>
              <a:gd name="T8" fmla="*/ 2147483647 w 55"/>
              <a:gd name="T9" fmla="*/ 3 h 58"/>
              <a:gd name="T10" fmla="*/ 2147483647 w 55"/>
              <a:gd name="T11" fmla="*/ 14783 h 58"/>
              <a:gd name="T12" fmla="*/ 2147483647 w 55"/>
              <a:gd name="T13" fmla="*/ 27758 h 58"/>
              <a:gd name="T14" fmla="*/ 2147483647 w 55"/>
              <a:gd name="T15" fmla="*/ 40640 h 58"/>
              <a:gd name="T16" fmla="*/ 2147483647 w 55"/>
              <a:gd name="T17" fmla="*/ 52625 h 58"/>
              <a:gd name="T18" fmla="*/ 1553826631 w 55"/>
              <a:gd name="T19" fmla="*/ 53977 h 58"/>
              <a:gd name="T20" fmla="*/ 867915044 w 55"/>
              <a:gd name="T21" fmla="*/ 52625 h 58"/>
              <a:gd name="T22" fmla="*/ 153904429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6" y="3"/>
                </a:lnTo>
                <a:lnTo>
                  <a:pt x="28" y="0"/>
                </a:lnTo>
                <a:lnTo>
                  <a:pt x="40" y="3"/>
                </a:lnTo>
                <a:lnTo>
                  <a:pt x="52" y="16"/>
                </a:lnTo>
                <a:lnTo>
                  <a:pt x="55"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27" name="Freeform 163"/>
          <p:cNvSpPr>
            <a:spLocks/>
          </p:cNvSpPr>
          <p:nvPr/>
        </p:nvSpPr>
        <p:spPr bwMode="auto">
          <a:xfrm>
            <a:off x="4394200" y="4505325"/>
            <a:ext cx="120650" cy="106363"/>
          </a:xfrm>
          <a:custGeom>
            <a:avLst/>
            <a:gdLst>
              <a:gd name="T0" fmla="*/ 0 w 55"/>
              <a:gd name="T1" fmla="*/ 25887 h 59"/>
              <a:gd name="T2" fmla="*/ 82803521 w 55"/>
              <a:gd name="T3" fmla="*/ 14048 h 59"/>
              <a:gd name="T4" fmla="*/ 417160633 w 55"/>
              <a:gd name="T5" fmla="*/ 3843 h 59"/>
              <a:gd name="T6" fmla="*/ 794517228 w 55"/>
              <a:gd name="T7" fmla="*/ 0 h 59"/>
              <a:gd name="T8" fmla="*/ 1100667203 w 55"/>
              <a:gd name="T9" fmla="*/ 3843 h 59"/>
              <a:gd name="T10" fmla="*/ 1442017373 w 55"/>
              <a:gd name="T11" fmla="*/ 14048 h 59"/>
              <a:gd name="T12" fmla="*/ 1520921953 w 55"/>
              <a:gd name="T13" fmla="*/ 25887 h 59"/>
              <a:gd name="T14" fmla="*/ 1442017373 w 55"/>
              <a:gd name="T15" fmla="*/ 37398 h 59"/>
              <a:gd name="T16" fmla="*/ 1100667203 w 55"/>
              <a:gd name="T17" fmla="*/ 48228 h 59"/>
              <a:gd name="T18" fmla="*/ 794517228 w 55"/>
              <a:gd name="T19" fmla="*/ 49289 h 59"/>
              <a:gd name="T20" fmla="*/ 417160633 w 55"/>
              <a:gd name="T21" fmla="*/ 48228 h 59"/>
              <a:gd name="T22" fmla="*/ 82803521 w 55"/>
              <a:gd name="T23" fmla="*/ 37398 h 59"/>
              <a:gd name="T24" fmla="*/ 0 w 55"/>
              <a:gd name="T25" fmla="*/ 2588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8" y="0"/>
                </a:lnTo>
                <a:lnTo>
                  <a:pt x="40" y="4"/>
                </a:lnTo>
                <a:lnTo>
                  <a:pt x="52" y="17"/>
                </a:lnTo>
                <a:lnTo>
                  <a:pt x="55" y="30"/>
                </a:lnTo>
                <a:lnTo>
                  <a:pt x="52" y="43"/>
                </a:lnTo>
                <a:lnTo>
                  <a:pt x="40" y="56"/>
                </a:lnTo>
                <a:lnTo>
                  <a:pt x="28"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28" name="Freeform 164"/>
          <p:cNvSpPr>
            <a:spLocks/>
          </p:cNvSpPr>
          <p:nvPr/>
        </p:nvSpPr>
        <p:spPr bwMode="auto">
          <a:xfrm>
            <a:off x="4306888" y="4630738"/>
            <a:ext cx="119063" cy="104775"/>
          </a:xfrm>
          <a:custGeom>
            <a:avLst/>
            <a:gdLst>
              <a:gd name="T0" fmla="*/ 0 w 55"/>
              <a:gd name="T1" fmla="*/ 27758 h 58"/>
              <a:gd name="T2" fmla="*/ 40350267 w 55"/>
              <a:gd name="T3" fmla="*/ 14783 h 58"/>
              <a:gd name="T4" fmla="*/ 223602663 w 55"/>
              <a:gd name="T5" fmla="*/ 3 h 58"/>
              <a:gd name="T6" fmla="*/ 383733803 w 55"/>
              <a:gd name="T7" fmla="*/ 0 h 58"/>
              <a:gd name="T8" fmla="*/ 554308339 w 55"/>
              <a:gd name="T9" fmla="*/ 3 h 58"/>
              <a:gd name="T10" fmla="*/ 713554593 w 55"/>
              <a:gd name="T11" fmla="*/ 14783 h 58"/>
              <a:gd name="T12" fmla="*/ 755875008 w 55"/>
              <a:gd name="T13" fmla="*/ 27758 h 58"/>
              <a:gd name="T14" fmla="*/ 713554593 w 55"/>
              <a:gd name="T15" fmla="*/ 40640 h 58"/>
              <a:gd name="T16" fmla="*/ 554308339 w 55"/>
              <a:gd name="T17" fmla="*/ 52625 h 58"/>
              <a:gd name="T18" fmla="*/ 383733803 w 55"/>
              <a:gd name="T19" fmla="*/ 53977 h 58"/>
              <a:gd name="T20" fmla="*/ 223602663 w 55"/>
              <a:gd name="T21" fmla="*/ 52625 h 58"/>
              <a:gd name="T22" fmla="*/ 40350267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6" y="3"/>
                </a:lnTo>
                <a:lnTo>
                  <a:pt x="28" y="0"/>
                </a:lnTo>
                <a:lnTo>
                  <a:pt x="40" y="3"/>
                </a:lnTo>
                <a:lnTo>
                  <a:pt x="52" y="16"/>
                </a:lnTo>
                <a:lnTo>
                  <a:pt x="55"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29" name="Freeform 165"/>
          <p:cNvSpPr>
            <a:spLocks/>
          </p:cNvSpPr>
          <p:nvPr/>
        </p:nvSpPr>
        <p:spPr bwMode="auto">
          <a:xfrm>
            <a:off x="4443413" y="4622800"/>
            <a:ext cx="119063" cy="107950"/>
          </a:xfrm>
          <a:custGeom>
            <a:avLst/>
            <a:gdLst>
              <a:gd name="T0" fmla="*/ 0 w 55"/>
              <a:gd name="T1" fmla="*/ 55429 h 59"/>
              <a:gd name="T2" fmla="*/ 40350267 w 55"/>
              <a:gd name="T3" fmla="*/ 31879 h 59"/>
              <a:gd name="T4" fmla="*/ 199534950 w 55"/>
              <a:gd name="T5" fmla="*/ 8431 h 59"/>
              <a:gd name="T6" fmla="*/ 371036065 w 55"/>
              <a:gd name="T7" fmla="*/ 0 h 59"/>
              <a:gd name="T8" fmla="*/ 536074235 w 55"/>
              <a:gd name="T9" fmla="*/ 8431 h 59"/>
              <a:gd name="T10" fmla="*/ 713554593 w 55"/>
              <a:gd name="T11" fmla="*/ 31879 h 59"/>
              <a:gd name="T12" fmla="*/ 755875008 w 55"/>
              <a:gd name="T13" fmla="*/ 55429 h 59"/>
              <a:gd name="T14" fmla="*/ 713554593 w 55"/>
              <a:gd name="T15" fmla="*/ 81726 h 59"/>
              <a:gd name="T16" fmla="*/ 536074235 w 55"/>
              <a:gd name="T17" fmla="*/ 103724 h 59"/>
              <a:gd name="T18" fmla="*/ 371036065 w 55"/>
              <a:gd name="T19" fmla="*/ 108644 h 59"/>
              <a:gd name="T20" fmla="*/ 199534950 w 55"/>
              <a:gd name="T21" fmla="*/ 103724 h 59"/>
              <a:gd name="T22" fmla="*/ 40350267 w 55"/>
              <a:gd name="T23" fmla="*/ 81726 h 59"/>
              <a:gd name="T24" fmla="*/ 0 w 55"/>
              <a:gd name="T25" fmla="*/ 55429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30"/>
                </a:moveTo>
                <a:lnTo>
                  <a:pt x="3" y="17"/>
                </a:lnTo>
                <a:lnTo>
                  <a:pt x="15" y="4"/>
                </a:lnTo>
                <a:lnTo>
                  <a:pt x="27" y="0"/>
                </a:lnTo>
                <a:lnTo>
                  <a:pt x="39" y="4"/>
                </a:lnTo>
                <a:lnTo>
                  <a:pt x="52" y="17"/>
                </a:lnTo>
                <a:lnTo>
                  <a:pt x="55" y="30"/>
                </a:lnTo>
                <a:lnTo>
                  <a:pt x="52" y="43"/>
                </a:lnTo>
                <a:lnTo>
                  <a:pt x="39" y="56"/>
                </a:lnTo>
                <a:lnTo>
                  <a:pt x="27" y="59"/>
                </a:lnTo>
                <a:lnTo>
                  <a:pt x="15" y="56"/>
                </a:lnTo>
                <a:lnTo>
                  <a:pt x="3" y="43"/>
                </a:lnTo>
                <a:lnTo>
                  <a:pt x="0" y="30"/>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30" name="Freeform 166"/>
          <p:cNvSpPr>
            <a:spLocks/>
          </p:cNvSpPr>
          <p:nvPr/>
        </p:nvSpPr>
        <p:spPr bwMode="auto">
          <a:xfrm>
            <a:off x="4549775" y="4513263"/>
            <a:ext cx="120650" cy="104775"/>
          </a:xfrm>
          <a:custGeom>
            <a:avLst/>
            <a:gdLst>
              <a:gd name="T0" fmla="*/ 0 w 55"/>
              <a:gd name="T1" fmla="*/ 27758 h 58"/>
              <a:gd name="T2" fmla="*/ 82803521 w 55"/>
              <a:gd name="T3" fmla="*/ 14783 h 58"/>
              <a:gd name="T4" fmla="*/ 417160633 w 55"/>
              <a:gd name="T5" fmla="*/ 3 h 58"/>
              <a:gd name="T6" fmla="*/ 740194685 w 55"/>
              <a:gd name="T7" fmla="*/ 0 h 58"/>
              <a:gd name="T8" fmla="*/ 1097878351 w 55"/>
              <a:gd name="T9" fmla="*/ 3 h 58"/>
              <a:gd name="T10" fmla="*/ 1442017373 w 55"/>
              <a:gd name="T11" fmla="*/ 14783 h 58"/>
              <a:gd name="T12" fmla="*/ 1520921953 w 55"/>
              <a:gd name="T13" fmla="*/ 27758 h 58"/>
              <a:gd name="T14" fmla="*/ 1442017373 w 55"/>
              <a:gd name="T15" fmla="*/ 40640 h 58"/>
              <a:gd name="T16" fmla="*/ 1097878351 w 55"/>
              <a:gd name="T17" fmla="*/ 52625 h 58"/>
              <a:gd name="T18" fmla="*/ 740194685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39" y="3"/>
                </a:lnTo>
                <a:lnTo>
                  <a:pt x="52" y="16"/>
                </a:lnTo>
                <a:lnTo>
                  <a:pt x="55" y="29"/>
                </a:lnTo>
                <a:lnTo>
                  <a:pt x="52" y="42"/>
                </a:lnTo>
                <a:lnTo>
                  <a:pt x="39"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31" name="Freeform 167"/>
          <p:cNvSpPr>
            <a:spLocks/>
          </p:cNvSpPr>
          <p:nvPr/>
        </p:nvSpPr>
        <p:spPr bwMode="auto">
          <a:xfrm>
            <a:off x="4576763" y="4630738"/>
            <a:ext cx="120650" cy="104775"/>
          </a:xfrm>
          <a:custGeom>
            <a:avLst/>
            <a:gdLst>
              <a:gd name="T0" fmla="*/ 0 w 55"/>
              <a:gd name="T1" fmla="*/ 27758 h 58"/>
              <a:gd name="T2" fmla="*/ 82803521 w 55"/>
              <a:gd name="T3" fmla="*/ 14783 h 58"/>
              <a:gd name="T4" fmla="*/ 417160633 w 55"/>
              <a:gd name="T5" fmla="*/ 3 h 58"/>
              <a:gd name="T6" fmla="*/ 740194685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40194685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40" y="3"/>
                </a:lnTo>
                <a:lnTo>
                  <a:pt x="52" y="16"/>
                </a:lnTo>
                <a:lnTo>
                  <a:pt x="55" y="29"/>
                </a:lnTo>
                <a:lnTo>
                  <a:pt x="52" y="42"/>
                </a:lnTo>
                <a:lnTo>
                  <a:pt x="40"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32" name="Freeform 168"/>
          <p:cNvSpPr>
            <a:spLocks/>
          </p:cNvSpPr>
          <p:nvPr/>
        </p:nvSpPr>
        <p:spPr bwMode="auto">
          <a:xfrm>
            <a:off x="4670425" y="4518025"/>
            <a:ext cx="120650" cy="112713"/>
          </a:xfrm>
          <a:custGeom>
            <a:avLst/>
            <a:gdLst>
              <a:gd name="T0" fmla="*/ 0 w 55"/>
              <a:gd name="T1" fmla="*/ 37791 h 62"/>
              <a:gd name="T2" fmla="*/ 82803521 w 55"/>
              <a:gd name="T3" fmla="*/ 25165 h 62"/>
              <a:gd name="T4" fmla="*/ 241432590 w 55"/>
              <a:gd name="T5" fmla="*/ 12778 h 62"/>
              <a:gd name="T6" fmla="*/ 417160633 w 55"/>
              <a:gd name="T7" fmla="*/ 3 h 62"/>
              <a:gd name="T8" fmla="*/ 740194685 w 55"/>
              <a:gd name="T9" fmla="*/ 0 h 62"/>
              <a:gd name="T10" fmla="*/ 1097878351 w 55"/>
              <a:gd name="T11" fmla="*/ 3 h 62"/>
              <a:gd name="T12" fmla="*/ 1287001338 w 55"/>
              <a:gd name="T13" fmla="*/ 12778 h 62"/>
              <a:gd name="T14" fmla="*/ 1442017373 w 55"/>
              <a:gd name="T15" fmla="*/ 25165 h 62"/>
              <a:gd name="T16" fmla="*/ 1520921953 w 55"/>
              <a:gd name="T17" fmla="*/ 37791 h 62"/>
              <a:gd name="T18" fmla="*/ 1442017373 w 55"/>
              <a:gd name="T19" fmla="*/ 55499 h 62"/>
              <a:gd name="T20" fmla="*/ 1287001338 w 55"/>
              <a:gd name="T21" fmla="*/ 69567 h 62"/>
              <a:gd name="T22" fmla="*/ 1097878351 w 55"/>
              <a:gd name="T23" fmla="*/ 77295 h 62"/>
              <a:gd name="T24" fmla="*/ 740194685 w 55"/>
              <a:gd name="T25" fmla="*/ 82203 h 62"/>
              <a:gd name="T26" fmla="*/ 417160633 w 55"/>
              <a:gd name="T27" fmla="*/ 77295 h 62"/>
              <a:gd name="T28" fmla="*/ 241432590 w 55"/>
              <a:gd name="T29" fmla="*/ 69567 h 62"/>
              <a:gd name="T30" fmla="*/ 82803521 w 55"/>
              <a:gd name="T31" fmla="*/ 55499 h 62"/>
              <a:gd name="T32" fmla="*/ 0 w 55"/>
              <a:gd name="T33" fmla="*/ 37791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62"/>
              <a:gd name="T53" fmla="*/ 55 w 55"/>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62">
                <a:moveTo>
                  <a:pt x="0" y="29"/>
                </a:moveTo>
                <a:lnTo>
                  <a:pt x="3" y="19"/>
                </a:lnTo>
                <a:lnTo>
                  <a:pt x="9" y="10"/>
                </a:lnTo>
                <a:lnTo>
                  <a:pt x="15" y="3"/>
                </a:lnTo>
                <a:lnTo>
                  <a:pt x="27" y="0"/>
                </a:lnTo>
                <a:lnTo>
                  <a:pt x="39" y="3"/>
                </a:lnTo>
                <a:lnTo>
                  <a:pt x="46" y="10"/>
                </a:lnTo>
                <a:lnTo>
                  <a:pt x="52" y="19"/>
                </a:lnTo>
                <a:lnTo>
                  <a:pt x="55" y="29"/>
                </a:lnTo>
                <a:lnTo>
                  <a:pt x="52" y="42"/>
                </a:lnTo>
                <a:lnTo>
                  <a:pt x="46" y="52"/>
                </a:lnTo>
                <a:lnTo>
                  <a:pt x="39" y="58"/>
                </a:lnTo>
                <a:lnTo>
                  <a:pt x="27" y="62"/>
                </a:lnTo>
                <a:lnTo>
                  <a:pt x="15" y="58"/>
                </a:lnTo>
                <a:lnTo>
                  <a:pt x="9" y="52"/>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33" name="Freeform 169"/>
          <p:cNvSpPr>
            <a:spLocks/>
          </p:cNvSpPr>
          <p:nvPr/>
        </p:nvSpPr>
        <p:spPr bwMode="auto">
          <a:xfrm>
            <a:off x="4791075" y="4541838"/>
            <a:ext cx="119063" cy="104775"/>
          </a:xfrm>
          <a:custGeom>
            <a:avLst/>
            <a:gdLst>
              <a:gd name="T0" fmla="*/ 0 w 55"/>
              <a:gd name="T1" fmla="*/ 27758 h 58"/>
              <a:gd name="T2" fmla="*/ 40350267 w 55"/>
              <a:gd name="T3" fmla="*/ 14783 h 58"/>
              <a:gd name="T4" fmla="*/ 199534950 w 55"/>
              <a:gd name="T5" fmla="*/ 3 h 58"/>
              <a:gd name="T6" fmla="*/ 371036065 w 55"/>
              <a:gd name="T7" fmla="*/ 0 h 58"/>
              <a:gd name="T8" fmla="*/ 554308339 w 55"/>
              <a:gd name="T9" fmla="*/ 3 h 58"/>
              <a:gd name="T10" fmla="*/ 713554593 w 55"/>
              <a:gd name="T11" fmla="*/ 14783 h 58"/>
              <a:gd name="T12" fmla="*/ 755875008 w 55"/>
              <a:gd name="T13" fmla="*/ 27758 h 58"/>
              <a:gd name="T14" fmla="*/ 713554593 w 55"/>
              <a:gd name="T15" fmla="*/ 40640 h 58"/>
              <a:gd name="T16" fmla="*/ 554308339 w 55"/>
              <a:gd name="T17" fmla="*/ 52625 h 58"/>
              <a:gd name="T18" fmla="*/ 371036065 w 55"/>
              <a:gd name="T19" fmla="*/ 53977 h 58"/>
              <a:gd name="T20" fmla="*/ 199534950 w 55"/>
              <a:gd name="T21" fmla="*/ 52625 h 58"/>
              <a:gd name="T22" fmla="*/ 40350267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40" y="3"/>
                </a:lnTo>
                <a:lnTo>
                  <a:pt x="52" y="16"/>
                </a:lnTo>
                <a:lnTo>
                  <a:pt x="55" y="29"/>
                </a:lnTo>
                <a:lnTo>
                  <a:pt x="52" y="42"/>
                </a:lnTo>
                <a:lnTo>
                  <a:pt x="40"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34" name="Freeform 170"/>
          <p:cNvSpPr>
            <a:spLocks/>
          </p:cNvSpPr>
          <p:nvPr/>
        </p:nvSpPr>
        <p:spPr bwMode="auto">
          <a:xfrm>
            <a:off x="4710113" y="4630738"/>
            <a:ext cx="120650" cy="104775"/>
          </a:xfrm>
          <a:custGeom>
            <a:avLst/>
            <a:gdLst>
              <a:gd name="T0" fmla="*/ 0 w 55"/>
              <a:gd name="T1" fmla="*/ 27758 h 58"/>
              <a:gd name="T2" fmla="*/ 82803521 w 55"/>
              <a:gd name="T3" fmla="*/ 14783 h 58"/>
              <a:gd name="T4" fmla="*/ 417160633 w 55"/>
              <a:gd name="T5" fmla="*/ 3 h 58"/>
              <a:gd name="T6" fmla="*/ 794517228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94517228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35" name="Freeform 171"/>
          <p:cNvSpPr>
            <a:spLocks/>
          </p:cNvSpPr>
          <p:nvPr/>
        </p:nvSpPr>
        <p:spPr bwMode="auto">
          <a:xfrm>
            <a:off x="4856163" y="4630738"/>
            <a:ext cx="122238" cy="104775"/>
          </a:xfrm>
          <a:custGeom>
            <a:avLst/>
            <a:gdLst>
              <a:gd name="T0" fmla="*/ 0 w 56"/>
              <a:gd name="T1" fmla="*/ 27758 h 58"/>
              <a:gd name="T2" fmla="*/ 67354788 w 56"/>
              <a:gd name="T3" fmla="*/ 14783 h 58"/>
              <a:gd name="T4" fmla="*/ 336786458 w 56"/>
              <a:gd name="T5" fmla="*/ 3 h 58"/>
              <a:gd name="T6" fmla="*/ 609447832 w 56"/>
              <a:gd name="T7" fmla="*/ 0 h 58"/>
              <a:gd name="T8" fmla="*/ 860577652 w 56"/>
              <a:gd name="T9" fmla="*/ 3 h 58"/>
              <a:gd name="T10" fmla="*/ 1116071765 w 56"/>
              <a:gd name="T11" fmla="*/ 14783 h 58"/>
              <a:gd name="T12" fmla="*/ 1203830698 w 56"/>
              <a:gd name="T13" fmla="*/ 27758 h 58"/>
              <a:gd name="T14" fmla="*/ 1116071765 w 56"/>
              <a:gd name="T15" fmla="*/ 40640 h 58"/>
              <a:gd name="T16" fmla="*/ 860577652 w 56"/>
              <a:gd name="T17" fmla="*/ 52625 h 58"/>
              <a:gd name="T18" fmla="*/ 609447832 w 56"/>
              <a:gd name="T19" fmla="*/ 53977 h 58"/>
              <a:gd name="T20" fmla="*/ 336786458 w 56"/>
              <a:gd name="T21" fmla="*/ 52625 h 58"/>
              <a:gd name="T22" fmla="*/ 67354788 w 56"/>
              <a:gd name="T23" fmla="*/ 40640 h 58"/>
              <a:gd name="T24" fmla="*/ 0 w 56"/>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58"/>
              <a:gd name="T41" fmla="*/ 56 w 5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58">
                <a:moveTo>
                  <a:pt x="0" y="29"/>
                </a:moveTo>
                <a:lnTo>
                  <a:pt x="3" y="16"/>
                </a:lnTo>
                <a:lnTo>
                  <a:pt x="16" y="3"/>
                </a:lnTo>
                <a:lnTo>
                  <a:pt x="28" y="0"/>
                </a:lnTo>
                <a:lnTo>
                  <a:pt x="40" y="3"/>
                </a:lnTo>
                <a:lnTo>
                  <a:pt x="52" y="16"/>
                </a:lnTo>
                <a:lnTo>
                  <a:pt x="56"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36" name="Freeform 172"/>
          <p:cNvSpPr>
            <a:spLocks/>
          </p:cNvSpPr>
          <p:nvPr/>
        </p:nvSpPr>
        <p:spPr bwMode="auto">
          <a:xfrm>
            <a:off x="5005388" y="4630738"/>
            <a:ext cx="120650" cy="104775"/>
          </a:xfrm>
          <a:custGeom>
            <a:avLst/>
            <a:gdLst>
              <a:gd name="T0" fmla="*/ 0 w 55"/>
              <a:gd name="T1" fmla="*/ 27758 h 58"/>
              <a:gd name="T2" fmla="*/ 82803521 w 55"/>
              <a:gd name="T3" fmla="*/ 14783 h 58"/>
              <a:gd name="T4" fmla="*/ 417160633 w 55"/>
              <a:gd name="T5" fmla="*/ 3 h 58"/>
              <a:gd name="T6" fmla="*/ 740194685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40194685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40" y="3"/>
                </a:lnTo>
                <a:lnTo>
                  <a:pt x="52" y="16"/>
                </a:lnTo>
                <a:lnTo>
                  <a:pt x="55" y="29"/>
                </a:lnTo>
                <a:lnTo>
                  <a:pt x="52" y="42"/>
                </a:lnTo>
                <a:lnTo>
                  <a:pt x="40"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37" name="Freeform 173"/>
          <p:cNvSpPr>
            <a:spLocks/>
          </p:cNvSpPr>
          <p:nvPr/>
        </p:nvSpPr>
        <p:spPr bwMode="auto">
          <a:xfrm>
            <a:off x="6043613" y="4635500"/>
            <a:ext cx="122238" cy="104775"/>
          </a:xfrm>
          <a:custGeom>
            <a:avLst/>
            <a:gdLst>
              <a:gd name="T0" fmla="*/ 0 w 56"/>
              <a:gd name="T1" fmla="*/ 27758 h 58"/>
              <a:gd name="T2" fmla="*/ 67354788 w 56"/>
              <a:gd name="T3" fmla="*/ 14783 h 58"/>
              <a:gd name="T4" fmla="*/ 336786458 w 56"/>
              <a:gd name="T5" fmla="*/ 3 h 58"/>
              <a:gd name="T6" fmla="*/ 609447832 w 56"/>
              <a:gd name="T7" fmla="*/ 0 h 58"/>
              <a:gd name="T8" fmla="*/ 860577652 w 56"/>
              <a:gd name="T9" fmla="*/ 3 h 58"/>
              <a:gd name="T10" fmla="*/ 1116071765 w 56"/>
              <a:gd name="T11" fmla="*/ 14783 h 58"/>
              <a:gd name="T12" fmla="*/ 1203830698 w 56"/>
              <a:gd name="T13" fmla="*/ 27758 h 58"/>
              <a:gd name="T14" fmla="*/ 1116071765 w 56"/>
              <a:gd name="T15" fmla="*/ 40640 h 58"/>
              <a:gd name="T16" fmla="*/ 860577652 w 56"/>
              <a:gd name="T17" fmla="*/ 52625 h 58"/>
              <a:gd name="T18" fmla="*/ 609447832 w 56"/>
              <a:gd name="T19" fmla="*/ 53977 h 58"/>
              <a:gd name="T20" fmla="*/ 336786458 w 56"/>
              <a:gd name="T21" fmla="*/ 52625 h 58"/>
              <a:gd name="T22" fmla="*/ 67354788 w 56"/>
              <a:gd name="T23" fmla="*/ 40640 h 58"/>
              <a:gd name="T24" fmla="*/ 0 w 56"/>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58"/>
              <a:gd name="T41" fmla="*/ 56 w 5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58">
                <a:moveTo>
                  <a:pt x="0" y="29"/>
                </a:moveTo>
                <a:lnTo>
                  <a:pt x="3" y="16"/>
                </a:lnTo>
                <a:lnTo>
                  <a:pt x="16" y="3"/>
                </a:lnTo>
                <a:lnTo>
                  <a:pt x="28" y="0"/>
                </a:lnTo>
                <a:lnTo>
                  <a:pt x="40" y="3"/>
                </a:lnTo>
                <a:lnTo>
                  <a:pt x="52" y="16"/>
                </a:lnTo>
                <a:lnTo>
                  <a:pt x="56"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38" name="Freeform 174"/>
          <p:cNvSpPr>
            <a:spLocks/>
          </p:cNvSpPr>
          <p:nvPr/>
        </p:nvSpPr>
        <p:spPr bwMode="auto">
          <a:xfrm>
            <a:off x="6184900" y="4635500"/>
            <a:ext cx="122238" cy="104775"/>
          </a:xfrm>
          <a:custGeom>
            <a:avLst/>
            <a:gdLst>
              <a:gd name="T0" fmla="*/ 0 w 55"/>
              <a:gd name="T1" fmla="*/ 27758 h 58"/>
              <a:gd name="T2" fmla="*/ 153904429 w 55"/>
              <a:gd name="T3" fmla="*/ 14783 h 58"/>
              <a:gd name="T4" fmla="*/ 827734956 w 55"/>
              <a:gd name="T5" fmla="*/ 3 h 58"/>
              <a:gd name="T6" fmla="*/ 1506540921 w 55"/>
              <a:gd name="T7" fmla="*/ 0 h 58"/>
              <a:gd name="T8" fmla="*/ 2147483647 w 55"/>
              <a:gd name="T9" fmla="*/ 3 h 58"/>
              <a:gd name="T10" fmla="*/ 2147483647 w 55"/>
              <a:gd name="T11" fmla="*/ 14783 h 58"/>
              <a:gd name="T12" fmla="*/ 2147483647 w 55"/>
              <a:gd name="T13" fmla="*/ 27758 h 58"/>
              <a:gd name="T14" fmla="*/ 2147483647 w 55"/>
              <a:gd name="T15" fmla="*/ 40640 h 58"/>
              <a:gd name="T16" fmla="*/ 2147483647 w 55"/>
              <a:gd name="T17" fmla="*/ 52625 h 58"/>
              <a:gd name="T18" fmla="*/ 1506540921 w 55"/>
              <a:gd name="T19" fmla="*/ 53977 h 58"/>
              <a:gd name="T20" fmla="*/ 827734956 w 55"/>
              <a:gd name="T21" fmla="*/ 52625 h 58"/>
              <a:gd name="T22" fmla="*/ 153904429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40" y="3"/>
                </a:lnTo>
                <a:lnTo>
                  <a:pt x="52" y="16"/>
                </a:lnTo>
                <a:lnTo>
                  <a:pt x="55" y="29"/>
                </a:lnTo>
                <a:lnTo>
                  <a:pt x="52" y="42"/>
                </a:lnTo>
                <a:lnTo>
                  <a:pt x="40"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39" name="Freeform 175"/>
          <p:cNvSpPr>
            <a:spLocks/>
          </p:cNvSpPr>
          <p:nvPr/>
        </p:nvSpPr>
        <p:spPr bwMode="auto">
          <a:xfrm>
            <a:off x="4044950" y="3598863"/>
            <a:ext cx="122238" cy="104775"/>
          </a:xfrm>
          <a:custGeom>
            <a:avLst/>
            <a:gdLst>
              <a:gd name="T0" fmla="*/ 0 w 55"/>
              <a:gd name="T1" fmla="*/ 27758 h 58"/>
              <a:gd name="T2" fmla="*/ 153904429 w 55"/>
              <a:gd name="T3" fmla="*/ 14783 h 58"/>
              <a:gd name="T4" fmla="*/ 827734956 w 55"/>
              <a:gd name="T5" fmla="*/ 3 h 58"/>
              <a:gd name="T6" fmla="*/ 1506540921 w 55"/>
              <a:gd name="T7" fmla="*/ 0 h 58"/>
              <a:gd name="T8" fmla="*/ 2147483647 w 55"/>
              <a:gd name="T9" fmla="*/ 3 h 58"/>
              <a:gd name="T10" fmla="*/ 2147483647 w 55"/>
              <a:gd name="T11" fmla="*/ 14783 h 58"/>
              <a:gd name="T12" fmla="*/ 2147483647 w 55"/>
              <a:gd name="T13" fmla="*/ 27758 h 58"/>
              <a:gd name="T14" fmla="*/ 2147483647 w 55"/>
              <a:gd name="T15" fmla="*/ 36522 h 58"/>
              <a:gd name="T16" fmla="*/ 2147483647 w 55"/>
              <a:gd name="T17" fmla="*/ 46544 h 58"/>
              <a:gd name="T18" fmla="*/ 2147483647 w 55"/>
              <a:gd name="T19" fmla="*/ 52625 h 58"/>
              <a:gd name="T20" fmla="*/ 1506540921 w 55"/>
              <a:gd name="T21" fmla="*/ 53977 h 58"/>
              <a:gd name="T22" fmla="*/ 827734956 w 55"/>
              <a:gd name="T23" fmla="*/ 52625 h 58"/>
              <a:gd name="T24" fmla="*/ 510352812 w 55"/>
              <a:gd name="T25" fmla="*/ 46544 h 58"/>
              <a:gd name="T26" fmla="*/ 153904429 w 55"/>
              <a:gd name="T27" fmla="*/ 36522 h 58"/>
              <a:gd name="T28" fmla="*/ 0 w 55"/>
              <a:gd name="T29" fmla="*/ 27758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58"/>
              <a:gd name="T47" fmla="*/ 55 w 55"/>
              <a:gd name="T48" fmla="*/ 58 h 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58">
                <a:moveTo>
                  <a:pt x="0" y="29"/>
                </a:moveTo>
                <a:lnTo>
                  <a:pt x="3" y="16"/>
                </a:lnTo>
                <a:lnTo>
                  <a:pt x="15" y="3"/>
                </a:lnTo>
                <a:lnTo>
                  <a:pt x="27" y="0"/>
                </a:lnTo>
                <a:lnTo>
                  <a:pt x="40" y="3"/>
                </a:lnTo>
                <a:lnTo>
                  <a:pt x="52" y="16"/>
                </a:lnTo>
                <a:lnTo>
                  <a:pt x="55" y="29"/>
                </a:lnTo>
                <a:lnTo>
                  <a:pt x="52" y="39"/>
                </a:lnTo>
                <a:lnTo>
                  <a:pt x="46" y="49"/>
                </a:lnTo>
                <a:lnTo>
                  <a:pt x="40" y="55"/>
                </a:lnTo>
                <a:lnTo>
                  <a:pt x="27" y="58"/>
                </a:lnTo>
                <a:lnTo>
                  <a:pt x="15" y="55"/>
                </a:lnTo>
                <a:lnTo>
                  <a:pt x="9" y="49"/>
                </a:lnTo>
                <a:lnTo>
                  <a:pt x="3" y="39"/>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40" name="Freeform 176"/>
          <p:cNvSpPr>
            <a:spLocks/>
          </p:cNvSpPr>
          <p:nvPr/>
        </p:nvSpPr>
        <p:spPr bwMode="auto">
          <a:xfrm>
            <a:off x="4044950" y="3697288"/>
            <a:ext cx="122238" cy="107950"/>
          </a:xfrm>
          <a:custGeom>
            <a:avLst/>
            <a:gdLst>
              <a:gd name="T0" fmla="*/ 0 w 55"/>
              <a:gd name="T1" fmla="*/ 53423 h 59"/>
              <a:gd name="T2" fmla="*/ 153904429 w 55"/>
              <a:gd name="T3" fmla="*/ 30252 h 59"/>
              <a:gd name="T4" fmla="*/ 827734956 w 55"/>
              <a:gd name="T5" fmla="*/ 3 h 59"/>
              <a:gd name="T6" fmla="*/ 1506540921 w 55"/>
              <a:gd name="T7" fmla="*/ 0 h 59"/>
              <a:gd name="T8" fmla="*/ 2147483647 w 55"/>
              <a:gd name="T9" fmla="*/ 3 h 59"/>
              <a:gd name="T10" fmla="*/ 2147483647 w 55"/>
              <a:gd name="T11" fmla="*/ 30252 h 59"/>
              <a:gd name="T12" fmla="*/ 2147483647 w 55"/>
              <a:gd name="T13" fmla="*/ 53423 h 59"/>
              <a:gd name="T14" fmla="*/ 2147483647 w 55"/>
              <a:gd name="T15" fmla="*/ 76846 h 59"/>
              <a:gd name="T16" fmla="*/ 2147483647 w 55"/>
              <a:gd name="T17" fmla="*/ 102078 h 59"/>
              <a:gd name="T18" fmla="*/ 1506540921 w 55"/>
              <a:gd name="T19" fmla="*/ 108644 h 59"/>
              <a:gd name="T20" fmla="*/ 827734956 w 55"/>
              <a:gd name="T21" fmla="*/ 102078 h 59"/>
              <a:gd name="T22" fmla="*/ 153904429 w 55"/>
              <a:gd name="T23" fmla="*/ 76846 h 59"/>
              <a:gd name="T24" fmla="*/ 0 w 55"/>
              <a:gd name="T25" fmla="*/ 53423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9"/>
              <a:gd name="T41" fmla="*/ 55 w 5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9">
                <a:moveTo>
                  <a:pt x="0" y="29"/>
                </a:moveTo>
                <a:lnTo>
                  <a:pt x="3" y="16"/>
                </a:lnTo>
                <a:lnTo>
                  <a:pt x="15" y="3"/>
                </a:lnTo>
                <a:lnTo>
                  <a:pt x="27" y="0"/>
                </a:lnTo>
                <a:lnTo>
                  <a:pt x="40" y="3"/>
                </a:lnTo>
                <a:lnTo>
                  <a:pt x="52" y="16"/>
                </a:lnTo>
                <a:lnTo>
                  <a:pt x="55" y="29"/>
                </a:lnTo>
                <a:lnTo>
                  <a:pt x="52" y="42"/>
                </a:lnTo>
                <a:lnTo>
                  <a:pt x="40" y="55"/>
                </a:lnTo>
                <a:lnTo>
                  <a:pt x="27" y="59"/>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42" name="Freeform 178"/>
          <p:cNvSpPr>
            <a:spLocks/>
          </p:cNvSpPr>
          <p:nvPr/>
        </p:nvSpPr>
        <p:spPr bwMode="auto">
          <a:xfrm>
            <a:off x="2462213" y="4537075"/>
            <a:ext cx="120650" cy="104775"/>
          </a:xfrm>
          <a:custGeom>
            <a:avLst/>
            <a:gdLst>
              <a:gd name="T0" fmla="*/ 0 w 55"/>
              <a:gd name="T1" fmla="*/ 27758 h 58"/>
              <a:gd name="T2" fmla="*/ 82803521 w 55"/>
              <a:gd name="T3" fmla="*/ 14783 h 58"/>
              <a:gd name="T4" fmla="*/ 436650168 w 55"/>
              <a:gd name="T5" fmla="*/ 3 h 58"/>
              <a:gd name="T6" fmla="*/ 794517228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94517228 w 55"/>
              <a:gd name="T19" fmla="*/ 53977 h 58"/>
              <a:gd name="T20" fmla="*/ 436650168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6" y="3"/>
                </a:lnTo>
                <a:lnTo>
                  <a:pt x="28" y="0"/>
                </a:lnTo>
                <a:lnTo>
                  <a:pt x="40" y="3"/>
                </a:lnTo>
                <a:lnTo>
                  <a:pt x="52" y="16"/>
                </a:lnTo>
                <a:lnTo>
                  <a:pt x="55"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43" name="Freeform 179"/>
          <p:cNvSpPr>
            <a:spLocks/>
          </p:cNvSpPr>
          <p:nvPr/>
        </p:nvSpPr>
        <p:spPr bwMode="auto">
          <a:xfrm>
            <a:off x="5822950" y="4560888"/>
            <a:ext cx="120650" cy="103188"/>
          </a:xfrm>
          <a:custGeom>
            <a:avLst/>
            <a:gdLst>
              <a:gd name="T0" fmla="*/ 0 w 55"/>
              <a:gd name="T1" fmla="*/ 12416 h 58"/>
              <a:gd name="T2" fmla="*/ 82803521 w 55"/>
              <a:gd name="T3" fmla="*/ 6518 h 58"/>
              <a:gd name="T4" fmla="*/ 436650168 w 55"/>
              <a:gd name="T5" fmla="*/ 3 h 58"/>
              <a:gd name="T6" fmla="*/ 794517228 w 55"/>
              <a:gd name="T7" fmla="*/ 0 h 58"/>
              <a:gd name="T8" fmla="*/ 1100667203 w 55"/>
              <a:gd name="T9" fmla="*/ 3 h 58"/>
              <a:gd name="T10" fmla="*/ 1442017373 w 55"/>
              <a:gd name="T11" fmla="*/ 6518 h 58"/>
              <a:gd name="T12" fmla="*/ 1520921953 w 55"/>
              <a:gd name="T13" fmla="*/ 12416 h 58"/>
              <a:gd name="T14" fmla="*/ 1442017373 w 55"/>
              <a:gd name="T15" fmla="*/ 17532 h 58"/>
              <a:gd name="T16" fmla="*/ 1100667203 w 55"/>
              <a:gd name="T17" fmla="*/ 22831 h 58"/>
              <a:gd name="T18" fmla="*/ 794517228 w 55"/>
              <a:gd name="T19" fmla="*/ 24597 h 58"/>
              <a:gd name="T20" fmla="*/ 436650168 w 55"/>
              <a:gd name="T21" fmla="*/ 22831 h 58"/>
              <a:gd name="T22" fmla="*/ 82803521 w 55"/>
              <a:gd name="T23" fmla="*/ 17532 h 58"/>
              <a:gd name="T24" fmla="*/ 0 w 55"/>
              <a:gd name="T25" fmla="*/ 12416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6" y="3"/>
                </a:lnTo>
                <a:lnTo>
                  <a:pt x="28" y="0"/>
                </a:lnTo>
                <a:lnTo>
                  <a:pt x="40" y="3"/>
                </a:lnTo>
                <a:lnTo>
                  <a:pt x="52" y="16"/>
                </a:lnTo>
                <a:lnTo>
                  <a:pt x="55" y="29"/>
                </a:lnTo>
                <a:lnTo>
                  <a:pt x="52" y="42"/>
                </a:lnTo>
                <a:lnTo>
                  <a:pt x="40" y="55"/>
                </a:lnTo>
                <a:lnTo>
                  <a:pt x="28" y="58"/>
                </a:lnTo>
                <a:lnTo>
                  <a:pt x="16"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44" name="Freeform 180"/>
          <p:cNvSpPr>
            <a:spLocks/>
          </p:cNvSpPr>
          <p:nvPr/>
        </p:nvSpPr>
        <p:spPr bwMode="auto">
          <a:xfrm>
            <a:off x="2784475" y="4635500"/>
            <a:ext cx="127000" cy="104775"/>
          </a:xfrm>
          <a:custGeom>
            <a:avLst/>
            <a:gdLst>
              <a:gd name="T0" fmla="*/ 0 w 58"/>
              <a:gd name="T1" fmla="*/ 27758 h 58"/>
              <a:gd name="T2" fmla="*/ 77418597 w 58"/>
              <a:gd name="T3" fmla="*/ 14783 h 58"/>
              <a:gd name="T4" fmla="*/ 224105887 w 58"/>
              <a:gd name="T5" fmla="*/ 9207 h 58"/>
              <a:gd name="T6" fmla="*/ 482351279 w 58"/>
              <a:gd name="T7" fmla="*/ 3 h 58"/>
              <a:gd name="T8" fmla="*/ 712292364 w 58"/>
              <a:gd name="T9" fmla="*/ 0 h 58"/>
              <a:gd name="T10" fmla="*/ 1014241193 w 58"/>
              <a:gd name="T11" fmla="*/ 3 h 58"/>
              <a:gd name="T12" fmla="*/ 1248656175 w 58"/>
              <a:gd name="T13" fmla="*/ 9207 h 58"/>
              <a:gd name="T14" fmla="*/ 1398953370 w 58"/>
              <a:gd name="T15" fmla="*/ 14783 h 58"/>
              <a:gd name="T16" fmla="*/ 1466212022 w 58"/>
              <a:gd name="T17" fmla="*/ 27758 h 58"/>
              <a:gd name="T18" fmla="*/ 1398953370 w 58"/>
              <a:gd name="T19" fmla="*/ 40640 h 58"/>
              <a:gd name="T20" fmla="*/ 1248656175 w 58"/>
              <a:gd name="T21" fmla="*/ 46544 h 58"/>
              <a:gd name="T22" fmla="*/ 1014241193 w 58"/>
              <a:gd name="T23" fmla="*/ 52625 h 58"/>
              <a:gd name="T24" fmla="*/ 712292364 w 58"/>
              <a:gd name="T25" fmla="*/ 53977 h 58"/>
              <a:gd name="T26" fmla="*/ 482351279 w 58"/>
              <a:gd name="T27" fmla="*/ 52625 h 58"/>
              <a:gd name="T28" fmla="*/ 224105887 w 58"/>
              <a:gd name="T29" fmla="*/ 46544 h 58"/>
              <a:gd name="T30" fmla="*/ 77418597 w 58"/>
              <a:gd name="T31" fmla="*/ 40640 h 58"/>
              <a:gd name="T32" fmla="*/ 0 w 58"/>
              <a:gd name="T33" fmla="*/ 27758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58"/>
              <a:gd name="T53" fmla="*/ 58 w 58"/>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58">
                <a:moveTo>
                  <a:pt x="0" y="29"/>
                </a:moveTo>
                <a:lnTo>
                  <a:pt x="3" y="16"/>
                </a:lnTo>
                <a:lnTo>
                  <a:pt x="9" y="10"/>
                </a:lnTo>
                <a:lnTo>
                  <a:pt x="19" y="3"/>
                </a:lnTo>
                <a:lnTo>
                  <a:pt x="28" y="0"/>
                </a:lnTo>
                <a:lnTo>
                  <a:pt x="40" y="3"/>
                </a:lnTo>
                <a:lnTo>
                  <a:pt x="49" y="10"/>
                </a:lnTo>
                <a:lnTo>
                  <a:pt x="55" y="16"/>
                </a:lnTo>
                <a:lnTo>
                  <a:pt x="58" y="29"/>
                </a:lnTo>
                <a:lnTo>
                  <a:pt x="55" y="42"/>
                </a:lnTo>
                <a:lnTo>
                  <a:pt x="49" y="49"/>
                </a:lnTo>
                <a:lnTo>
                  <a:pt x="40" y="55"/>
                </a:lnTo>
                <a:lnTo>
                  <a:pt x="28" y="58"/>
                </a:lnTo>
                <a:lnTo>
                  <a:pt x="19" y="55"/>
                </a:lnTo>
                <a:lnTo>
                  <a:pt x="9" y="49"/>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45" name="Freeform 181"/>
          <p:cNvSpPr>
            <a:spLocks/>
          </p:cNvSpPr>
          <p:nvPr/>
        </p:nvSpPr>
        <p:spPr bwMode="auto">
          <a:xfrm>
            <a:off x="2657475" y="4635500"/>
            <a:ext cx="120650" cy="104775"/>
          </a:xfrm>
          <a:custGeom>
            <a:avLst/>
            <a:gdLst>
              <a:gd name="T0" fmla="*/ 0 w 55"/>
              <a:gd name="T1" fmla="*/ 27758 h 58"/>
              <a:gd name="T2" fmla="*/ 82803521 w 55"/>
              <a:gd name="T3" fmla="*/ 14783 h 58"/>
              <a:gd name="T4" fmla="*/ 417160633 w 55"/>
              <a:gd name="T5" fmla="*/ 3 h 58"/>
              <a:gd name="T6" fmla="*/ 794517228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94517228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8" y="0"/>
                </a:lnTo>
                <a:lnTo>
                  <a:pt x="40" y="3"/>
                </a:lnTo>
                <a:lnTo>
                  <a:pt x="52" y="16"/>
                </a:lnTo>
                <a:lnTo>
                  <a:pt x="55" y="29"/>
                </a:lnTo>
                <a:lnTo>
                  <a:pt x="52" y="42"/>
                </a:lnTo>
                <a:lnTo>
                  <a:pt x="40" y="55"/>
                </a:lnTo>
                <a:lnTo>
                  <a:pt x="28"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46" name="Freeform 182"/>
          <p:cNvSpPr>
            <a:spLocks/>
          </p:cNvSpPr>
          <p:nvPr/>
        </p:nvSpPr>
        <p:spPr bwMode="auto">
          <a:xfrm>
            <a:off x="2732088" y="4541838"/>
            <a:ext cx="120650" cy="104775"/>
          </a:xfrm>
          <a:custGeom>
            <a:avLst/>
            <a:gdLst>
              <a:gd name="T0" fmla="*/ 0 w 55"/>
              <a:gd name="T1" fmla="*/ 27758 h 58"/>
              <a:gd name="T2" fmla="*/ 82803521 w 55"/>
              <a:gd name="T3" fmla="*/ 14783 h 58"/>
              <a:gd name="T4" fmla="*/ 417160633 w 55"/>
              <a:gd name="T5" fmla="*/ 3 h 58"/>
              <a:gd name="T6" fmla="*/ 740194685 w 55"/>
              <a:gd name="T7" fmla="*/ 0 h 58"/>
              <a:gd name="T8" fmla="*/ 1100667203 w 55"/>
              <a:gd name="T9" fmla="*/ 3 h 58"/>
              <a:gd name="T10" fmla="*/ 1442017373 w 55"/>
              <a:gd name="T11" fmla="*/ 14783 h 58"/>
              <a:gd name="T12" fmla="*/ 1520921953 w 55"/>
              <a:gd name="T13" fmla="*/ 27758 h 58"/>
              <a:gd name="T14" fmla="*/ 1442017373 w 55"/>
              <a:gd name="T15" fmla="*/ 40640 h 58"/>
              <a:gd name="T16" fmla="*/ 1100667203 w 55"/>
              <a:gd name="T17" fmla="*/ 52625 h 58"/>
              <a:gd name="T18" fmla="*/ 740194685 w 55"/>
              <a:gd name="T19" fmla="*/ 53977 h 58"/>
              <a:gd name="T20" fmla="*/ 417160633 w 55"/>
              <a:gd name="T21" fmla="*/ 52625 h 58"/>
              <a:gd name="T22" fmla="*/ 82803521 w 55"/>
              <a:gd name="T23" fmla="*/ 40640 h 58"/>
              <a:gd name="T24" fmla="*/ 0 w 55"/>
              <a:gd name="T25" fmla="*/ 2775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58"/>
              <a:gd name="T41" fmla="*/ 55 w 5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58">
                <a:moveTo>
                  <a:pt x="0" y="29"/>
                </a:moveTo>
                <a:lnTo>
                  <a:pt x="3" y="16"/>
                </a:lnTo>
                <a:lnTo>
                  <a:pt x="15" y="3"/>
                </a:lnTo>
                <a:lnTo>
                  <a:pt x="27" y="0"/>
                </a:lnTo>
                <a:lnTo>
                  <a:pt x="40" y="3"/>
                </a:lnTo>
                <a:lnTo>
                  <a:pt x="52" y="16"/>
                </a:lnTo>
                <a:lnTo>
                  <a:pt x="55" y="29"/>
                </a:lnTo>
                <a:lnTo>
                  <a:pt x="52" y="42"/>
                </a:lnTo>
                <a:lnTo>
                  <a:pt x="40" y="55"/>
                </a:lnTo>
                <a:lnTo>
                  <a:pt x="27" y="58"/>
                </a:lnTo>
                <a:lnTo>
                  <a:pt x="15" y="55"/>
                </a:lnTo>
                <a:lnTo>
                  <a:pt x="3" y="42"/>
                </a:lnTo>
                <a:lnTo>
                  <a:pt x="0" y="29"/>
                </a:lnTo>
              </a:path>
            </a:pathLst>
          </a:custGeom>
          <a:noFill/>
          <a:ln w="4763">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solidFill>
                <a:prstClr val="black"/>
              </a:solidFill>
            </a:endParaRPr>
          </a:p>
        </p:txBody>
      </p:sp>
      <p:sp>
        <p:nvSpPr>
          <p:cNvPr id="142547" name="Line 183"/>
          <p:cNvSpPr>
            <a:spLocks noChangeShapeType="1"/>
          </p:cNvSpPr>
          <p:nvPr/>
        </p:nvSpPr>
        <p:spPr bwMode="auto">
          <a:xfrm>
            <a:off x="5113973" y="4692015"/>
            <a:ext cx="1588" cy="104775"/>
          </a:xfrm>
          <a:prstGeom prst="line">
            <a:avLst/>
          </a:prstGeom>
          <a:noFill/>
          <a:ln w="4763">
            <a:solidFill>
              <a:srgbClr val="3333CC"/>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solidFill>
                <a:prstClr val="black"/>
              </a:solidFill>
            </a:endParaRPr>
          </a:p>
        </p:txBody>
      </p:sp>
      <p:sp>
        <p:nvSpPr>
          <p:cNvPr id="142548" name="Line 184"/>
          <p:cNvSpPr>
            <a:spLocks noChangeShapeType="1"/>
          </p:cNvSpPr>
          <p:nvPr/>
        </p:nvSpPr>
        <p:spPr bwMode="auto">
          <a:xfrm>
            <a:off x="4451668" y="4700588"/>
            <a:ext cx="1588" cy="100013"/>
          </a:xfrm>
          <a:prstGeom prst="line">
            <a:avLst/>
          </a:prstGeom>
          <a:noFill/>
          <a:ln w="4763">
            <a:solidFill>
              <a:srgbClr val="3333CC"/>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solidFill>
                <a:prstClr val="black"/>
              </a:solidFill>
            </a:endParaRPr>
          </a:p>
        </p:txBody>
      </p:sp>
      <p:sp>
        <p:nvSpPr>
          <p:cNvPr id="142549" name="Line 185"/>
          <p:cNvSpPr>
            <a:spLocks noChangeShapeType="1"/>
          </p:cNvSpPr>
          <p:nvPr/>
        </p:nvSpPr>
        <p:spPr bwMode="auto">
          <a:xfrm>
            <a:off x="3080703" y="4700588"/>
            <a:ext cx="1588" cy="100013"/>
          </a:xfrm>
          <a:prstGeom prst="line">
            <a:avLst/>
          </a:prstGeom>
          <a:noFill/>
          <a:ln w="4763">
            <a:solidFill>
              <a:srgbClr val="3333CC"/>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solidFill>
                <a:prstClr val="black"/>
              </a:solidFill>
            </a:endParaRPr>
          </a:p>
        </p:txBody>
      </p:sp>
      <p:sp>
        <p:nvSpPr>
          <p:cNvPr id="142550" name="Line 186"/>
          <p:cNvSpPr>
            <a:spLocks noChangeShapeType="1"/>
          </p:cNvSpPr>
          <p:nvPr/>
        </p:nvSpPr>
        <p:spPr bwMode="auto">
          <a:xfrm>
            <a:off x="3753485" y="4706938"/>
            <a:ext cx="3175" cy="98425"/>
          </a:xfrm>
          <a:prstGeom prst="line">
            <a:avLst/>
          </a:prstGeom>
          <a:noFill/>
          <a:ln w="4763">
            <a:solidFill>
              <a:srgbClr val="3333CC"/>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solidFill>
                <a:prstClr val="black"/>
              </a:solidFill>
            </a:endParaRPr>
          </a:p>
        </p:txBody>
      </p:sp>
      <p:sp>
        <p:nvSpPr>
          <p:cNvPr id="142553" name="Rectangle 189"/>
          <p:cNvSpPr>
            <a:spLocks noChangeArrowheads="1"/>
          </p:cNvSpPr>
          <p:nvPr/>
        </p:nvSpPr>
        <p:spPr bwMode="auto">
          <a:xfrm>
            <a:off x="2993239" y="4900613"/>
            <a:ext cx="1955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44563" eaLnBrk="0" hangingPunct="0">
              <a:spcBef>
                <a:spcPct val="20000"/>
              </a:spcBef>
              <a:buClr>
                <a:srgbClr val="FFCC00"/>
              </a:buClr>
              <a:buSzPct val="75000"/>
              <a:buFont typeface="Symbol" pitchFamily="18" charset="2"/>
              <a:buNone/>
            </a:pPr>
            <a:r>
              <a:rPr lang="en-US" sz="1500" dirty="0" smtClean="0">
                <a:solidFill>
                  <a:srgbClr val="081D58"/>
                </a:solidFill>
              </a:rPr>
              <a:t>10</a:t>
            </a:r>
            <a:endParaRPr lang="en-US" sz="1500" dirty="0">
              <a:solidFill>
                <a:srgbClr val="081D58"/>
              </a:solidFill>
            </a:endParaRPr>
          </a:p>
        </p:txBody>
      </p:sp>
      <p:sp>
        <p:nvSpPr>
          <p:cNvPr id="142554" name="Rectangle 190"/>
          <p:cNvSpPr>
            <a:spLocks noChangeArrowheads="1"/>
          </p:cNvSpPr>
          <p:nvPr/>
        </p:nvSpPr>
        <p:spPr bwMode="auto">
          <a:xfrm>
            <a:off x="3635331" y="4900613"/>
            <a:ext cx="23884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44563" eaLnBrk="0" hangingPunct="0">
              <a:spcBef>
                <a:spcPct val="20000"/>
              </a:spcBef>
              <a:buClr>
                <a:srgbClr val="FFCC00"/>
              </a:buClr>
              <a:buSzPct val="75000"/>
              <a:buFont typeface="Symbol" pitchFamily="18" charset="2"/>
              <a:buNone/>
            </a:pPr>
            <a:r>
              <a:rPr lang="en-US" sz="1500" dirty="0">
                <a:solidFill>
                  <a:srgbClr val="081D58"/>
                </a:solidFill>
              </a:rPr>
              <a:t> </a:t>
            </a:r>
            <a:r>
              <a:rPr lang="en-US" sz="1500" dirty="0" smtClean="0">
                <a:solidFill>
                  <a:srgbClr val="081D58"/>
                </a:solidFill>
              </a:rPr>
              <a:t>20</a:t>
            </a:r>
            <a:endParaRPr lang="en-US" sz="1500" dirty="0">
              <a:solidFill>
                <a:srgbClr val="081D58"/>
              </a:solidFill>
            </a:endParaRPr>
          </a:p>
        </p:txBody>
      </p:sp>
      <p:sp>
        <p:nvSpPr>
          <p:cNvPr id="142555" name="Rectangle 191"/>
          <p:cNvSpPr>
            <a:spLocks noChangeArrowheads="1"/>
          </p:cNvSpPr>
          <p:nvPr/>
        </p:nvSpPr>
        <p:spPr bwMode="auto">
          <a:xfrm>
            <a:off x="4330973" y="4889500"/>
            <a:ext cx="2388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44563" eaLnBrk="0" hangingPunct="0">
              <a:spcBef>
                <a:spcPct val="20000"/>
              </a:spcBef>
              <a:buClr>
                <a:srgbClr val="FFCC00"/>
              </a:buClr>
              <a:buSzPct val="75000"/>
              <a:buFont typeface="Symbol" pitchFamily="18" charset="2"/>
              <a:buNone/>
            </a:pPr>
            <a:r>
              <a:rPr lang="en-US" sz="1500" dirty="0">
                <a:solidFill>
                  <a:srgbClr val="081D58"/>
                </a:solidFill>
              </a:rPr>
              <a:t> </a:t>
            </a:r>
            <a:r>
              <a:rPr lang="en-US" sz="1500" dirty="0" smtClean="0">
                <a:solidFill>
                  <a:srgbClr val="081D58"/>
                </a:solidFill>
              </a:rPr>
              <a:t>30</a:t>
            </a:r>
            <a:endParaRPr lang="en-US" sz="1500" dirty="0">
              <a:solidFill>
                <a:srgbClr val="081D58"/>
              </a:solidFill>
            </a:endParaRPr>
          </a:p>
        </p:txBody>
      </p:sp>
      <p:sp>
        <p:nvSpPr>
          <p:cNvPr id="142556" name="Rectangle 192"/>
          <p:cNvSpPr>
            <a:spLocks noChangeArrowheads="1"/>
          </p:cNvSpPr>
          <p:nvPr/>
        </p:nvSpPr>
        <p:spPr bwMode="auto">
          <a:xfrm>
            <a:off x="5679079" y="4894263"/>
            <a:ext cx="2388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44563" eaLnBrk="0" hangingPunct="0">
              <a:spcBef>
                <a:spcPct val="20000"/>
              </a:spcBef>
              <a:buClr>
                <a:srgbClr val="FFCC00"/>
              </a:buClr>
              <a:buSzPct val="75000"/>
              <a:buFont typeface="Symbol" pitchFamily="18" charset="2"/>
              <a:buNone/>
            </a:pPr>
            <a:r>
              <a:rPr lang="en-US" sz="1500" dirty="0">
                <a:solidFill>
                  <a:srgbClr val="081D58"/>
                </a:solidFill>
              </a:rPr>
              <a:t> </a:t>
            </a:r>
            <a:r>
              <a:rPr lang="en-US" sz="1500" dirty="0" smtClean="0">
                <a:solidFill>
                  <a:srgbClr val="081D58"/>
                </a:solidFill>
              </a:rPr>
              <a:t>50</a:t>
            </a:r>
            <a:endParaRPr lang="en-US" sz="1500" dirty="0">
              <a:solidFill>
                <a:srgbClr val="081D58"/>
              </a:solidFill>
            </a:endParaRPr>
          </a:p>
        </p:txBody>
      </p:sp>
      <p:sp>
        <p:nvSpPr>
          <p:cNvPr id="142557" name="Text Box 193"/>
          <p:cNvSpPr txBox="1">
            <a:spLocks noChangeArrowheads="1"/>
          </p:cNvSpPr>
          <p:nvPr/>
        </p:nvSpPr>
        <p:spPr bwMode="auto">
          <a:xfrm>
            <a:off x="6515100" y="4546600"/>
            <a:ext cx="25288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spcBef>
                <a:spcPct val="50000"/>
              </a:spcBef>
              <a:buClr>
                <a:srgbClr val="FFCC00"/>
              </a:buClr>
              <a:buSzPct val="75000"/>
              <a:buFont typeface="Symbol" pitchFamily="18" charset="2"/>
              <a:buNone/>
            </a:pPr>
            <a:r>
              <a:rPr lang="en-US" sz="1600" b="0">
                <a:solidFill>
                  <a:srgbClr val="081D58"/>
                </a:solidFill>
              </a:rPr>
              <a:t>  y</a:t>
            </a:r>
            <a:r>
              <a:rPr lang="en-US" sz="1400" b="0">
                <a:solidFill>
                  <a:srgbClr val="081D58"/>
                </a:solidFill>
              </a:rPr>
              <a:t> (CTC performance measure)</a:t>
            </a:r>
          </a:p>
        </p:txBody>
      </p:sp>
      <p:sp>
        <p:nvSpPr>
          <p:cNvPr id="142558" name="Line 194"/>
          <p:cNvSpPr>
            <a:spLocks noChangeShapeType="1"/>
          </p:cNvSpPr>
          <p:nvPr/>
        </p:nvSpPr>
        <p:spPr bwMode="auto">
          <a:xfrm>
            <a:off x="1860550" y="4740275"/>
            <a:ext cx="4654550" cy="3175"/>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solidFill>
                <a:prstClr val="black"/>
              </a:solidFill>
            </a:endParaRPr>
          </a:p>
        </p:txBody>
      </p:sp>
      <p:grpSp>
        <p:nvGrpSpPr>
          <p:cNvPr id="4" name="Group 197"/>
          <p:cNvGrpSpPr>
            <a:grpSpLocks/>
          </p:cNvGrpSpPr>
          <p:nvPr/>
        </p:nvGrpSpPr>
        <p:grpSpPr bwMode="auto">
          <a:xfrm>
            <a:off x="1914525" y="3759200"/>
            <a:ext cx="5232400" cy="885825"/>
            <a:chOff x="1208" y="1284"/>
            <a:chExt cx="3296" cy="558"/>
          </a:xfrm>
        </p:grpSpPr>
        <p:sp>
          <p:nvSpPr>
            <p:cNvPr id="142368" name="Freeform 198"/>
            <p:cNvSpPr>
              <a:spLocks/>
            </p:cNvSpPr>
            <p:nvPr/>
          </p:nvSpPr>
          <p:spPr bwMode="auto">
            <a:xfrm>
              <a:off x="1208" y="1284"/>
              <a:ext cx="1008" cy="558"/>
            </a:xfrm>
            <a:custGeom>
              <a:avLst/>
              <a:gdLst>
                <a:gd name="T0" fmla="*/ 0 w 1008"/>
                <a:gd name="T1" fmla="*/ 558 h 558"/>
                <a:gd name="T2" fmla="*/ 448 w 1008"/>
                <a:gd name="T3" fmla="*/ 454 h 558"/>
                <a:gd name="T4" fmla="*/ 732 w 1008"/>
                <a:gd name="T5" fmla="*/ 316 h 558"/>
                <a:gd name="T6" fmla="*/ 1008 w 1008"/>
                <a:gd name="T7" fmla="*/ 0 h 558"/>
                <a:gd name="T8" fmla="*/ 0 60000 65536"/>
                <a:gd name="T9" fmla="*/ 0 60000 65536"/>
                <a:gd name="T10" fmla="*/ 0 60000 65536"/>
                <a:gd name="T11" fmla="*/ 0 60000 65536"/>
                <a:gd name="T12" fmla="*/ 0 w 1008"/>
                <a:gd name="T13" fmla="*/ 0 h 558"/>
                <a:gd name="T14" fmla="*/ 1008 w 1008"/>
                <a:gd name="T15" fmla="*/ 558 h 558"/>
              </a:gdLst>
              <a:ahLst/>
              <a:cxnLst>
                <a:cxn ang="T8">
                  <a:pos x="T0" y="T1"/>
                </a:cxn>
                <a:cxn ang="T9">
                  <a:pos x="T2" y="T3"/>
                </a:cxn>
                <a:cxn ang="T10">
                  <a:pos x="T4" y="T5"/>
                </a:cxn>
                <a:cxn ang="T11">
                  <a:pos x="T6" y="T7"/>
                </a:cxn>
              </a:cxnLst>
              <a:rect l="T12" t="T13" r="T14" b="T15"/>
              <a:pathLst>
                <a:path w="1008" h="558">
                  <a:moveTo>
                    <a:pt x="0" y="558"/>
                  </a:moveTo>
                  <a:cubicBezTo>
                    <a:pt x="75" y="541"/>
                    <a:pt x="326" y="494"/>
                    <a:pt x="448" y="454"/>
                  </a:cubicBezTo>
                  <a:cubicBezTo>
                    <a:pt x="570" y="414"/>
                    <a:pt x="639" y="392"/>
                    <a:pt x="732" y="316"/>
                  </a:cubicBezTo>
                  <a:cubicBezTo>
                    <a:pt x="825" y="240"/>
                    <a:pt x="951" y="66"/>
                    <a:pt x="1008" y="0"/>
                  </a:cubicBezTo>
                </a:path>
              </a:pathLst>
            </a:custGeom>
            <a:noFill/>
            <a:ln w="38100">
              <a:solidFill>
                <a:srgbClr val="3366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42369" name="Freeform 199"/>
            <p:cNvSpPr>
              <a:spLocks/>
            </p:cNvSpPr>
            <p:nvPr/>
          </p:nvSpPr>
          <p:spPr bwMode="auto">
            <a:xfrm flipH="1">
              <a:off x="3088" y="1284"/>
              <a:ext cx="1008" cy="558"/>
            </a:xfrm>
            <a:custGeom>
              <a:avLst/>
              <a:gdLst>
                <a:gd name="T0" fmla="*/ 0 w 1008"/>
                <a:gd name="T1" fmla="*/ 558 h 558"/>
                <a:gd name="T2" fmla="*/ 448 w 1008"/>
                <a:gd name="T3" fmla="*/ 454 h 558"/>
                <a:gd name="T4" fmla="*/ 732 w 1008"/>
                <a:gd name="T5" fmla="*/ 316 h 558"/>
                <a:gd name="T6" fmla="*/ 1008 w 1008"/>
                <a:gd name="T7" fmla="*/ 0 h 558"/>
                <a:gd name="T8" fmla="*/ 0 60000 65536"/>
                <a:gd name="T9" fmla="*/ 0 60000 65536"/>
                <a:gd name="T10" fmla="*/ 0 60000 65536"/>
                <a:gd name="T11" fmla="*/ 0 60000 65536"/>
                <a:gd name="T12" fmla="*/ 0 w 1008"/>
                <a:gd name="T13" fmla="*/ 0 h 558"/>
                <a:gd name="T14" fmla="*/ 1008 w 1008"/>
                <a:gd name="T15" fmla="*/ 558 h 558"/>
              </a:gdLst>
              <a:ahLst/>
              <a:cxnLst>
                <a:cxn ang="T8">
                  <a:pos x="T0" y="T1"/>
                </a:cxn>
                <a:cxn ang="T9">
                  <a:pos x="T2" y="T3"/>
                </a:cxn>
                <a:cxn ang="T10">
                  <a:pos x="T4" y="T5"/>
                </a:cxn>
                <a:cxn ang="T11">
                  <a:pos x="T6" y="T7"/>
                </a:cxn>
              </a:cxnLst>
              <a:rect l="T12" t="T13" r="T14" b="T15"/>
              <a:pathLst>
                <a:path w="1008" h="558">
                  <a:moveTo>
                    <a:pt x="0" y="558"/>
                  </a:moveTo>
                  <a:cubicBezTo>
                    <a:pt x="75" y="541"/>
                    <a:pt x="326" y="494"/>
                    <a:pt x="448" y="454"/>
                  </a:cubicBezTo>
                  <a:cubicBezTo>
                    <a:pt x="570" y="414"/>
                    <a:pt x="639" y="392"/>
                    <a:pt x="732" y="316"/>
                  </a:cubicBezTo>
                  <a:cubicBezTo>
                    <a:pt x="825" y="240"/>
                    <a:pt x="951" y="66"/>
                    <a:pt x="1008" y="0"/>
                  </a:cubicBezTo>
                </a:path>
              </a:pathLst>
            </a:custGeom>
            <a:noFill/>
            <a:ln w="38100">
              <a:solidFill>
                <a:srgbClr val="3366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42370" name="Line 200"/>
            <p:cNvSpPr>
              <a:spLocks noChangeShapeType="1"/>
            </p:cNvSpPr>
            <p:nvPr/>
          </p:nvSpPr>
          <p:spPr bwMode="auto">
            <a:xfrm flipH="1">
              <a:off x="3416" y="1440"/>
              <a:ext cx="355" cy="161"/>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30088" name="Text Box 201"/>
            <p:cNvSpPr txBox="1">
              <a:spLocks noChangeArrowheads="1"/>
            </p:cNvSpPr>
            <p:nvPr/>
          </p:nvSpPr>
          <p:spPr bwMode="auto">
            <a:xfrm>
              <a:off x="3743" y="1336"/>
              <a:ext cx="76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hangingPunct="1">
                <a:defRPr/>
              </a:pPr>
              <a:r>
                <a:rPr lang="en-US" sz="1400" dirty="0" smtClean="0">
                  <a:solidFill>
                    <a:srgbClr val="E7E6E6">
                      <a:lumMod val="75000"/>
                    </a:srgbClr>
                  </a:solidFill>
                </a:rPr>
                <a:t>Concave Up</a:t>
              </a:r>
              <a:endParaRPr lang="en-US" sz="1400" b="0" dirty="0" smtClean="0">
                <a:solidFill>
                  <a:srgbClr val="E7E6E6">
                    <a:lumMod val="75000"/>
                  </a:srgbClr>
                </a:solidFill>
              </a:endParaRPr>
            </a:p>
          </p:txBody>
        </p:sp>
      </p:grpSp>
      <p:grpSp>
        <p:nvGrpSpPr>
          <p:cNvPr id="5" name="Group 202"/>
          <p:cNvGrpSpPr>
            <a:grpSpLocks/>
          </p:cNvGrpSpPr>
          <p:nvPr/>
        </p:nvGrpSpPr>
        <p:grpSpPr bwMode="auto">
          <a:xfrm>
            <a:off x="3517900" y="2727325"/>
            <a:ext cx="2578100" cy="1019175"/>
            <a:chOff x="2216" y="644"/>
            <a:chExt cx="1624" cy="642"/>
          </a:xfrm>
        </p:grpSpPr>
        <p:sp>
          <p:nvSpPr>
            <p:cNvPr id="142365" name="Freeform 203"/>
            <p:cNvSpPr>
              <a:spLocks/>
            </p:cNvSpPr>
            <p:nvPr/>
          </p:nvSpPr>
          <p:spPr bwMode="auto">
            <a:xfrm>
              <a:off x="2216" y="887"/>
              <a:ext cx="873" cy="399"/>
            </a:xfrm>
            <a:custGeom>
              <a:avLst/>
              <a:gdLst>
                <a:gd name="T0" fmla="*/ 0 w 873"/>
                <a:gd name="T1" fmla="*/ 397 h 399"/>
                <a:gd name="T2" fmla="*/ 272 w 873"/>
                <a:gd name="T3" fmla="*/ 57 h 399"/>
                <a:gd name="T4" fmla="*/ 580 w 873"/>
                <a:gd name="T5" fmla="*/ 57 h 399"/>
                <a:gd name="T6" fmla="*/ 873 w 873"/>
                <a:gd name="T7" fmla="*/ 399 h 399"/>
                <a:gd name="T8" fmla="*/ 0 60000 65536"/>
                <a:gd name="T9" fmla="*/ 0 60000 65536"/>
                <a:gd name="T10" fmla="*/ 0 60000 65536"/>
                <a:gd name="T11" fmla="*/ 0 60000 65536"/>
                <a:gd name="T12" fmla="*/ 0 w 873"/>
                <a:gd name="T13" fmla="*/ 0 h 399"/>
                <a:gd name="T14" fmla="*/ 873 w 873"/>
                <a:gd name="T15" fmla="*/ 399 h 399"/>
              </a:gdLst>
              <a:ahLst/>
              <a:cxnLst>
                <a:cxn ang="T8">
                  <a:pos x="T0" y="T1"/>
                </a:cxn>
                <a:cxn ang="T9">
                  <a:pos x="T2" y="T3"/>
                </a:cxn>
                <a:cxn ang="T10">
                  <a:pos x="T4" y="T5"/>
                </a:cxn>
                <a:cxn ang="T11">
                  <a:pos x="T6" y="T7"/>
                </a:cxn>
              </a:cxnLst>
              <a:rect l="T12" t="T13" r="T14" b="T15"/>
              <a:pathLst>
                <a:path w="873" h="399">
                  <a:moveTo>
                    <a:pt x="0" y="397"/>
                  </a:moveTo>
                  <a:cubicBezTo>
                    <a:pt x="45" y="341"/>
                    <a:pt x="175" y="114"/>
                    <a:pt x="272" y="57"/>
                  </a:cubicBezTo>
                  <a:cubicBezTo>
                    <a:pt x="369" y="0"/>
                    <a:pt x="480" y="0"/>
                    <a:pt x="580" y="57"/>
                  </a:cubicBezTo>
                  <a:cubicBezTo>
                    <a:pt x="680" y="114"/>
                    <a:pt x="812" y="328"/>
                    <a:pt x="873" y="399"/>
                  </a:cubicBezTo>
                </a:path>
              </a:pathLst>
            </a:cu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black"/>
                </a:solidFill>
              </a:endParaRPr>
            </a:p>
          </p:txBody>
        </p:sp>
        <p:sp>
          <p:nvSpPr>
            <p:cNvPr id="142366" name="Line 204"/>
            <p:cNvSpPr>
              <a:spLocks noChangeShapeType="1"/>
            </p:cNvSpPr>
            <p:nvPr/>
          </p:nvSpPr>
          <p:spPr bwMode="auto">
            <a:xfrm flipH="1">
              <a:off x="2928" y="816"/>
              <a:ext cx="144" cy="2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42367" name="Text Box 205"/>
            <p:cNvSpPr txBox="1">
              <a:spLocks noChangeArrowheads="1"/>
            </p:cNvSpPr>
            <p:nvPr/>
          </p:nvSpPr>
          <p:spPr bwMode="auto">
            <a:xfrm>
              <a:off x="2924" y="644"/>
              <a:ext cx="9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hangingPunct="1"/>
              <a:r>
                <a:rPr lang="en-US" sz="1400">
                  <a:solidFill>
                    <a:srgbClr val="FF3300"/>
                  </a:solidFill>
                </a:rPr>
                <a:t>Concave Down</a:t>
              </a:r>
              <a:endParaRPr lang="en-US" sz="1400" b="0">
                <a:solidFill>
                  <a:srgbClr val="FF3300"/>
                </a:solidFill>
              </a:endParaRPr>
            </a:p>
          </p:txBody>
        </p:sp>
      </p:grpSp>
      <p:grpSp>
        <p:nvGrpSpPr>
          <p:cNvPr id="6" name="Group 206"/>
          <p:cNvGrpSpPr>
            <a:grpSpLocks/>
          </p:cNvGrpSpPr>
          <p:nvPr/>
        </p:nvGrpSpPr>
        <p:grpSpPr bwMode="auto">
          <a:xfrm>
            <a:off x="2101850" y="3152775"/>
            <a:ext cx="5091113" cy="652463"/>
            <a:chOff x="1324" y="902"/>
            <a:chExt cx="3207" cy="411"/>
          </a:xfrm>
        </p:grpSpPr>
        <p:grpSp>
          <p:nvGrpSpPr>
            <p:cNvPr id="142358" name="Group 207"/>
            <p:cNvGrpSpPr>
              <a:grpSpLocks/>
            </p:cNvGrpSpPr>
            <p:nvPr/>
          </p:nvGrpSpPr>
          <p:grpSpPr bwMode="auto">
            <a:xfrm>
              <a:off x="3054" y="902"/>
              <a:ext cx="1477" cy="411"/>
              <a:chOff x="3131" y="1001"/>
              <a:chExt cx="1477" cy="411"/>
            </a:xfrm>
          </p:grpSpPr>
          <p:sp>
            <p:nvSpPr>
              <p:cNvPr id="142362" name="Oval 208"/>
              <p:cNvSpPr>
                <a:spLocks noChangeArrowheads="1"/>
              </p:cNvSpPr>
              <p:nvPr/>
            </p:nvSpPr>
            <p:spPr bwMode="auto">
              <a:xfrm>
                <a:off x="3131" y="1356"/>
                <a:ext cx="56" cy="56"/>
              </a:xfrm>
              <a:prstGeom prst="ellipse">
                <a:avLst/>
              </a:prstGeom>
              <a:solidFill>
                <a:srgbClr val="339966"/>
              </a:solidFill>
              <a:ln w="9525">
                <a:solidFill>
                  <a:schemeClr val="tx1"/>
                </a:solidFill>
                <a:round/>
                <a:headEnd/>
                <a:tailEnd/>
              </a:ln>
            </p:spPr>
            <p:txBody>
              <a:bodyPr wrap="none" anchor="ctr"/>
              <a:lstStyle/>
              <a:p>
                <a:endParaRPr lang="en-US">
                  <a:solidFill>
                    <a:srgbClr val="FFFFFF"/>
                  </a:solidFill>
                </a:endParaRPr>
              </a:p>
            </p:txBody>
          </p:sp>
          <p:sp>
            <p:nvSpPr>
              <p:cNvPr id="142363" name="Line 209"/>
              <p:cNvSpPr>
                <a:spLocks noChangeShapeType="1"/>
              </p:cNvSpPr>
              <p:nvPr/>
            </p:nvSpPr>
            <p:spPr bwMode="auto">
              <a:xfrm flipH="1">
                <a:off x="3208" y="1094"/>
                <a:ext cx="492" cy="250"/>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42364" name="Text Box 210"/>
              <p:cNvSpPr txBox="1">
                <a:spLocks noChangeArrowheads="1"/>
              </p:cNvSpPr>
              <p:nvPr/>
            </p:nvSpPr>
            <p:spPr bwMode="auto">
              <a:xfrm>
                <a:off x="3687" y="1001"/>
                <a:ext cx="92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hangingPunct="1"/>
                <a:r>
                  <a:rPr lang="en-US" sz="1400">
                    <a:solidFill>
                      <a:srgbClr val="008000"/>
                    </a:solidFill>
                  </a:rPr>
                  <a:t>Inflection Point</a:t>
                </a:r>
              </a:p>
            </p:txBody>
          </p:sp>
        </p:grpSp>
        <p:sp>
          <p:nvSpPr>
            <p:cNvPr id="142359" name="Oval 211"/>
            <p:cNvSpPr>
              <a:spLocks noChangeArrowheads="1"/>
            </p:cNvSpPr>
            <p:nvPr/>
          </p:nvSpPr>
          <p:spPr bwMode="auto">
            <a:xfrm>
              <a:off x="2183" y="1257"/>
              <a:ext cx="56" cy="56"/>
            </a:xfrm>
            <a:prstGeom prst="ellipse">
              <a:avLst/>
            </a:prstGeom>
            <a:solidFill>
              <a:srgbClr val="339966"/>
            </a:solidFill>
            <a:ln w="9525">
              <a:solidFill>
                <a:schemeClr val="tx1"/>
              </a:solidFill>
              <a:round/>
              <a:headEnd/>
              <a:tailEnd/>
            </a:ln>
          </p:spPr>
          <p:txBody>
            <a:bodyPr wrap="none" anchor="ctr"/>
            <a:lstStyle/>
            <a:p>
              <a:endParaRPr lang="en-US">
                <a:solidFill>
                  <a:srgbClr val="FFFFFF"/>
                </a:solidFill>
              </a:endParaRPr>
            </a:p>
          </p:txBody>
        </p:sp>
        <p:sp>
          <p:nvSpPr>
            <p:cNvPr id="142360" name="Line 212"/>
            <p:cNvSpPr>
              <a:spLocks noChangeShapeType="1"/>
            </p:cNvSpPr>
            <p:nvPr/>
          </p:nvSpPr>
          <p:spPr bwMode="auto">
            <a:xfrm>
              <a:off x="1920" y="1056"/>
              <a:ext cx="240" cy="192"/>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42361" name="Text Box 213"/>
            <p:cNvSpPr txBox="1">
              <a:spLocks noChangeArrowheads="1"/>
            </p:cNvSpPr>
            <p:nvPr/>
          </p:nvSpPr>
          <p:spPr bwMode="auto">
            <a:xfrm>
              <a:off x="1324" y="902"/>
              <a:ext cx="92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hangingPunct="1"/>
              <a:r>
                <a:rPr lang="en-US" sz="1400">
                  <a:solidFill>
                    <a:srgbClr val="008000"/>
                  </a:solidFill>
                </a:rPr>
                <a:t>Inflection Point</a:t>
              </a:r>
            </a:p>
          </p:txBody>
        </p:sp>
      </p:grpSp>
      <p:grpSp>
        <p:nvGrpSpPr>
          <p:cNvPr id="8" name="Group 214"/>
          <p:cNvGrpSpPr>
            <a:grpSpLocks/>
          </p:cNvGrpSpPr>
          <p:nvPr/>
        </p:nvGrpSpPr>
        <p:grpSpPr bwMode="auto">
          <a:xfrm>
            <a:off x="3863978" y="3143250"/>
            <a:ext cx="754063" cy="2286000"/>
            <a:chOff x="2434" y="896"/>
            <a:chExt cx="475" cy="1440"/>
          </a:xfrm>
        </p:grpSpPr>
        <p:sp>
          <p:nvSpPr>
            <p:cNvPr id="142355" name="Line 215"/>
            <p:cNvSpPr>
              <a:spLocks noChangeShapeType="1"/>
            </p:cNvSpPr>
            <p:nvPr/>
          </p:nvSpPr>
          <p:spPr bwMode="auto">
            <a:xfrm>
              <a:off x="2647" y="896"/>
              <a:ext cx="0" cy="985"/>
            </a:xfrm>
            <a:prstGeom prst="line">
              <a:avLst/>
            </a:prstGeom>
            <a:noFill/>
            <a:ln w="38100">
              <a:solidFill>
                <a:srgbClr val="00008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42356" name="Text Box 216"/>
            <p:cNvSpPr txBox="1">
              <a:spLocks noChangeArrowheads="1"/>
            </p:cNvSpPr>
            <p:nvPr/>
          </p:nvSpPr>
          <p:spPr bwMode="auto">
            <a:xfrm>
              <a:off x="2434" y="1968"/>
              <a:ext cx="47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hangingPunct="1"/>
              <a:r>
                <a:rPr lang="en-US" sz="2400" baseline="-25000" dirty="0">
                  <a:solidFill>
                    <a:srgbClr val="000080"/>
                  </a:solidFill>
                </a:rPr>
                <a:t>_</a:t>
              </a:r>
            </a:p>
            <a:p>
              <a:pPr eaLnBrk="1" hangingPunct="1"/>
              <a:r>
                <a:rPr lang="en-US" sz="1600" dirty="0">
                  <a:solidFill>
                    <a:srgbClr val="000080"/>
                  </a:solidFill>
                </a:rPr>
                <a:t>y ≈ </a:t>
              </a:r>
              <a:r>
                <a:rPr lang="en-US" sz="1600" dirty="0" smtClean="0">
                  <a:solidFill>
                    <a:srgbClr val="000080"/>
                  </a:solidFill>
                </a:rPr>
                <a:t>27</a:t>
              </a:r>
              <a:endParaRPr lang="en-US" sz="1600" dirty="0">
                <a:solidFill>
                  <a:srgbClr val="000080"/>
                </a:solidFill>
              </a:endParaRPr>
            </a:p>
          </p:txBody>
        </p:sp>
        <p:sp>
          <p:nvSpPr>
            <p:cNvPr id="142357" name="Line 217"/>
            <p:cNvSpPr>
              <a:spLocks noChangeShapeType="1"/>
            </p:cNvSpPr>
            <p:nvPr/>
          </p:nvSpPr>
          <p:spPr bwMode="auto">
            <a:xfrm flipH="1" flipV="1">
              <a:off x="2640" y="1920"/>
              <a:ext cx="0" cy="240"/>
            </a:xfrm>
            <a:prstGeom prst="line">
              <a:avLst/>
            </a:prstGeom>
            <a:noFill/>
            <a:ln w="3810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142347" name="Text Box 218"/>
          <p:cNvSpPr txBox="1">
            <a:spLocks noChangeArrowheads="1"/>
          </p:cNvSpPr>
          <p:nvPr/>
        </p:nvSpPr>
        <p:spPr bwMode="auto">
          <a:xfrm>
            <a:off x="1709738" y="1270000"/>
            <a:ext cx="71770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hangingPunct="1">
              <a:spcBef>
                <a:spcPct val="50000"/>
              </a:spcBef>
            </a:pPr>
            <a:r>
              <a:rPr lang="en-US" sz="2400" dirty="0">
                <a:solidFill>
                  <a:srgbClr val="000000"/>
                </a:solidFill>
              </a:rPr>
              <a:t> y = 	Average </a:t>
            </a:r>
            <a:r>
              <a:rPr lang="en-US" sz="2400" dirty="0" smtClean="0">
                <a:solidFill>
                  <a:srgbClr val="000000"/>
                </a:solidFill>
              </a:rPr>
              <a:t>(mean, balance point)</a:t>
            </a:r>
            <a:endParaRPr lang="en-US" sz="2400" dirty="0">
              <a:solidFill>
                <a:srgbClr val="000000"/>
              </a:solidFill>
            </a:endParaRPr>
          </a:p>
        </p:txBody>
      </p:sp>
      <p:sp>
        <p:nvSpPr>
          <p:cNvPr id="142348" name="Line 219"/>
          <p:cNvSpPr>
            <a:spLocks noChangeShapeType="1"/>
          </p:cNvSpPr>
          <p:nvPr/>
        </p:nvSpPr>
        <p:spPr bwMode="auto">
          <a:xfrm>
            <a:off x="1866900" y="1389063"/>
            <a:ext cx="257175" cy="0"/>
          </a:xfrm>
          <a:prstGeom prst="line">
            <a:avLst/>
          </a:prstGeom>
          <a:noFill/>
          <a:ln w="19050">
            <a:solidFill>
              <a:srgbClr val="081D58"/>
            </a:solidFill>
            <a:round/>
            <a:headEnd/>
            <a:tailEnd/>
          </a:ln>
          <a:extLst>
            <a:ext uri="{909E8E84-426E-40DD-AFC4-6F175D3DCCD1}">
              <a14:hiddenFill xmlns:a14="http://schemas.microsoft.com/office/drawing/2010/main">
                <a:noFill/>
              </a14:hiddenFill>
            </a:ext>
          </a:extLst>
        </p:spPr>
        <p:txBody>
          <a:bodyPr wrap="none" anchor="ctr"/>
          <a:lstStyle/>
          <a:p>
            <a:endParaRPr lang="en-US" sz="2400" dirty="0">
              <a:solidFill>
                <a:prstClr val="black"/>
              </a:solidFill>
            </a:endParaRPr>
          </a:p>
        </p:txBody>
      </p:sp>
      <p:grpSp>
        <p:nvGrpSpPr>
          <p:cNvPr id="3" name="Group 2"/>
          <p:cNvGrpSpPr/>
          <p:nvPr/>
        </p:nvGrpSpPr>
        <p:grpSpPr>
          <a:xfrm>
            <a:off x="4214814" y="3485950"/>
            <a:ext cx="681038" cy="1257300"/>
            <a:chOff x="4214814" y="3485950"/>
            <a:chExt cx="681038" cy="1257300"/>
          </a:xfrm>
        </p:grpSpPr>
        <p:sp>
          <p:nvSpPr>
            <p:cNvPr id="142351" name="Line 221"/>
            <p:cNvSpPr>
              <a:spLocks noChangeShapeType="1"/>
            </p:cNvSpPr>
            <p:nvPr/>
          </p:nvSpPr>
          <p:spPr bwMode="auto">
            <a:xfrm>
              <a:off x="4895852" y="3825675"/>
              <a:ext cx="0" cy="9175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42352" name="Line 222"/>
            <p:cNvSpPr>
              <a:spLocks noChangeShapeType="1"/>
            </p:cNvSpPr>
            <p:nvPr/>
          </p:nvSpPr>
          <p:spPr bwMode="auto">
            <a:xfrm>
              <a:off x="4214814" y="3806625"/>
              <a:ext cx="681038" cy="31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42353" name="AutoShape 223"/>
            <p:cNvSpPr>
              <a:spLocks noChangeArrowheads="1"/>
            </p:cNvSpPr>
            <p:nvPr/>
          </p:nvSpPr>
          <p:spPr bwMode="auto">
            <a:xfrm>
              <a:off x="4343402" y="3485950"/>
              <a:ext cx="241300" cy="269875"/>
            </a:xfrm>
            <a:prstGeom prst="roundRect">
              <a:avLst>
                <a:gd name="adj" fmla="val 16667"/>
              </a:avLst>
            </a:pr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el-GR" sz="2400" baseline="4000" dirty="0">
                  <a:solidFill>
                    <a:srgbClr val="CC3300"/>
                  </a:solidFill>
                  <a:latin typeface="Times" pitchFamily="18" charset="0"/>
                </a:rPr>
                <a:t>σ</a:t>
              </a:r>
            </a:p>
          </p:txBody>
        </p:sp>
      </p:grpSp>
      <p:sp>
        <p:nvSpPr>
          <p:cNvPr id="142354" name="Rectangle 224"/>
          <p:cNvSpPr>
            <a:spLocks noChangeArrowheads="1"/>
          </p:cNvSpPr>
          <p:nvPr/>
        </p:nvSpPr>
        <p:spPr bwMode="auto">
          <a:xfrm>
            <a:off x="3075777" y="6062275"/>
            <a:ext cx="21820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dirty="0">
                <a:solidFill>
                  <a:srgbClr val="FF3300"/>
                </a:solidFill>
                <a:sym typeface="Times" pitchFamily="18" charset="0"/>
              </a:rPr>
              <a:t> </a:t>
            </a:r>
            <a:r>
              <a:rPr lang="el-GR" sz="2400" dirty="0">
                <a:solidFill>
                  <a:srgbClr val="FF3300"/>
                </a:solidFill>
                <a:sym typeface="Times" pitchFamily="18" charset="0"/>
              </a:rPr>
              <a:t>σ</a:t>
            </a:r>
            <a:r>
              <a:rPr lang="en-US" sz="2400" dirty="0">
                <a:solidFill>
                  <a:srgbClr val="FF3300"/>
                </a:solidFill>
                <a:sym typeface="Times" pitchFamily="18" charset="0"/>
              </a:rPr>
              <a:t> ≈ </a:t>
            </a:r>
            <a:r>
              <a:rPr lang="en-US" sz="2400" dirty="0" smtClean="0">
                <a:solidFill>
                  <a:srgbClr val="FF3300"/>
                </a:solidFill>
                <a:sym typeface="Times" pitchFamily="18" charset="0"/>
              </a:rPr>
              <a:t>37</a:t>
            </a:r>
            <a:r>
              <a:rPr lang="en-US" sz="2400" dirty="0" smtClean="0">
                <a:solidFill>
                  <a:srgbClr val="FF3300"/>
                </a:solidFill>
              </a:rPr>
              <a:t> </a:t>
            </a:r>
            <a:r>
              <a:rPr lang="en-US" sz="2400" dirty="0">
                <a:solidFill>
                  <a:srgbClr val="FF3300"/>
                </a:solidFill>
              </a:rPr>
              <a:t>– </a:t>
            </a:r>
            <a:r>
              <a:rPr lang="en-US" sz="2400" dirty="0" smtClean="0">
                <a:solidFill>
                  <a:srgbClr val="FF3300"/>
                </a:solidFill>
              </a:rPr>
              <a:t>27 </a:t>
            </a:r>
            <a:r>
              <a:rPr lang="en-US" sz="2400" dirty="0">
                <a:solidFill>
                  <a:srgbClr val="FF3300"/>
                </a:solidFill>
              </a:rPr>
              <a:t>= </a:t>
            </a:r>
            <a:r>
              <a:rPr lang="en-US" sz="2400" dirty="0" smtClean="0">
                <a:solidFill>
                  <a:srgbClr val="FF3300"/>
                </a:solidFill>
              </a:rPr>
              <a:t>10</a:t>
            </a:r>
            <a:endParaRPr lang="en-US" sz="2400" dirty="0">
              <a:solidFill>
                <a:srgbClr val="FF3300"/>
              </a:solidFill>
            </a:endParaRPr>
          </a:p>
        </p:txBody>
      </p:sp>
      <p:sp>
        <p:nvSpPr>
          <p:cNvPr id="1896673" name="Rectangle 225"/>
          <p:cNvSpPr>
            <a:spLocks noChangeArrowheads="1"/>
          </p:cNvSpPr>
          <p:nvPr/>
        </p:nvSpPr>
        <p:spPr bwMode="auto">
          <a:xfrm>
            <a:off x="1119822" y="5557838"/>
            <a:ext cx="70945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buFont typeface="Times" pitchFamily="18" charset="0"/>
              <a:buNone/>
            </a:pPr>
            <a:r>
              <a:rPr lang="el-GR" sz="2400" dirty="0">
                <a:solidFill>
                  <a:srgbClr val="000000"/>
                </a:solidFill>
                <a:latin typeface="Times" pitchFamily="18" charset="0"/>
                <a:sym typeface="Times" pitchFamily="18" charset="0"/>
              </a:rPr>
              <a:t>σ</a:t>
            </a:r>
            <a:r>
              <a:rPr lang="en-US" sz="2400" dirty="0">
                <a:solidFill>
                  <a:srgbClr val="000000"/>
                </a:solidFill>
                <a:latin typeface="Times" pitchFamily="18" charset="0"/>
                <a:sym typeface="Times" pitchFamily="18" charset="0"/>
              </a:rPr>
              <a:t>  </a:t>
            </a:r>
            <a:r>
              <a:rPr lang="en-US" sz="2400" dirty="0" smtClean="0">
                <a:solidFill>
                  <a:srgbClr val="000000"/>
                </a:solidFill>
                <a:latin typeface="Times" pitchFamily="18" charset="0"/>
                <a:sym typeface="Times" pitchFamily="18" charset="0"/>
              </a:rPr>
              <a:t>≈ </a:t>
            </a:r>
            <a:r>
              <a:rPr lang="en-US" sz="2400" dirty="0" smtClean="0">
                <a:solidFill>
                  <a:srgbClr val="000000"/>
                </a:solidFill>
                <a:sym typeface="Times" pitchFamily="18" charset="0"/>
              </a:rPr>
              <a:t>distance </a:t>
            </a:r>
            <a:r>
              <a:rPr lang="en-US" sz="2400" dirty="0">
                <a:solidFill>
                  <a:srgbClr val="000000"/>
                </a:solidFill>
                <a:sym typeface="Times" pitchFamily="18" charset="0"/>
              </a:rPr>
              <a:t>from </a:t>
            </a:r>
            <a:r>
              <a:rPr lang="en-US" sz="2400" dirty="0" smtClean="0">
                <a:solidFill>
                  <a:srgbClr val="000000"/>
                </a:solidFill>
                <a:sym typeface="Times" pitchFamily="18" charset="0"/>
              </a:rPr>
              <a:t>the centerline to </a:t>
            </a:r>
            <a:r>
              <a:rPr lang="en-US" sz="2400" dirty="0">
                <a:solidFill>
                  <a:srgbClr val="000000"/>
                </a:solidFill>
                <a:sym typeface="Times" pitchFamily="18" charset="0"/>
              </a:rPr>
              <a:t>the inflection point </a:t>
            </a: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8" y="270725"/>
            <a:ext cx="10096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2" name="Title 1"/>
          <p:cNvSpPr>
            <a:spLocks noGrp="1"/>
          </p:cNvSpPr>
          <p:nvPr>
            <p:ph type="title"/>
          </p:nvPr>
        </p:nvSpPr>
        <p:spPr>
          <a:xfrm>
            <a:off x="2793175" y="206649"/>
            <a:ext cx="7886700" cy="461665"/>
          </a:xfrm>
        </p:spPr>
        <p:txBody>
          <a:bodyPr/>
          <a:lstStyle/>
          <a:p>
            <a:r>
              <a:rPr lang="en-US" sz="2400" b="1" dirty="0" smtClean="0">
                <a:solidFill>
                  <a:schemeClr val="accent5">
                    <a:lumMod val="50000"/>
                  </a:schemeClr>
                </a:solidFill>
                <a:latin typeface="Calibri" panose="020F0502020204030204" pitchFamily="34" charset="0"/>
              </a:rPr>
              <a:t>THE VOICE OF THE PROCESS</a:t>
            </a:r>
            <a:endParaRPr lang="en-US" sz="2400" b="1" dirty="0">
              <a:solidFill>
                <a:schemeClr val="accent5">
                  <a:lumMod val="50000"/>
                </a:schemeClr>
              </a:solidFill>
              <a:latin typeface="Calibri" panose="020F0502020204030204" pitchFamily="34" charset="0"/>
            </a:endParaRPr>
          </a:p>
        </p:txBody>
      </p:sp>
      <p:cxnSp>
        <p:nvCxnSpPr>
          <p:cNvPr id="10" name="Straight Connector 9"/>
          <p:cNvCxnSpPr/>
          <p:nvPr/>
        </p:nvCxnSpPr>
        <p:spPr>
          <a:xfrm>
            <a:off x="3496926" y="985100"/>
            <a:ext cx="2107749" cy="0"/>
          </a:xfrm>
          <a:prstGeom prst="line">
            <a:avLst/>
          </a:prstGeom>
        </p:spPr>
        <p:style>
          <a:lnRef idx="1">
            <a:schemeClr val="accent1"/>
          </a:lnRef>
          <a:fillRef idx="0">
            <a:schemeClr val="accent1"/>
          </a:fillRef>
          <a:effectRef idx="0">
            <a:schemeClr val="accent1"/>
          </a:effectRef>
          <a:fontRef idx="minor">
            <a:schemeClr val="tx1"/>
          </a:fontRef>
        </p:style>
      </p:cxnSp>
      <p:sp>
        <p:nvSpPr>
          <p:cNvPr id="237" name="Rectangle 5"/>
          <p:cNvSpPr txBox="1">
            <a:spLocks noChangeArrowheads="1"/>
          </p:cNvSpPr>
          <p:nvPr/>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sp>
        <p:nvSpPr>
          <p:cNvPr id="238" name="Slide Number Placeholder 5"/>
          <p:cNvSpPr txBox="1">
            <a:spLocks/>
          </p:cNvSpPr>
          <p:nvPr/>
        </p:nvSpPr>
        <p:spPr>
          <a:xfrm>
            <a:off x="503700" y="6356351"/>
            <a:ext cx="20574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 ̶  </a:t>
            </a:r>
            <a:fld id="{AACE8A1A-EF06-42BD-8183-7D22FECA910D}" type="slidenum">
              <a:rPr lang="en-US" smtClean="0">
                <a:solidFill>
                  <a:prstClr val="black"/>
                </a:solidFill>
              </a:rPr>
              <a:pPr/>
              <a:t>32</a:t>
            </a:fld>
            <a:r>
              <a:rPr lang="en-US" dirty="0" smtClean="0">
                <a:solidFill>
                  <a:prstClr val="black"/>
                </a:solidFill>
              </a:rPr>
              <a:t>   ̶ </a:t>
            </a:r>
            <a:endParaRPr lang="en-US" dirty="0">
              <a:solidFill>
                <a:prstClr val="black"/>
              </a:solidFill>
            </a:endParaRPr>
          </a:p>
        </p:txBody>
      </p:sp>
      <p:sp>
        <p:nvSpPr>
          <p:cNvPr id="229" name="Subtitle 2"/>
          <p:cNvSpPr txBox="1">
            <a:spLocks/>
          </p:cNvSpPr>
          <p:nvPr/>
        </p:nvSpPr>
        <p:spPr>
          <a:xfrm>
            <a:off x="964325" y="478980"/>
            <a:ext cx="7891272" cy="400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dirty="0" smtClean="0">
                <a:solidFill>
                  <a:prstClr val="black"/>
                </a:solidFill>
              </a:rPr>
              <a:t>                               </a:t>
            </a:r>
            <a:r>
              <a:rPr lang="en-US" sz="2000" b="1" dirty="0" smtClean="0">
                <a:solidFill>
                  <a:srgbClr val="4472C4">
                    <a:lumMod val="50000"/>
                  </a:srgbClr>
                </a:solidFill>
              </a:rPr>
              <a:t>Two Parameters</a:t>
            </a:r>
            <a:endParaRPr lang="en-US" sz="2000" b="1" dirty="0">
              <a:solidFill>
                <a:srgbClr val="4472C4">
                  <a:lumMod val="50000"/>
                </a:srgbClr>
              </a:solidFill>
            </a:endParaRPr>
          </a:p>
        </p:txBody>
      </p:sp>
      <p:sp>
        <p:nvSpPr>
          <p:cNvPr id="230" name="Rectangle 192"/>
          <p:cNvSpPr>
            <a:spLocks noChangeArrowheads="1"/>
          </p:cNvSpPr>
          <p:nvPr/>
        </p:nvSpPr>
        <p:spPr bwMode="auto">
          <a:xfrm>
            <a:off x="5000899" y="4894263"/>
            <a:ext cx="2388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44563" eaLnBrk="0" hangingPunct="0">
              <a:spcBef>
                <a:spcPct val="20000"/>
              </a:spcBef>
              <a:buClr>
                <a:srgbClr val="FFCC00"/>
              </a:buClr>
              <a:buSzPct val="75000"/>
              <a:buFont typeface="Symbol" pitchFamily="18" charset="2"/>
              <a:buNone/>
            </a:pPr>
            <a:r>
              <a:rPr lang="en-US" sz="1500" dirty="0">
                <a:solidFill>
                  <a:srgbClr val="081D58"/>
                </a:solidFill>
              </a:rPr>
              <a:t> </a:t>
            </a:r>
            <a:r>
              <a:rPr lang="en-US" sz="1500" dirty="0" smtClean="0">
                <a:solidFill>
                  <a:srgbClr val="081D58"/>
                </a:solidFill>
              </a:rPr>
              <a:t>40</a:t>
            </a:r>
            <a:endParaRPr lang="en-US" sz="1500" dirty="0">
              <a:solidFill>
                <a:srgbClr val="081D58"/>
              </a:solidFill>
            </a:endParaRPr>
          </a:p>
        </p:txBody>
      </p:sp>
      <p:sp>
        <p:nvSpPr>
          <p:cNvPr id="231" name="Line 183"/>
          <p:cNvSpPr>
            <a:spLocks noChangeShapeType="1"/>
          </p:cNvSpPr>
          <p:nvPr/>
        </p:nvSpPr>
        <p:spPr bwMode="auto">
          <a:xfrm>
            <a:off x="5792153" y="4692015"/>
            <a:ext cx="1588" cy="104775"/>
          </a:xfrm>
          <a:prstGeom prst="line">
            <a:avLst/>
          </a:prstGeom>
          <a:noFill/>
          <a:ln w="4763">
            <a:solidFill>
              <a:srgbClr val="3333CC"/>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solidFill>
                <a:prstClr val="black"/>
              </a:solidFill>
            </a:endParaRPr>
          </a:p>
        </p:txBody>
      </p:sp>
      <p:sp>
        <p:nvSpPr>
          <p:cNvPr id="233" name="Line 185"/>
          <p:cNvSpPr>
            <a:spLocks noChangeShapeType="1"/>
          </p:cNvSpPr>
          <p:nvPr/>
        </p:nvSpPr>
        <p:spPr bwMode="auto">
          <a:xfrm>
            <a:off x="2394903" y="4692968"/>
            <a:ext cx="1588" cy="100013"/>
          </a:xfrm>
          <a:prstGeom prst="line">
            <a:avLst/>
          </a:prstGeom>
          <a:noFill/>
          <a:ln w="4763">
            <a:solidFill>
              <a:srgbClr val="3333CC"/>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solidFill>
                <a:prstClr val="black"/>
              </a:solidFill>
            </a:endParaRPr>
          </a:p>
        </p:txBody>
      </p:sp>
      <p:sp>
        <p:nvSpPr>
          <p:cNvPr id="234" name="Rectangle 189"/>
          <p:cNvSpPr>
            <a:spLocks noChangeArrowheads="1"/>
          </p:cNvSpPr>
          <p:nvPr/>
        </p:nvSpPr>
        <p:spPr bwMode="auto">
          <a:xfrm>
            <a:off x="2363950" y="4900613"/>
            <a:ext cx="977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44563" eaLnBrk="0" hangingPunct="0">
              <a:spcBef>
                <a:spcPct val="20000"/>
              </a:spcBef>
              <a:buClr>
                <a:srgbClr val="FFCC00"/>
              </a:buClr>
              <a:buSzPct val="75000"/>
              <a:buFont typeface="Symbol" pitchFamily="18" charset="2"/>
              <a:buNone/>
            </a:pPr>
            <a:r>
              <a:rPr lang="en-US" sz="1500" dirty="0" smtClean="0">
                <a:solidFill>
                  <a:srgbClr val="081D58"/>
                </a:solidFill>
              </a:rPr>
              <a:t>0</a:t>
            </a:r>
            <a:endParaRPr lang="en-US" sz="1500" dirty="0">
              <a:solidFill>
                <a:srgbClr val="081D58"/>
              </a:solidFill>
            </a:endParaRPr>
          </a:p>
        </p:txBody>
      </p:sp>
    </p:spTree>
    <p:extLst>
      <p:ext uri="{BB962C8B-B14F-4D97-AF65-F5344CB8AC3E}">
        <p14:creationId xmlns:p14="http://schemas.microsoft.com/office/powerpoint/2010/main" val="2781440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9667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2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54" grpId="0"/>
      <p:bldP spid="189667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Voice of the Process (VOP)</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Title 4"/>
          <p:cNvSpPr>
            <a:spLocks noGrp="1"/>
          </p:cNvSpPr>
          <p:nvPr>
            <p:ph type="title"/>
          </p:nvPr>
        </p:nvSpPr>
        <p:spPr>
          <a:xfrm>
            <a:off x="628650" y="262216"/>
            <a:ext cx="7886700" cy="461665"/>
          </a:xfrm>
        </p:spPr>
        <p:txBody>
          <a:bodyPr/>
          <a:lstStyle/>
          <a:p>
            <a:r>
              <a:rPr lang="en-US" dirty="0" smtClean="0"/>
              <a:t>AVERAGE and VARIATION </a:t>
            </a:r>
            <a:endParaRPr lang="en-US" dirty="0"/>
          </a:p>
        </p:txBody>
      </p:sp>
      <p:sp>
        <p:nvSpPr>
          <p:cNvPr id="6" name="Slide Number Placeholder 5"/>
          <p:cNvSpPr>
            <a:spLocks noGrp="1"/>
          </p:cNvSpPr>
          <p:nvPr>
            <p:ph type="sldNum" sz="quarter" idx="12"/>
          </p:nvPr>
        </p:nvSpPr>
        <p:spPr/>
        <p:txBody>
          <a:bodyPr/>
          <a:lstStyle/>
          <a:p>
            <a:r>
              <a:rPr lang="en-US" smtClean="0">
                <a:solidFill>
                  <a:prstClr val="black">
                    <a:tint val="75000"/>
                  </a:prstClr>
                </a:solidFill>
              </a:rPr>
              <a:t> ̶  </a:t>
            </a:r>
            <a:fld id="{AACE8A1A-EF06-42BD-8183-7D22FECA910D}" type="slidenum">
              <a:rPr lang="en-US" smtClean="0">
                <a:solidFill>
                  <a:prstClr val="black">
                    <a:tint val="75000"/>
                  </a:prstClr>
                </a:solidFill>
              </a:rPr>
              <a:pPr/>
              <a:t>33</a:t>
            </a:fld>
            <a:r>
              <a:rPr lang="en-US" smtClean="0">
                <a:solidFill>
                  <a:prstClr val="black">
                    <a:tint val="75000"/>
                  </a:prstClr>
                </a:solidFill>
              </a:rPr>
              <a:t>   ̶ </a:t>
            </a:r>
            <a:endParaRPr lang="en-US" dirty="0">
              <a:solidFill>
                <a:prstClr val="black">
                  <a:tint val="75000"/>
                </a:prstClr>
              </a:solidFill>
            </a:endParaRPr>
          </a:p>
        </p:txBody>
      </p:sp>
      <p:sp>
        <p:nvSpPr>
          <p:cNvPr id="65" name="Freeform 4"/>
          <p:cNvSpPr>
            <a:spLocks/>
          </p:cNvSpPr>
          <p:nvPr/>
        </p:nvSpPr>
        <p:spPr bwMode="auto">
          <a:xfrm>
            <a:off x="3166111" y="1479868"/>
            <a:ext cx="2687638" cy="1627188"/>
          </a:xfrm>
          <a:custGeom>
            <a:avLst/>
            <a:gdLst>
              <a:gd name="T0" fmla="*/ 823 w 1693"/>
              <a:gd name="T1" fmla="*/ 0 h 1025"/>
              <a:gd name="T2" fmla="*/ 751 w 1693"/>
              <a:gd name="T3" fmla="*/ 36 h 1025"/>
              <a:gd name="T4" fmla="*/ 715 w 1693"/>
              <a:gd name="T5" fmla="*/ 60 h 1025"/>
              <a:gd name="T6" fmla="*/ 661 w 1693"/>
              <a:gd name="T7" fmla="*/ 126 h 1025"/>
              <a:gd name="T8" fmla="*/ 619 w 1693"/>
              <a:gd name="T9" fmla="*/ 198 h 1025"/>
              <a:gd name="T10" fmla="*/ 600 w 1693"/>
              <a:gd name="T11" fmla="*/ 237 h 1025"/>
              <a:gd name="T12" fmla="*/ 577 w 1693"/>
              <a:gd name="T13" fmla="*/ 312 h 1025"/>
              <a:gd name="T14" fmla="*/ 565 w 1693"/>
              <a:gd name="T15" fmla="*/ 348 h 1025"/>
              <a:gd name="T16" fmla="*/ 471 w 1693"/>
              <a:gd name="T17" fmla="*/ 564 h 1025"/>
              <a:gd name="T18" fmla="*/ 380 w 1693"/>
              <a:gd name="T19" fmla="*/ 724 h 1025"/>
              <a:gd name="T20" fmla="*/ 226 w 1693"/>
              <a:gd name="T21" fmla="*/ 860 h 1025"/>
              <a:gd name="T22" fmla="*/ 0 w 1693"/>
              <a:gd name="T23" fmla="*/ 948 h 1025"/>
              <a:gd name="T24" fmla="*/ 0 w 1693"/>
              <a:gd name="T25" fmla="*/ 1023 h 1025"/>
              <a:gd name="T26" fmla="*/ 1693 w 1693"/>
              <a:gd name="T27" fmla="*/ 1025 h 1025"/>
              <a:gd name="T28" fmla="*/ 1693 w 1693"/>
              <a:gd name="T29" fmla="*/ 954 h 1025"/>
              <a:gd name="T30" fmla="*/ 1597 w 1693"/>
              <a:gd name="T31" fmla="*/ 927 h 1025"/>
              <a:gd name="T32" fmla="*/ 1429 w 1693"/>
              <a:gd name="T33" fmla="*/ 843 h 1025"/>
              <a:gd name="T34" fmla="*/ 1226 w 1693"/>
              <a:gd name="T35" fmla="*/ 610 h 1025"/>
              <a:gd name="T36" fmla="*/ 1126 w 1693"/>
              <a:gd name="T37" fmla="*/ 375 h 1025"/>
              <a:gd name="T38" fmla="*/ 1075 w 1693"/>
              <a:gd name="T39" fmla="*/ 258 h 1025"/>
              <a:gd name="T40" fmla="*/ 1051 w 1693"/>
              <a:gd name="T41" fmla="*/ 195 h 1025"/>
              <a:gd name="T42" fmla="*/ 1003 w 1693"/>
              <a:gd name="T43" fmla="*/ 108 h 1025"/>
              <a:gd name="T44" fmla="*/ 946 w 1693"/>
              <a:gd name="T45" fmla="*/ 51 h 1025"/>
              <a:gd name="T46" fmla="*/ 907 w 1693"/>
              <a:gd name="T47" fmla="*/ 18 h 1025"/>
              <a:gd name="T48" fmla="*/ 823 w 1693"/>
              <a:gd name="T49" fmla="*/ 0 h 10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93"/>
              <a:gd name="T76" fmla="*/ 0 h 1025"/>
              <a:gd name="T77" fmla="*/ 1693 w 1693"/>
              <a:gd name="T78" fmla="*/ 1025 h 10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93" h="1025">
                <a:moveTo>
                  <a:pt x="823" y="0"/>
                </a:moveTo>
                <a:cubicBezTo>
                  <a:pt x="773" y="17"/>
                  <a:pt x="798" y="5"/>
                  <a:pt x="751" y="36"/>
                </a:cubicBezTo>
                <a:cubicBezTo>
                  <a:pt x="739" y="44"/>
                  <a:pt x="715" y="60"/>
                  <a:pt x="715" y="60"/>
                </a:cubicBezTo>
                <a:cubicBezTo>
                  <a:pt x="696" y="88"/>
                  <a:pt x="688" y="108"/>
                  <a:pt x="661" y="126"/>
                </a:cubicBezTo>
                <a:cubicBezTo>
                  <a:pt x="650" y="158"/>
                  <a:pt x="661" y="132"/>
                  <a:pt x="619" y="198"/>
                </a:cubicBezTo>
                <a:cubicBezTo>
                  <a:pt x="604" y="243"/>
                  <a:pt x="623" y="190"/>
                  <a:pt x="600" y="237"/>
                </a:cubicBezTo>
                <a:cubicBezTo>
                  <a:pt x="589" y="260"/>
                  <a:pt x="585" y="288"/>
                  <a:pt x="577" y="312"/>
                </a:cubicBezTo>
                <a:cubicBezTo>
                  <a:pt x="573" y="324"/>
                  <a:pt x="569" y="336"/>
                  <a:pt x="565" y="348"/>
                </a:cubicBezTo>
                <a:cubicBezTo>
                  <a:pt x="542" y="390"/>
                  <a:pt x="502" y="501"/>
                  <a:pt x="471" y="564"/>
                </a:cubicBezTo>
                <a:cubicBezTo>
                  <a:pt x="440" y="627"/>
                  <a:pt x="421" y="675"/>
                  <a:pt x="380" y="724"/>
                </a:cubicBezTo>
                <a:cubicBezTo>
                  <a:pt x="339" y="773"/>
                  <a:pt x="289" y="823"/>
                  <a:pt x="226" y="860"/>
                </a:cubicBezTo>
                <a:cubicBezTo>
                  <a:pt x="163" y="897"/>
                  <a:pt x="38" y="921"/>
                  <a:pt x="0" y="948"/>
                </a:cubicBezTo>
                <a:cubicBezTo>
                  <a:pt x="0" y="987"/>
                  <a:pt x="0" y="963"/>
                  <a:pt x="0" y="1023"/>
                </a:cubicBezTo>
                <a:cubicBezTo>
                  <a:pt x="336" y="1020"/>
                  <a:pt x="1576" y="1022"/>
                  <a:pt x="1693" y="1025"/>
                </a:cubicBezTo>
                <a:cubicBezTo>
                  <a:pt x="1693" y="972"/>
                  <a:pt x="1693" y="1001"/>
                  <a:pt x="1693" y="954"/>
                </a:cubicBezTo>
                <a:cubicBezTo>
                  <a:pt x="1648" y="936"/>
                  <a:pt x="1641" y="945"/>
                  <a:pt x="1597" y="927"/>
                </a:cubicBezTo>
                <a:cubicBezTo>
                  <a:pt x="1553" y="909"/>
                  <a:pt x="1491" y="896"/>
                  <a:pt x="1429" y="843"/>
                </a:cubicBezTo>
                <a:cubicBezTo>
                  <a:pt x="1367" y="790"/>
                  <a:pt x="1276" y="688"/>
                  <a:pt x="1226" y="610"/>
                </a:cubicBezTo>
                <a:cubicBezTo>
                  <a:pt x="1176" y="532"/>
                  <a:pt x="1151" y="434"/>
                  <a:pt x="1126" y="375"/>
                </a:cubicBezTo>
                <a:cubicBezTo>
                  <a:pt x="1101" y="300"/>
                  <a:pt x="1103" y="308"/>
                  <a:pt x="1075" y="258"/>
                </a:cubicBezTo>
                <a:cubicBezTo>
                  <a:pt x="1064" y="239"/>
                  <a:pt x="1072" y="240"/>
                  <a:pt x="1051" y="195"/>
                </a:cubicBezTo>
                <a:cubicBezTo>
                  <a:pt x="1039" y="160"/>
                  <a:pt x="1039" y="165"/>
                  <a:pt x="1003" y="108"/>
                </a:cubicBezTo>
                <a:cubicBezTo>
                  <a:pt x="985" y="83"/>
                  <a:pt x="960" y="68"/>
                  <a:pt x="946" y="51"/>
                </a:cubicBezTo>
                <a:cubicBezTo>
                  <a:pt x="943" y="41"/>
                  <a:pt x="915" y="23"/>
                  <a:pt x="907" y="18"/>
                </a:cubicBezTo>
                <a:cubicBezTo>
                  <a:pt x="882" y="2"/>
                  <a:pt x="871" y="0"/>
                  <a:pt x="823" y="0"/>
                </a:cubicBezTo>
                <a:close/>
              </a:path>
            </a:pathLst>
          </a:cu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66" name="Rectangle 5"/>
          <p:cNvSpPr>
            <a:spLocks noChangeArrowheads="1"/>
          </p:cNvSpPr>
          <p:nvPr/>
        </p:nvSpPr>
        <p:spPr bwMode="auto">
          <a:xfrm>
            <a:off x="3166111" y="4223068"/>
            <a:ext cx="2682875" cy="228600"/>
          </a:xfrm>
          <a:prstGeom prst="rect">
            <a:avLst/>
          </a:prstGeom>
          <a:solidFill>
            <a:srgbClr val="00CC99"/>
          </a:solidFill>
          <a:ln w="9525">
            <a:solidFill>
              <a:srgbClr val="000000"/>
            </a:solidFill>
            <a:miter lim="800000"/>
            <a:headEnd/>
            <a:tailEnd/>
          </a:ln>
        </p:spPr>
        <p:txBody>
          <a:bodyPr wrap="none" anchor="ct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67" name="Freeform 6"/>
          <p:cNvSpPr>
            <a:spLocks/>
          </p:cNvSpPr>
          <p:nvPr/>
        </p:nvSpPr>
        <p:spPr bwMode="auto">
          <a:xfrm>
            <a:off x="5850573" y="3099118"/>
            <a:ext cx="1588" cy="1162050"/>
          </a:xfrm>
          <a:custGeom>
            <a:avLst/>
            <a:gdLst>
              <a:gd name="T0" fmla="*/ 1 w 1"/>
              <a:gd name="T1" fmla="*/ 0 h 732"/>
              <a:gd name="T2" fmla="*/ 0 w 1"/>
              <a:gd name="T3" fmla="*/ 732 h 732"/>
              <a:gd name="T4" fmla="*/ 0 60000 65536"/>
              <a:gd name="T5" fmla="*/ 0 60000 65536"/>
              <a:gd name="T6" fmla="*/ 0 w 1"/>
              <a:gd name="T7" fmla="*/ 0 h 732"/>
              <a:gd name="T8" fmla="*/ 1 w 1"/>
              <a:gd name="T9" fmla="*/ 732 h 732"/>
            </a:gdLst>
            <a:ahLst/>
            <a:cxnLst>
              <a:cxn ang="T4">
                <a:pos x="T0" y="T1"/>
              </a:cxn>
              <a:cxn ang="T5">
                <a:pos x="T2" y="T3"/>
              </a:cxn>
            </a:cxnLst>
            <a:rect l="T6" t="T7" r="T8" b="T9"/>
            <a:pathLst>
              <a:path w="1" h="732">
                <a:moveTo>
                  <a:pt x="1" y="0"/>
                </a:moveTo>
                <a:lnTo>
                  <a:pt x="0" y="732"/>
                </a:lnTo>
              </a:path>
            </a:pathLst>
          </a:custGeom>
          <a:solidFill>
            <a:srgbClr val="FFFFFF"/>
          </a:solidFill>
          <a:ln w="4763">
            <a:solidFill>
              <a:srgbClr val="FF0000"/>
            </a:solidFill>
            <a:round/>
            <a:headEnd/>
            <a:tailEnd/>
          </a:ln>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68" name="Freeform 7"/>
          <p:cNvSpPr>
            <a:spLocks/>
          </p:cNvSpPr>
          <p:nvPr/>
        </p:nvSpPr>
        <p:spPr bwMode="auto">
          <a:xfrm>
            <a:off x="3164523" y="3099118"/>
            <a:ext cx="1588" cy="1162050"/>
          </a:xfrm>
          <a:custGeom>
            <a:avLst/>
            <a:gdLst>
              <a:gd name="T0" fmla="*/ 1 w 1"/>
              <a:gd name="T1" fmla="*/ 0 h 732"/>
              <a:gd name="T2" fmla="*/ 0 w 1"/>
              <a:gd name="T3" fmla="*/ 732 h 732"/>
              <a:gd name="T4" fmla="*/ 0 60000 65536"/>
              <a:gd name="T5" fmla="*/ 0 60000 65536"/>
              <a:gd name="T6" fmla="*/ 0 w 1"/>
              <a:gd name="T7" fmla="*/ 0 h 732"/>
              <a:gd name="T8" fmla="*/ 1 w 1"/>
              <a:gd name="T9" fmla="*/ 732 h 732"/>
            </a:gdLst>
            <a:ahLst/>
            <a:cxnLst>
              <a:cxn ang="T4">
                <a:pos x="T0" y="T1"/>
              </a:cxn>
              <a:cxn ang="T5">
                <a:pos x="T2" y="T3"/>
              </a:cxn>
            </a:cxnLst>
            <a:rect l="T6" t="T7" r="T8" b="T9"/>
            <a:pathLst>
              <a:path w="1" h="732">
                <a:moveTo>
                  <a:pt x="1" y="0"/>
                </a:moveTo>
                <a:lnTo>
                  <a:pt x="0" y="732"/>
                </a:lnTo>
              </a:path>
            </a:pathLst>
          </a:custGeom>
          <a:solidFill>
            <a:srgbClr val="FFFFFF"/>
          </a:solidFill>
          <a:ln w="4763">
            <a:solidFill>
              <a:srgbClr val="FF0000"/>
            </a:solidFill>
            <a:round/>
            <a:headEnd/>
            <a:tailEnd/>
          </a:ln>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grpSp>
        <p:nvGrpSpPr>
          <p:cNvPr id="10" name="Group 8"/>
          <p:cNvGrpSpPr>
            <a:grpSpLocks/>
          </p:cNvGrpSpPr>
          <p:nvPr/>
        </p:nvGrpSpPr>
        <p:grpSpPr bwMode="auto">
          <a:xfrm>
            <a:off x="3605848" y="1479868"/>
            <a:ext cx="1804987" cy="2638425"/>
            <a:chOff x="2424" y="1008"/>
            <a:chExt cx="1137" cy="1662"/>
          </a:xfrm>
        </p:grpSpPr>
        <p:sp>
          <p:nvSpPr>
            <p:cNvPr id="61" name="Freeform 9"/>
            <p:cNvSpPr>
              <a:spLocks/>
            </p:cNvSpPr>
            <p:nvPr/>
          </p:nvSpPr>
          <p:spPr bwMode="auto">
            <a:xfrm>
              <a:off x="2426" y="1008"/>
              <a:ext cx="1135" cy="1024"/>
            </a:xfrm>
            <a:custGeom>
              <a:avLst/>
              <a:gdLst>
                <a:gd name="T0" fmla="*/ 545 w 1135"/>
                <a:gd name="T1" fmla="*/ 0 h 1024"/>
                <a:gd name="T2" fmla="*/ 473 w 1135"/>
                <a:gd name="T3" fmla="*/ 36 h 1024"/>
                <a:gd name="T4" fmla="*/ 437 w 1135"/>
                <a:gd name="T5" fmla="*/ 60 h 1024"/>
                <a:gd name="T6" fmla="*/ 383 w 1135"/>
                <a:gd name="T7" fmla="*/ 126 h 1024"/>
                <a:gd name="T8" fmla="*/ 341 w 1135"/>
                <a:gd name="T9" fmla="*/ 198 h 1024"/>
                <a:gd name="T10" fmla="*/ 322 w 1135"/>
                <a:gd name="T11" fmla="*/ 237 h 1024"/>
                <a:gd name="T12" fmla="*/ 299 w 1135"/>
                <a:gd name="T13" fmla="*/ 312 h 1024"/>
                <a:gd name="T14" fmla="*/ 287 w 1135"/>
                <a:gd name="T15" fmla="*/ 348 h 1024"/>
                <a:gd name="T16" fmla="*/ 193 w 1135"/>
                <a:gd name="T17" fmla="*/ 564 h 1024"/>
                <a:gd name="T18" fmla="*/ 102 w 1135"/>
                <a:gd name="T19" fmla="*/ 724 h 1024"/>
                <a:gd name="T20" fmla="*/ 2 w 1135"/>
                <a:gd name="T21" fmla="*/ 826 h 1024"/>
                <a:gd name="T22" fmla="*/ 0 w 1135"/>
                <a:gd name="T23" fmla="*/ 1024 h 1024"/>
                <a:gd name="T24" fmla="*/ 1134 w 1135"/>
                <a:gd name="T25" fmla="*/ 1024 h 1024"/>
                <a:gd name="T26" fmla="*/ 1132 w 1135"/>
                <a:gd name="T27" fmla="*/ 839 h 1024"/>
                <a:gd name="T28" fmla="*/ 948 w 1135"/>
                <a:gd name="T29" fmla="*/ 610 h 1024"/>
                <a:gd name="T30" fmla="*/ 848 w 1135"/>
                <a:gd name="T31" fmla="*/ 375 h 1024"/>
                <a:gd name="T32" fmla="*/ 797 w 1135"/>
                <a:gd name="T33" fmla="*/ 258 h 1024"/>
                <a:gd name="T34" fmla="*/ 773 w 1135"/>
                <a:gd name="T35" fmla="*/ 195 h 1024"/>
                <a:gd name="T36" fmla="*/ 725 w 1135"/>
                <a:gd name="T37" fmla="*/ 108 h 1024"/>
                <a:gd name="T38" fmla="*/ 668 w 1135"/>
                <a:gd name="T39" fmla="*/ 51 h 1024"/>
                <a:gd name="T40" fmla="*/ 629 w 1135"/>
                <a:gd name="T41" fmla="*/ 18 h 1024"/>
                <a:gd name="T42" fmla="*/ 545 w 1135"/>
                <a:gd name="T43" fmla="*/ 0 h 10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5"/>
                <a:gd name="T67" fmla="*/ 0 h 1024"/>
                <a:gd name="T68" fmla="*/ 1135 w 1135"/>
                <a:gd name="T69" fmla="*/ 1024 h 10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5" h="1024">
                  <a:moveTo>
                    <a:pt x="545" y="0"/>
                  </a:moveTo>
                  <a:cubicBezTo>
                    <a:pt x="495" y="17"/>
                    <a:pt x="520" y="5"/>
                    <a:pt x="473" y="36"/>
                  </a:cubicBezTo>
                  <a:cubicBezTo>
                    <a:pt x="461" y="44"/>
                    <a:pt x="437" y="60"/>
                    <a:pt x="437" y="60"/>
                  </a:cubicBezTo>
                  <a:cubicBezTo>
                    <a:pt x="418" y="88"/>
                    <a:pt x="410" y="108"/>
                    <a:pt x="383" y="126"/>
                  </a:cubicBezTo>
                  <a:cubicBezTo>
                    <a:pt x="372" y="158"/>
                    <a:pt x="383" y="132"/>
                    <a:pt x="341" y="198"/>
                  </a:cubicBezTo>
                  <a:cubicBezTo>
                    <a:pt x="326" y="243"/>
                    <a:pt x="345" y="190"/>
                    <a:pt x="322" y="237"/>
                  </a:cubicBezTo>
                  <a:cubicBezTo>
                    <a:pt x="311" y="260"/>
                    <a:pt x="307" y="288"/>
                    <a:pt x="299" y="312"/>
                  </a:cubicBezTo>
                  <a:cubicBezTo>
                    <a:pt x="295" y="324"/>
                    <a:pt x="291" y="336"/>
                    <a:pt x="287" y="348"/>
                  </a:cubicBezTo>
                  <a:cubicBezTo>
                    <a:pt x="264" y="390"/>
                    <a:pt x="224" y="501"/>
                    <a:pt x="193" y="564"/>
                  </a:cubicBezTo>
                  <a:cubicBezTo>
                    <a:pt x="162" y="627"/>
                    <a:pt x="134" y="680"/>
                    <a:pt x="102" y="724"/>
                  </a:cubicBezTo>
                  <a:cubicBezTo>
                    <a:pt x="70" y="768"/>
                    <a:pt x="19" y="776"/>
                    <a:pt x="2" y="826"/>
                  </a:cubicBezTo>
                  <a:cubicBezTo>
                    <a:pt x="2" y="954"/>
                    <a:pt x="0" y="838"/>
                    <a:pt x="0" y="1024"/>
                  </a:cubicBezTo>
                  <a:cubicBezTo>
                    <a:pt x="336" y="1021"/>
                    <a:pt x="1017" y="1021"/>
                    <a:pt x="1134" y="1024"/>
                  </a:cubicBezTo>
                  <a:cubicBezTo>
                    <a:pt x="1135" y="867"/>
                    <a:pt x="1134" y="972"/>
                    <a:pt x="1132" y="839"/>
                  </a:cubicBezTo>
                  <a:cubicBezTo>
                    <a:pt x="1084" y="783"/>
                    <a:pt x="995" y="687"/>
                    <a:pt x="948" y="610"/>
                  </a:cubicBezTo>
                  <a:cubicBezTo>
                    <a:pt x="901" y="533"/>
                    <a:pt x="873" y="434"/>
                    <a:pt x="848" y="375"/>
                  </a:cubicBezTo>
                  <a:cubicBezTo>
                    <a:pt x="823" y="300"/>
                    <a:pt x="825" y="308"/>
                    <a:pt x="797" y="258"/>
                  </a:cubicBezTo>
                  <a:cubicBezTo>
                    <a:pt x="786" y="239"/>
                    <a:pt x="794" y="240"/>
                    <a:pt x="773" y="195"/>
                  </a:cubicBezTo>
                  <a:cubicBezTo>
                    <a:pt x="761" y="160"/>
                    <a:pt x="761" y="165"/>
                    <a:pt x="725" y="108"/>
                  </a:cubicBezTo>
                  <a:cubicBezTo>
                    <a:pt x="707" y="83"/>
                    <a:pt x="682" y="68"/>
                    <a:pt x="668" y="51"/>
                  </a:cubicBezTo>
                  <a:cubicBezTo>
                    <a:pt x="665" y="41"/>
                    <a:pt x="637" y="23"/>
                    <a:pt x="629" y="18"/>
                  </a:cubicBezTo>
                  <a:cubicBezTo>
                    <a:pt x="604" y="2"/>
                    <a:pt x="593" y="0"/>
                    <a:pt x="545" y="0"/>
                  </a:cubicBezTo>
                  <a:close/>
                </a:path>
              </a:pathLst>
            </a:cu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62" name="Freeform 10"/>
            <p:cNvSpPr>
              <a:spLocks/>
            </p:cNvSpPr>
            <p:nvPr/>
          </p:nvSpPr>
          <p:spPr bwMode="auto">
            <a:xfrm>
              <a:off x="2426" y="2028"/>
              <a:ext cx="1" cy="530"/>
            </a:xfrm>
            <a:custGeom>
              <a:avLst/>
              <a:gdLst>
                <a:gd name="T0" fmla="*/ 0 w 1"/>
                <a:gd name="T1" fmla="*/ 0 h 530"/>
                <a:gd name="T2" fmla="*/ 0 w 1"/>
                <a:gd name="T3" fmla="*/ 530 h 530"/>
                <a:gd name="T4" fmla="*/ 0 60000 65536"/>
                <a:gd name="T5" fmla="*/ 0 60000 65536"/>
                <a:gd name="T6" fmla="*/ 0 w 1"/>
                <a:gd name="T7" fmla="*/ 0 h 530"/>
                <a:gd name="T8" fmla="*/ 1 w 1"/>
                <a:gd name="T9" fmla="*/ 530 h 530"/>
              </a:gdLst>
              <a:ahLst/>
              <a:cxnLst>
                <a:cxn ang="T4">
                  <a:pos x="T0" y="T1"/>
                </a:cxn>
                <a:cxn ang="T5">
                  <a:pos x="T2" y="T3"/>
                </a:cxn>
              </a:cxnLst>
              <a:rect l="T6" t="T7" r="T8" b="T9"/>
              <a:pathLst>
                <a:path w="1" h="530">
                  <a:moveTo>
                    <a:pt x="0" y="0"/>
                  </a:moveTo>
                  <a:lnTo>
                    <a:pt x="0" y="530"/>
                  </a:lnTo>
                </a:path>
              </a:pathLst>
            </a:custGeom>
            <a:solidFill>
              <a:srgbClr val="FFFFFF"/>
            </a:solidFill>
            <a:ln w="4763">
              <a:solidFill>
                <a:srgbClr val="FF0000"/>
              </a:solidFill>
              <a:round/>
              <a:headEnd/>
              <a:tailEnd/>
            </a:ln>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63" name="Rectangle 11"/>
            <p:cNvSpPr>
              <a:spLocks noChangeArrowheads="1"/>
            </p:cNvSpPr>
            <p:nvPr/>
          </p:nvSpPr>
          <p:spPr bwMode="auto">
            <a:xfrm>
              <a:off x="2424" y="2526"/>
              <a:ext cx="1132" cy="144"/>
            </a:xfrm>
            <a:prstGeom prst="rect">
              <a:avLst/>
            </a:prstGeom>
            <a:solidFill>
              <a:srgbClr val="00CC99"/>
            </a:solidFill>
            <a:ln w="9525">
              <a:solidFill>
                <a:srgbClr val="000000"/>
              </a:solidFill>
              <a:miter lim="800000"/>
              <a:headEnd/>
              <a:tailEnd/>
            </a:ln>
          </p:spPr>
          <p:txBody>
            <a:bodyPr wrap="none" anchor="ct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64" name="Freeform 12"/>
            <p:cNvSpPr>
              <a:spLocks/>
            </p:cNvSpPr>
            <p:nvPr/>
          </p:nvSpPr>
          <p:spPr bwMode="auto">
            <a:xfrm>
              <a:off x="3556" y="2028"/>
              <a:ext cx="1" cy="530"/>
            </a:xfrm>
            <a:custGeom>
              <a:avLst/>
              <a:gdLst>
                <a:gd name="T0" fmla="*/ 0 w 1"/>
                <a:gd name="T1" fmla="*/ 0 h 530"/>
                <a:gd name="T2" fmla="*/ 0 w 1"/>
                <a:gd name="T3" fmla="*/ 530 h 530"/>
                <a:gd name="T4" fmla="*/ 0 60000 65536"/>
                <a:gd name="T5" fmla="*/ 0 60000 65536"/>
                <a:gd name="T6" fmla="*/ 0 w 1"/>
                <a:gd name="T7" fmla="*/ 0 h 530"/>
                <a:gd name="T8" fmla="*/ 1 w 1"/>
                <a:gd name="T9" fmla="*/ 530 h 530"/>
              </a:gdLst>
              <a:ahLst/>
              <a:cxnLst>
                <a:cxn ang="T4">
                  <a:pos x="T0" y="T1"/>
                </a:cxn>
                <a:cxn ang="T5">
                  <a:pos x="T2" y="T3"/>
                </a:cxn>
              </a:cxnLst>
              <a:rect l="T6" t="T7" r="T8" b="T9"/>
              <a:pathLst>
                <a:path w="1" h="530">
                  <a:moveTo>
                    <a:pt x="0" y="0"/>
                  </a:moveTo>
                  <a:lnTo>
                    <a:pt x="0" y="530"/>
                  </a:lnTo>
                </a:path>
              </a:pathLst>
            </a:custGeom>
            <a:solidFill>
              <a:srgbClr val="FFFFFF"/>
            </a:solidFill>
            <a:ln w="4763">
              <a:solidFill>
                <a:srgbClr val="FF0000"/>
              </a:solidFill>
              <a:round/>
              <a:headEnd/>
              <a:tailEnd/>
            </a:ln>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grpSp>
      <p:grpSp>
        <p:nvGrpSpPr>
          <p:cNvPr id="11" name="Group 13"/>
          <p:cNvGrpSpPr>
            <a:grpSpLocks/>
          </p:cNvGrpSpPr>
          <p:nvPr/>
        </p:nvGrpSpPr>
        <p:grpSpPr bwMode="auto">
          <a:xfrm>
            <a:off x="4051935" y="1479868"/>
            <a:ext cx="912813" cy="2298700"/>
            <a:chOff x="2705" y="1008"/>
            <a:chExt cx="575" cy="1448"/>
          </a:xfrm>
        </p:grpSpPr>
        <p:sp>
          <p:nvSpPr>
            <p:cNvPr id="57" name="Freeform 14"/>
            <p:cNvSpPr>
              <a:spLocks/>
            </p:cNvSpPr>
            <p:nvPr/>
          </p:nvSpPr>
          <p:spPr bwMode="auto">
            <a:xfrm>
              <a:off x="2705" y="1008"/>
              <a:ext cx="573" cy="1020"/>
            </a:xfrm>
            <a:custGeom>
              <a:avLst/>
              <a:gdLst>
                <a:gd name="T0" fmla="*/ 265 w 573"/>
                <a:gd name="T1" fmla="*/ 0 h 1020"/>
                <a:gd name="T2" fmla="*/ 193 w 573"/>
                <a:gd name="T3" fmla="*/ 36 h 1020"/>
                <a:gd name="T4" fmla="*/ 157 w 573"/>
                <a:gd name="T5" fmla="*/ 60 h 1020"/>
                <a:gd name="T6" fmla="*/ 103 w 573"/>
                <a:gd name="T7" fmla="*/ 126 h 1020"/>
                <a:gd name="T8" fmla="*/ 61 w 573"/>
                <a:gd name="T9" fmla="*/ 198 h 1020"/>
                <a:gd name="T10" fmla="*/ 43 w 573"/>
                <a:gd name="T11" fmla="*/ 234 h 1020"/>
                <a:gd name="T12" fmla="*/ 19 w 573"/>
                <a:gd name="T13" fmla="*/ 312 h 1020"/>
                <a:gd name="T14" fmla="*/ 7 w 573"/>
                <a:gd name="T15" fmla="*/ 348 h 1020"/>
                <a:gd name="T16" fmla="*/ 1 w 573"/>
                <a:gd name="T17" fmla="*/ 366 h 1020"/>
                <a:gd name="T18" fmla="*/ 7 w 573"/>
                <a:gd name="T19" fmla="*/ 1020 h 1020"/>
                <a:gd name="T20" fmla="*/ 573 w 573"/>
                <a:gd name="T21" fmla="*/ 1020 h 1020"/>
                <a:gd name="T22" fmla="*/ 568 w 573"/>
                <a:gd name="T23" fmla="*/ 375 h 1020"/>
                <a:gd name="T24" fmla="*/ 517 w 573"/>
                <a:gd name="T25" fmla="*/ 258 h 1020"/>
                <a:gd name="T26" fmla="*/ 493 w 573"/>
                <a:gd name="T27" fmla="*/ 195 h 1020"/>
                <a:gd name="T28" fmla="*/ 445 w 573"/>
                <a:gd name="T29" fmla="*/ 108 h 1020"/>
                <a:gd name="T30" fmla="*/ 388 w 573"/>
                <a:gd name="T31" fmla="*/ 51 h 1020"/>
                <a:gd name="T32" fmla="*/ 349 w 573"/>
                <a:gd name="T33" fmla="*/ 18 h 1020"/>
                <a:gd name="T34" fmla="*/ 265 w 573"/>
                <a:gd name="T35" fmla="*/ 0 h 10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3"/>
                <a:gd name="T55" fmla="*/ 0 h 1020"/>
                <a:gd name="T56" fmla="*/ 573 w 573"/>
                <a:gd name="T57" fmla="*/ 1020 h 10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3" h="1020">
                  <a:moveTo>
                    <a:pt x="265" y="0"/>
                  </a:moveTo>
                  <a:cubicBezTo>
                    <a:pt x="215" y="17"/>
                    <a:pt x="240" y="5"/>
                    <a:pt x="193" y="36"/>
                  </a:cubicBezTo>
                  <a:cubicBezTo>
                    <a:pt x="181" y="44"/>
                    <a:pt x="157" y="60"/>
                    <a:pt x="157" y="60"/>
                  </a:cubicBezTo>
                  <a:cubicBezTo>
                    <a:pt x="138" y="88"/>
                    <a:pt x="130" y="108"/>
                    <a:pt x="103" y="126"/>
                  </a:cubicBezTo>
                  <a:cubicBezTo>
                    <a:pt x="92" y="158"/>
                    <a:pt x="103" y="132"/>
                    <a:pt x="61" y="198"/>
                  </a:cubicBezTo>
                  <a:cubicBezTo>
                    <a:pt x="46" y="243"/>
                    <a:pt x="66" y="187"/>
                    <a:pt x="43" y="234"/>
                  </a:cubicBezTo>
                  <a:cubicBezTo>
                    <a:pt x="32" y="257"/>
                    <a:pt x="27" y="288"/>
                    <a:pt x="19" y="312"/>
                  </a:cubicBezTo>
                  <a:cubicBezTo>
                    <a:pt x="15" y="324"/>
                    <a:pt x="11" y="336"/>
                    <a:pt x="7" y="348"/>
                  </a:cubicBezTo>
                  <a:cubicBezTo>
                    <a:pt x="5" y="354"/>
                    <a:pt x="1" y="366"/>
                    <a:pt x="1" y="366"/>
                  </a:cubicBezTo>
                  <a:cubicBezTo>
                    <a:pt x="1" y="618"/>
                    <a:pt x="0" y="348"/>
                    <a:pt x="7" y="1020"/>
                  </a:cubicBezTo>
                  <a:cubicBezTo>
                    <a:pt x="343" y="1017"/>
                    <a:pt x="456" y="1017"/>
                    <a:pt x="573" y="1020"/>
                  </a:cubicBezTo>
                  <a:cubicBezTo>
                    <a:pt x="567" y="558"/>
                    <a:pt x="571" y="753"/>
                    <a:pt x="568" y="375"/>
                  </a:cubicBezTo>
                  <a:cubicBezTo>
                    <a:pt x="543" y="300"/>
                    <a:pt x="545" y="308"/>
                    <a:pt x="517" y="258"/>
                  </a:cubicBezTo>
                  <a:cubicBezTo>
                    <a:pt x="506" y="239"/>
                    <a:pt x="514" y="240"/>
                    <a:pt x="493" y="195"/>
                  </a:cubicBezTo>
                  <a:cubicBezTo>
                    <a:pt x="481" y="160"/>
                    <a:pt x="481" y="165"/>
                    <a:pt x="445" y="108"/>
                  </a:cubicBezTo>
                  <a:cubicBezTo>
                    <a:pt x="427" y="83"/>
                    <a:pt x="402" y="68"/>
                    <a:pt x="388" y="51"/>
                  </a:cubicBezTo>
                  <a:cubicBezTo>
                    <a:pt x="385" y="41"/>
                    <a:pt x="357" y="23"/>
                    <a:pt x="349" y="18"/>
                  </a:cubicBezTo>
                  <a:cubicBezTo>
                    <a:pt x="324" y="2"/>
                    <a:pt x="313" y="0"/>
                    <a:pt x="265" y="0"/>
                  </a:cubicBezTo>
                  <a:close/>
                </a:path>
              </a:pathLst>
            </a:cu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8" name="Freeform 15"/>
            <p:cNvSpPr>
              <a:spLocks/>
            </p:cNvSpPr>
            <p:nvPr/>
          </p:nvSpPr>
          <p:spPr bwMode="auto">
            <a:xfrm>
              <a:off x="2713" y="2028"/>
              <a:ext cx="2" cy="330"/>
            </a:xfrm>
            <a:custGeom>
              <a:avLst/>
              <a:gdLst>
                <a:gd name="T0" fmla="*/ 0 w 2"/>
                <a:gd name="T1" fmla="*/ 0 h 330"/>
                <a:gd name="T2" fmla="*/ 2 w 2"/>
                <a:gd name="T3" fmla="*/ 330 h 330"/>
                <a:gd name="T4" fmla="*/ 0 60000 65536"/>
                <a:gd name="T5" fmla="*/ 0 60000 65536"/>
                <a:gd name="T6" fmla="*/ 0 w 2"/>
                <a:gd name="T7" fmla="*/ 0 h 330"/>
                <a:gd name="T8" fmla="*/ 2 w 2"/>
                <a:gd name="T9" fmla="*/ 330 h 330"/>
              </a:gdLst>
              <a:ahLst/>
              <a:cxnLst>
                <a:cxn ang="T4">
                  <a:pos x="T0" y="T1"/>
                </a:cxn>
                <a:cxn ang="T5">
                  <a:pos x="T2" y="T3"/>
                </a:cxn>
              </a:cxnLst>
              <a:rect l="T6" t="T7" r="T8" b="T9"/>
              <a:pathLst>
                <a:path w="2" h="330">
                  <a:moveTo>
                    <a:pt x="0" y="0"/>
                  </a:moveTo>
                  <a:lnTo>
                    <a:pt x="2" y="330"/>
                  </a:lnTo>
                </a:path>
              </a:pathLst>
            </a:custGeom>
            <a:solidFill>
              <a:srgbClr val="FFFFFF"/>
            </a:solidFill>
            <a:ln w="4763">
              <a:solidFill>
                <a:srgbClr val="FF0000"/>
              </a:solidFill>
              <a:round/>
              <a:headEnd/>
              <a:tailEnd/>
            </a:ln>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9" name="Freeform 16"/>
            <p:cNvSpPr>
              <a:spLocks/>
            </p:cNvSpPr>
            <p:nvPr/>
          </p:nvSpPr>
          <p:spPr bwMode="auto">
            <a:xfrm>
              <a:off x="3277" y="2028"/>
              <a:ext cx="3" cy="332"/>
            </a:xfrm>
            <a:custGeom>
              <a:avLst/>
              <a:gdLst>
                <a:gd name="T0" fmla="*/ 0 w 3"/>
                <a:gd name="T1" fmla="*/ 0 h 332"/>
                <a:gd name="T2" fmla="*/ 3 w 3"/>
                <a:gd name="T3" fmla="*/ 332 h 332"/>
                <a:gd name="T4" fmla="*/ 0 60000 65536"/>
                <a:gd name="T5" fmla="*/ 0 60000 65536"/>
                <a:gd name="T6" fmla="*/ 0 w 3"/>
                <a:gd name="T7" fmla="*/ 0 h 332"/>
                <a:gd name="T8" fmla="*/ 3 w 3"/>
                <a:gd name="T9" fmla="*/ 332 h 332"/>
              </a:gdLst>
              <a:ahLst/>
              <a:cxnLst>
                <a:cxn ang="T4">
                  <a:pos x="T0" y="T1"/>
                </a:cxn>
                <a:cxn ang="T5">
                  <a:pos x="T2" y="T3"/>
                </a:cxn>
              </a:cxnLst>
              <a:rect l="T6" t="T7" r="T8" b="T9"/>
              <a:pathLst>
                <a:path w="3" h="332">
                  <a:moveTo>
                    <a:pt x="0" y="0"/>
                  </a:moveTo>
                  <a:lnTo>
                    <a:pt x="3" y="332"/>
                  </a:lnTo>
                </a:path>
              </a:pathLst>
            </a:custGeom>
            <a:solidFill>
              <a:srgbClr val="FFFFFF"/>
            </a:solidFill>
            <a:ln w="4763">
              <a:solidFill>
                <a:srgbClr val="FF0000"/>
              </a:solidFill>
              <a:round/>
              <a:headEnd/>
              <a:tailEnd/>
            </a:ln>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60" name="Rectangle 17"/>
            <p:cNvSpPr>
              <a:spLocks noChangeArrowheads="1"/>
            </p:cNvSpPr>
            <p:nvPr/>
          </p:nvSpPr>
          <p:spPr bwMode="auto">
            <a:xfrm>
              <a:off x="2714" y="2312"/>
              <a:ext cx="566" cy="144"/>
            </a:xfrm>
            <a:prstGeom prst="rect">
              <a:avLst/>
            </a:prstGeom>
            <a:solidFill>
              <a:srgbClr val="00CC99"/>
            </a:solidFill>
            <a:ln w="9525">
              <a:solidFill>
                <a:srgbClr val="000000"/>
              </a:solidFill>
              <a:miter lim="800000"/>
              <a:headEnd/>
              <a:tailEnd/>
            </a:ln>
          </p:spPr>
          <p:txBody>
            <a:bodyPr wrap="none" anchor="ct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grpSp>
      <p:sp>
        <p:nvSpPr>
          <p:cNvPr id="12" name="Rectangle 19"/>
          <p:cNvSpPr>
            <a:spLocks noChangeArrowheads="1"/>
          </p:cNvSpPr>
          <p:nvPr/>
        </p:nvSpPr>
        <p:spPr bwMode="auto">
          <a:xfrm>
            <a:off x="4231323" y="3576955"/>
            <a:ext cx="6016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algn="ctr" fontAlgn="base">
              <a:spcBef>
                <a:spcPct val="20000"/>
              </a:spcBef>
              <a:spcAft>
                <a:spcPct val="0"/>
              </a:spcAft>
              <a:buClr>
                <a:srgbClr val="FFCC00"/>
              </a:buClr>
              <a:buSzPct val="75000"/>
              <a:buFont typeface="Symbol" pitchFamily="18" charset="2"/>
              <a:buNone/>
              <a:defRPr/>
            </a:pPr>
            <a:r>
              <a:rPr lang="en-US" altLang="en-US" sz="1400" kern="0" dirty="0" smtClean="0">
                <a:solidFill>
                  <a:srgbClr val="081D58"/>
                </a:solidFill>
              </a:rPr>
              <a:t>68.27%</a:t>
            </a:r>
          </a:p>
        </p:txBody>
      </p:sp>
      <p:sp>
        <p:nvSpPr>
          <p:cNvPr id="13" name="Rectangle 20"/>
          <p:cNvSpPr>
            <a:spLocks noChangeArrowheads="1"/>
          </p:cNvSpPr>
          <p:nvPr/>
        </p:nvSpPr>
        <p:spPr bwMode="auto">
          <a:xfrm>
            <a:off x="4231323" y="3888105"/>
            <a:ext cx="6016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algn="ctr" fontAlgn="base">
              <a:spcBef>
                <a:spcPct val="20000"/>
              </a:spcBef>
              <a:spcAft>
                <a:spcPct val="0"/>
              </a:spcAft>
              <a:buClr>
                <a:srgbClr val="FFCC00"/>
              </a:buClr>
              <a:buSzPct val="75000"/>
              <a:buFont typeface="Symbol" pitchFamily="18" charset="2"/>
              <a:buNone/>
              <a:defRPr/>
            </a:pPr>
            <a:r>
              <a:rPr lang="en-US" altLang="en-US" sz="1400" kern="0" smtClean="0">
                <a:solidFill>
                  <a:srgbClr val="081D58"/>
                </a:solidFill>
              </a:rPr>
              <a:t>95.45%</a:t>
            </a:r>
          </a:p>
        </p:txBody>
      </p:sp>
      <p:sp>
        <p:nvSpPr>
          <p:cNvPr id="14" name="Line 21"/>
          <p:cNvSpPr>
            <a:spLocks noChangeShapeType="1"/>
          </p:cNvSpPr>
          <p:nvPr/>
        </p:nvSpPr>
        <p:spPr bwMode="auto">
          <a:xfrm>
            <a:off x="4067810" y="3634105"/>
            <a:ext cx="3175" cy="80963"/>
          </a:xfrm>
          <a:prstGeom prst="line">
            <a:avLst/>
          </a:prstGeom>
          <a:noFill/>
          <a:ln w="4763">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5" name="Line 22"/>
          <p:cNvSpPr>
            <a:spLocks noChangeShapeType="1"/>
          </p:cNvSpPr>
          <p:nvPr/>
        </p:nvSpPr>
        <p:spPr bwMode="auto">
          <a:xfrm>
            <a:off x="3607435" y="3945255"/>
            <a:ext cx="3175" cy="92075"/>
          </a:xfrm>
          <a:prstGeom prst="line">
            <a:avLst/>
          </a:prstGeom>
          <a:noFill/>
          <a:ln w="4763">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6" name="Line 26"/>
          <p:cNvSpPr>
            <a:spLocks noChangeShapeType="1"/>
          </p:cNvSpPr>
          <p:nvPr/>
        </p:nvSpPr>
        <p:spPr bwMode="auto">
          <a:xfrm>
            <a:off x="3162935" y="4275455"/>
            <a:ext cx="3175" cy="82550"/>
          </a:xfrm>
          <a:prstGeom prst="line">
            <a:avLst/>
          </a:prstGeom>
          <a:noFill/>
          <a:ln w="4763">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7" name="Line 29"/>
          <p:cNvSpPr>
            <a:spLocks noChangeShapeType="1"/>
          </p:cNvSpPr>
          <p:nvPr/>
        </p:nvSpPr>
        <p:spPr bwMode="auto">
          <a:xfrm>
            <a:off x="4964748" y="3634105"/>
            <a:ext cx="1587" cy="90488"/>
          </a:xfrm>
          <a:prstGeom prst="line">
            <a:avLst/>
          </a:prstGeom>
          <a:noFill/>
          <a:ln w="4763">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8" name="Line 30"/>
          <p:cNvSpPr>
            <a:spLocks noChangeShapeType="1"/>
          </p:cNvSpPr>
          <p:nvPr/>
        </p:nvSpPr>
        <p:spPr bwMode="auto">
          <a:xfrm>
            <a:off x="5399723" y="3945255"/>
            <a:ext cx="4762" cy="92075"/>
          </a:xfrm>
          <a:prstGeom prst="line">
            <a:avLst/>
          </a:prstGeom>
          <a:noFill/>
          <a:ln w="4763">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9" name="Line 31"/>
          <p:cNvSpPr>
            <a:spLocks noChangeShapeType="1"/>
          </p:cNvSpPr>
          <p:nvPr/>
        </p:nvSpPr>
        <p:spPr bwMode="auto">
          <a:xfrm>
            <a:off x="5847398" y="4275455"/>
            <a:ext cx="3175" cy="88900"/>
          </a:xfrm>
          <a:prstGeom prst="line">
            <a:avLst/>
          </a:prstGeom>
          <a:noFill/>
          <a:ln w="4763">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0" name="Rectangle 33"/>
          <p:cNvSpPr>
            <a:spLocks noChangeArrowheads="1"/>
          </p:cNvSpPr>
          <p:nvPr/>
        </p:nvSpPr>
        <p:spPr bwMode="auto">
          <a:xfrm>
            <a:off x="4224973" y="4224655"/>
            <a:ext cx="6016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algn="ctr" fontAlgn="base">
              <a:spcBef>
                <a:spcPct val="20000"/>
              </a:spcBef>
              <a:spcAft>
                <a:spcPct val="0"/>
              </a:spcAft>
              <a:buClr>
                <a:srgbClr val="FFCC00"/>
              </a:buClr>
              <a:buSzPct val="75000"/>
              <a:buFont typeface="Symbol" pitchFamily="18" charset="2"/>
              <a:buNone/>
              <a:defRPr/>
            </a:pPr>
            <a:r>
              <a:rPr lang="en-US" altLang="en-US" sz="1400" kern="0" smtClean="0">
                <a:solidFill>
                  <a:srgbClr val="081D58"/>
                </a:solidFill>
              </a:rPr>
              <a:t>99.73%</a:t>
            </a:r>
          </a:p>
        </p:txBody>
      </p:sp>
      <p:sp>
        <p:nvSpPr>
          <p:cNvPr id="21" name="Line 41"/>
          <p:cNvSpPr>
            <a:spLocks noChangeShapeType="1"/>
          </p:cNvSpPr>
          <p:nvPr/>
        </p:nvSpPr>
        <p:spPr bwMode="auto">
          <a:xfrm>
            <a:off x="3174048" y="4316730"/>
            <a:ext cx="839787" cy="3175"/>
          </a:xfrm>
          <a:prstGeom prst="line">
            <a:avLst/>
          </a:prstGeom>
          <a:noFill/>
          <a:ln w="4763">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2" name="Line 42"/>
          <p:cNvSpPr>
            <a:spLocks noChangeShapeType="1"/>
          </p:cNvSpPr>
          <p:nvPr/>
        </p:nvSpPr>
        <p:spPr bwMode="auto">
          <a:xfrm>
            <a:off x="3607435" y="3986530"/>
            <a:ext cx="455613" cy="3175"/>
          </a:xfrm>
          <a:prstGeom prst="line">
            <a:avLst/>
          </a:prstGeom>
          <a:noFill/>
          <a:ln w="4763">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3" name="Line 46"/>
          <p:cNvSpPr>
            <a:spLocks noChangeShapeType="1"/>
          </p:cNvSpPr>
          <p:nvPr/>
        </p:nvSpPr>
        <p:spPr bwMode="auto">
          <a:xfrm>
            <a:off x="4998085" y="4316730"/>
            <a:ext cx="849313" cy="3175"/>
          </a:xfrm>
          <a:prstGeom prst="line">
            <a:avLst/>
          </a:prstGeom>
          <a:noFill/>
          <a:ln w="4763">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4" name="Line 47"/>
          <p:cNvSpPr>
            <a:spLocks noChangeShapeType="1"/>
          </p:cNvSpPr>
          <p:nvPr/>
        </p:nvSpPr>
        <p:spPr bwMode="auto">
          <a:xfrm>
            <a:off x="4990148" y="3986530"/>
            <a:ext cx="409575" cy="3175"/>
          </a:xfrm>
          <a:prstGeom prst="line">
            <a:avLst/>
          </a:prstGeom>
          <a:noFill/>
          <a:ln w="4763">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5" name="Line 48"/>
          <p:cNvSpPr>
            <a:spLocks noChangeShapeType="1"/>
          </p:cNvSpPr>
          <p:nvPr/>
        </p:nvSpPr>
        <p:spPr bwMode="auto">
          <a:xfrm>
            <a:off x="4067810" y="3675380"/>
            <a:ext cx="55563" cy="0"/>
          </a:xfrm>
          <a:prstGeom prst="line">
            <a:avLst/>
          </a:prstGeom>
          <a:noFill/>
          <a:ln w="4763">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6" name="Line 49"/>
          <p:cNvSpPr>
            <a:spLocks noChangeShapeType="1"/>
          </p:cNvSpPr>
          <p:nvPr/>
        </p:nvSpPr>
        <p:spPr bwMode="auto">
          <a:xfrm>
            <a:off x="4909185" y="3675380"/>
            <a:ext cx="55563" cy="0"/>
          </a:xfrm>
          <a:prstGeom prst="line">
            <a:avLst/>
          </a:prstGeom>
          <a:noFill/>
          <a:ln w="4763">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7" name="Rectangle 50"/>
          <p:cNvSpPr>
            <a:spLocks noChangeArrowheads="1"/>
          </p:cNvSpPr>
          <p:nvPr/>
        </p:nvSpPr>
        <p:spPr bwMode="auto">
          <a:xfrm>
            <a:off x="1659573" y="3097530"/>
            <a:ext cx="5689600" cy="17463"/>
          </a:xfrm>
          <a:prstGeom prst="rect">
            <a:avLst/>
          </a:prstGeom>
          <a:solidFill>
            <a:srgbClr val="00FF00"/>
          </a:solidFill>
          <a:ln w="9525">
            <a:solidFill>
              <a:srgbClr val="6ACE32"/>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28" name="Rectangle 51"/>
          <p:cNvSpPr>
            <a:spLocks noChangeArrowheads="1"/>
          </p:cNvSpPr>
          <p:nvPr/>
        </p:nvSpPr>
        <p:spPr bwMode="auto">
          <a:xfrm>
            <a:off x="1802448" y="3114993"/>
            <a:ext cx="20637" cy="84137"/>
          </a:xfrm>
          <a:prstGeom prst="rect">
            <a:avLst/>
          </a:prstGeom>
          <a:solidFill>
            <a:srgbClr val="00FF00"/>
          </a:solidFill>
          <a:ln w="9525">
            <a:solidFill>
              <a:srgbClr val="6ACE32"/>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29" name="Rectangle 52"/>
          <p:cNvSpPr>
            <a:spLocks noChangeArrowheads="1"/>
          </p:cNvSpPr>
          <p:nvPr/>
        </p:nvSpPr>
        <p:spPr bwMode="auto">
          <a:xfrm>
            <a:off x="2250123" y="3105468"/>
            <a:ext cx="19050" cy="87312"/>
          </a:xfrm>
          <a:prstGeom prst="rect">
            <a:avLst/>
          </a:prstGeom>
          <a:solidFill>
            <a:srgbClr val="00FF00"/>
          </a:solidFill>
          <a:ln w="9525">
            <a:solidFill>
              <a:srgbClr val="6ACE32"/>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30" name="Rectangle 53"/>
          <p:cNvSpPr>
            <a:spLocks noChangeArrowheads="1"/>
          </p:cNvSpPr>
          <p:nvPr/>
        </p:nvSpPr>
        <p:spPr bwMode="auto">
          <a:xfrm>
            <a:off x="2705735" y="3114993"/>
            <a:ext cx="19050" cy="77787"/>
          </a:xfrm>
          <a:prstGeom prst="rect">
            <a:avLst/>
          </a:prstGeom>
          <a:solidFill>
            <a:srgbClr val="00FF00"/>
          </a:solidFill>
          <a:ln w="9525">
            <a:solidFill>
              <a:srgbClr val="6ACE32"/>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31" name="Rectangle 54"/>
          <p:cNvSpPr>
            <a:spLocks noChangeArrowheads="1"/>
          </p:cNvSpPr>
          <p:nvPr/>
        </p:nvSpPr>
        <p:spPr bwMode="auto">
          <a:xfrm>
            <a:off x="3153410" y="3105468"/>
            <a:ext cx="19050" cy="87312"/>
          </a:xfrm>
          <a:prstGeom prst="rect">
            <a:avLst/>
          </a:prstGeom>
          <a:solidFill>
            <a:srgbClr val="00FF00"/>
          </a:solidFill>
          <a:ln w="9525">
            <a:solidFill>
              <a:srgbClr val="6ACE32"/>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32" name="Rectangle 55"/>
          <p:cNvSpPr>
            <a:spLocks noChangeArrowheads="1"/>
          </p:cNvSpPr>
          <p:nvPr/>
        </p:nvSpPr>
        <p:spPr bwMode="auto">
          <a:xfrm>
            <a:off x="3599498" y="3114993"/>
            <a:ext cx="20637" cy="77787"/>
          </a:xfrm>
          <a:prstGeom prst="rect">
            <a:avLst/>
          </a:prstGeom>
          <a:solidFill>
            <a:srgbClr val="00FF00"/>
          </a:solidFill>
          <a:ln w="9525">
            <a:solidFill>
              <a:srgbClr val="6ACE32"/>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33" name="Rectangle 56"/>
          <p:cNvSpPr>
            <a:spLocks noChangeArrowheads="1"/>
          </p:cNvSpPr>
          <p:nvPr/>
        </p:nvSpPr>
        <p:spPr bwMode="auto">
          <a:xfrm>
            <a:off x="4055110" y="3114993"/>
            <a:ext cx="19050" cy="77787"/>
          </a:xfrm>
          <a:prstGeom prst="rect">
            <a:avLst/>
          </a:prstGeom>
          <a:solidFill>
            <a:srgbClr val="00FF00"/>
          </a:solidFill>
          <a:ln w="9525">
            <a:solidFill>
              <a:srgbClr val="6ACE32"/>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34" name="Rectangle 57"/>
          <p:cNvSpPr>
            <a:spLocks noChangeArrowheads="1"/>
          </p:cNvSpPr>
          <p:nvPr/>
        </p:nvSpPr>
        <p:spPr bwMode="auto">
          <a:xfrm>
            <a:off x="4948873" y="3114993"/>
            <a:ext cx="20637" cy="84137"/>
          </a:xfrm>
          <a:prstGeom prst="rect">
            <a:avLst/>
          </a:prstGeom>
          <a:solidFill>
            <a:srgbClr val="00FF00"/>
          </a:solidFill>
          <a:ln w="9525">
            <a:solidFill>
              <a:srgbClr val="6ACE32"/>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35" name="Rectangle 58"/>
          <p:cNvSpPr>
            <a:spLocks noChangeArrowheads="1"/>
          </p:cNvSpPr>
          <p:nvPr/>
        </p:nvSpPr>
        <p:spPr bwMode="auto">
          <a:xfrm>
            <a:off x="5396548" y="3105468"/>
            <a:ext cx="19050" cy="87312"/>
          </a:xfrm>
          <a:prstGeom prst="rect">
            <a:avLst/>
          </a:prstGeom>
          <a:solidFill>
            <a:srgbClr val="00FF00"/>
          </a:solidFill>
          <a:ln w="9525">
            <a:solidFill>
              <a:srgbClr val="6ACE32"/>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36" name="Rectangle 59"/>
          <p:cNvSpPr>
            <a:spLocks noChangeArrowheads="1"/>
          </p:cNvSpPr>
          <p:nvPr/>
        </p:nvSpPr>
        <p:spPr bwMode="auto">
          <a:xfrm>
            <a:off x="5836285" y="3114993"/>
            <a:ext cx="19050" cy="77787"/>
          </a:xfrm>
          <a:prstGeom prst="rect">
            <a:avLst/>
          </a:prstGeom>
          <a:solidFill>
            <a:srgbClr val="00FF00"/>
          </a:solidFill>
          <a:ln w="9525">
            <a:solidFill>
              <a:srgbClr val="6ACE32"/>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37" name="Rectangle 60"/>
          <p:cNvSpPr>
            <a:spLocks noChangeArrowheads="1"/>
          </p:cNvSpPr>
          <p:nvPr/>
        </p:nvSpPr>
        <p:spPr bwMode="auto">
          <a:xfrm>
            <a:off x="6283960" y="3105468"/>
            <a:ext cx="19050" cy="87312"/>
          </a:xfrm>
          <a:prstGeom prst="rect">
            <a:avLst/>
          </a:prstGeom>
          <a:solidFill>
            <a:srgbClr val="00FF00"/>
          </a:solidFill>
          <a:ln w="9525">
            <a:solidFill>
              <a:srgbClr val="6ACE32"/>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38" name="Rectangle 61"/>
          <p:cNvSpPr>
            <a:spLocks noChangeArrowheads="1"/>
          </p:cNvSpPr>
          <p:nvPr/>
        </p:nvSpPr>
        <p:spPr bwMode="auto">
          <a:xfrm>
            <a:off x="6730048" y="3105468"/>
            <a:ext cx="20637" cy="87312"/>
          </a:xfrm>
          <a:prstGeom prst="rect">
            <a:avLst/>
          </a:prstGeom>
          <a:solidFill>
            <a:srgbClr val="00FF00"/>
          </a:solidFill>
          <a:ln w="9525">
            <a:solidFill>
              <a:srgbClr val="6ACE32"/>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39" name="Rectangle 62"/>
          <p:cNvSpPr>
            <a:spLocks noChangeArrowheads="1"/>
          </p:cNvSpPr>
          <p:nvPr/>
        </p:nvSpPr>
        <p:spPr bwMode="auto">
          <a:xfrm>
            <a:off x="7177723" y="3114993"/>
            <a:ext cx="15875" cy="84137"/>
          </a:xfrm>
          <a:prstGeom prst="rect">
            <a:avLst/>
          </a:prstGeom>
          <a:solidFill>
            <a:srgbClr val="00FF00"/>
          </a:solidFill>
          <a:ln w="9525">
            <a:solidFill>
              <a:srgbClr val="6ACE32"/>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40" name="Rectangle 63"/>
          <p:cNvSpPr>
            <a:spLocks noChangeArrowheads="1"/>
          </p:cNvSpPr>
          <p:nvPr/>
        </p:nvSpPr>
        <p:spPr bwMode="auto">
          <a:xfrm>
            <a:off x="6142673" y="3218180"/>
            <a:ext cx="2968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algn="ctr" fontAlgn="base">
              <a:spcBef>
                <a:spcPct val="20000"/>
              </a:spcBef>
              <a:spcAft>
                <a:spcPct val="0"/>
              </a:spcAft>
              <a:buClr>
                <a:srgbClr val="FFCC00"/>
              </a:buClr>
              <a:buSzPct val="75000"/>
              <a:buFont typeface="Symbol" pitchFamily="18" charset="2"/>
              <a:buNone/>
              <a:defRPr/>
            </a:pPr>
            <a:r>
              <a:rPr lang="en-US" altLang="en-US" sz="1400" kern="0" dirty="0" smtClean="0">
                <a:solidFill>
                  <a:srgbClr val="081D58"/>
                </a:solidFill>
                <a:sym typeface="Times" pitchFamily="18" charset="0"/>
              </a:rPr>
              <a:t>+4</a:t>
            </a:r>
            <a:r>
              <a:rPr lang="el-GR" altLang="en-US" sz="1400" kern="0" dirty="0" smtClean="0">
                <a:solidFill>
                  <a:srgbClr val="081D58"/>
                </a:solidFill>
                <a:latin typeface="Times" pitchFamily="18" charset="0"/>
                <a:sym typeface="Times" pitchFamily="18" charset="0"/>
              </a:rPr>
              <a:t>σ</a:t>
            </a:r>
            <a:endParaRPr lang="en-US" altLang="en-US" sz="1400" kern="0" dirty="0" smtClean="0">
              <a:solidFill>
                <a:srgbClr val="081D58"/>
              </a:solidFill>
              <a:latin typeface="Times" pitchFamily="18" charset="0"/>
              <a:sym typeface="Times" pitchFamily="18" charset="0"/>
            </a:endParaRPr>
          </a:p>
        </p:txBody>
      </p:sp>
      <p:sp>
        <p:nvSpPr>
          <p:cNvPr id="41" name="Rectangle 64"/>
          <p:cNvSpPr>
            <a:spLocks noChangeArrowheads="1"/>
          </p:cNvSpPr>
          <p:nvPr/>
        </p:nvSpPr>
        <p:spPr bwMode="auto">
          <a:xfrm>
            <a:off x="6587173" y="3218180"/>
            <a:ext cx="2968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algn="ctr" fontAlgn="base">
              <a:spcBef>
                <a:spcPct val="20000"/>
              </a:spcBef>
              <a:spcAft>
                <a:spcPct val="0"/>
              </a:spcAft>
              <a:buClr>
                <a:srgbClr val="FFCC00"/>
              </a:buClr>
              <a:buSzPct val="75000"/>
              <a:buFont typeface="Symbol" pitchFamily="18" charset="2"/>
              <a:buNone/>
              <a:defRPr/>
            </a:pPr>
            <a:r>
              <a:rPr lang="en-US" altLang="en-US" sz="1400" kern="0" smtClean="0">
                <a:solidFill>
                  <a:srgbClr val="081D58"/>
                </a:solidFill>
                <a:sym typeface="Times" pitchFamily="18" charset="0"/>
              </a:rPr>
              <a:t>+5</a:t>
            </a:r>
            <a:r>
              <a:rPr lang="el-GR" altLang="en-US" sz="1400" kern="0" smtClean="0">
                <a:solidFill>
                  <a:srgbClr val="081D58"/>
                </a:solidFill>
                <a:latin typeface="Times" pitchFamily="18" charset="0"/>
                <a:sym typeface="Times" pitchFamily="18" charset="0"/>
              </a:rPr>
              <a:t>σ</a:t>
            </a:r>
            <a:endParaRPr lang="en-US" altLang="en-US" sz="1400" kern="0" smtClean="0">
              <a:solidFill>
                <a:srgbClr val="081D58"/>
              </a:solidFill>
              <a:latin typeface="Times" pitchFamily="18" charset="0"/>
              <a:sym typeface="Times" pitchFamily="18" charset="0"/>
            </a:endParaRPr>
          </a:p>
        </p:txBody>
      </p:sp>
      <p:sp>
        <p:nvSpPr>
          <p:cNvPr id="42" name="Rectangle 65"/>
          <p:cNvSpPr>
            <a:spLocks noChangeArrowheads="1"/>
          </p:cNvSpPr>
          <p:nvPr/>
        </p:nvSpPr>
        <p:spPr bwMode="auto">
          <a:xfrm>
            <a:off x="7034848" y="3224530"/>
            <a:ext cx="2968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algn="ctr" fontAlgn="base">
              <a:spcBef>
                <a:spcPct val="20000"/>
              </a:spcBef>
              <a:spcAft>
                <a:spcPct val="0"/>
              </a:spcAft>
              <a:buClr>
                <a:srgbClr val="FFCC00"/>
              </a:buClr>
              <a:buSzPct val="75000"/>
              <a:buFont typeface="Symbol" pitchFamily="18" charset="2"/>
              <a:buNone/>
              <a:defRPr/>
            </a:pPr>
            <a:r>
              <a:rPr lang="en-US" altLang="en-US" sz="1400" kern="0" smtClean="0">
                <a:solidFill>
                  <a:srgbClr val="081D58"/>
                </a:solidFill>
                <a:sym typeface="Times" pitchFamily="18" charset="0"/>
              </a:rPr>
              <a:t>+6</a:t>
            </a:r>
            <a:r>
              <a:rPr lang="el-GR" altLang="en-US" sz="1400" kern="0" smtClean="0">
                <a:solidFill>
                  <a:srgbClr val="081D58"/>
                </a:solidFill>
                <a:latin typeface="Times" pitchFamily="18" charset="0"/>
                <a:sym typeface="Times" pitchFamily="18" charset="0"/>
              </a:rPr>
              <a:t>σ</a:t>
            </a:r>
            <a:endParaRPr lang="en-US" altLang="en-US" sz="1400" kern="0" smtClean="0">
              <a:solidFill>
                <a:srgbClr val="081D58"/>
              </a:solidFill>
              <a:latin typeface="Times" pitchFamily="18" charset="0"/>
              <a:sym typeface="Times" pitchFamily="18" charset="0"/>
            </a:endParaRPr>
          </a:p>
        </p:txBody>
      </p:sp>
      <p:sp>
        <p:nvSpPr>
          <p:cNvPr id="43" name="Rectangle 66"/>
          <p:cNvSpPr>
            <a:spLocks noChangeArrowheads="1"/>
          </p:cNvSpPr>
          <p:nvPr/>
        </p:nvSpPr>
        <p:spPr bwMode="auto">
          <a:xfrm>
            <a:off x="4810760" y="3224530"/>
            <a:ext cx="2968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algn="ctr" fontAlgn="base">
              <a:spcBef>
                <a:spcPct val="20000"/>
              </a:spcBef>
              <a:spcAft>
                <a:spcPct val="0"/>
              </a:spcAft>
              <a:buClr>
                <a:srgbClr val="FFCC00"/>
              </a:buClr>
              <a:buSzPct val="75000"/>
              <a:buFont typeface="Symbol" pitchFamily="18" charset="2"/>
              <a:buNone/>
              <a:defRPr/>
            </a:pPr>
            <a:r>
              <a:rPr lang="en-US" altLang="en-US" sz="1400" kern="0" smtClean="0">
                <a:solidFill>
                  <a:srgbClr val="081D58"/>
                </a:solidFill>
                <a:sym typeface="Times" pitchFamily="18" charset="0"/>
              </a:rPr>
              <a:t>+1</a:t>
            </a:r>
            <a:r>
              <a:rPr lang="el-GR" altLang="en-US" sz="1400" kern="0" smtClean="0">
                <a:solidFill>
                  <a:srgbClr val="081D58"/>
                </a:solidFill>
                <a:latin typeface="Times" pitchFamily="18" charset="0"/>
                <a:sym typeface="Times" pitchFamily="18" charset="0"/>
              </a:rPr>
              <a:t>σ</a:t>
            </a:r>
            <a:endParaRPr lang="en-US" altLang="en-US" sz="1400" kern="0" smtClean="0">
              <a:solidFill>
                <a:srgbClr val="081D58"/>
              </a:solidFill>
              <a:latin typeface="Times" pitchFamily="18" charset="0"/>
              <a:sym typeface="Times" pitchFamily="18" charset="0"/>
            </a:endParaRPr>
          </a:p>
        </p:txBody>
      </p:sp>
      <p:sp>
        <p:nvSpPr>
          <p:cNvPr id="44" name="Rectangle 67"/>
          <p:cNvSpPr>
            <a:spLocks noChangeArrowheads="1"/>
          </p:cNvSpPr>
          <p:nvPr/>
        </p:nvSpPr>
        <p:spPr bwMode="auto">
          <a:xfrm>
            <a:off x="5260023" y="3224530"/>
            <a:ext cx="2968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algn="ctr" fontAlgn="base">
              <a:spcBef>
                <a:spcPct val="20000"/>
              </a:spcBef>
              <a:spcAft>
                <a:spcPct val="0"/>
              </a:spcAft>
              <a:buClr>
                <a:srgbClr val="FFCC00"/>
              </a:buClr>
              <a:buSzPct val="75000"/>
              <a:buFont typeface="Symbol" pitchFamily="18" charset="2"/>
              <a:buNone/>
              <a:defRPr/>
            </a:pPr>
            <a:r>
              <a:rPr lang="en-US" altLang="en-US" sz="1400" kern="0" smtClean="0">
                <a:solidFill>
                  <a:srgbClr val="081D58"/>
                </a:solidFill>
                <a:sym typeface="Times" pitchFamily="18" charset="0"/>
              </a:rPr>
              <a:t>+2</a:t>
            </a:r>
            <a:r>
              <a:rPr lang="el-GR" altLang="en-US" sz="1400" kern="0" smtClean="0">
                <a:solidFill>
                  <a:srgbClr val="081D58"/>
                </a:solidFill>
                <a:latin typeface="Times" pitchFamily="18" charset="0"/>
                <a:sym typeface="Times" pitchFamily="18" charset="0"/>
              </a:rPr>
              <a:t>σ</a:t>
            </a:r>
            <a:endParaRPr lang="en-US" altLang="en-US" sz="1400" kern="0" smtClean="0">
              <a:solidFill>
                <a:srgbClr val="081D58"/>
              </a:solidFill>
              <a:latin typeface="Times" pitchFamily="18" charset="0"/>
              <a:sym typeface="Times" pitchFamily="18" charset="0"/>
            </a:endParaRPr>
          </a:p>
        </p:txBody>
      </p:sp>
      <p:sp>
        <p:nvSpPr>
          <p:cNvPr id="45" name="Rectangle 68"/>
          <p:cNvSpPr>
            <a:spLocks noChangeArrowheads="1"/>
          </p:cNvSpPr>
          <p:nvPr/>
        </p:nvSpPr>
        <p:spPr bwMode="auto">
          <a:xfrm>
            <a:off x="5698173" y="3224530"/>
            <a:ext cx="2968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algn="ctr" fontAlgn="base">
              <a:spcBef>
                <a:spcPct val="20000"/>
              </a:spcBef>
              <a:spcAft>
                <a:spcPct val="0"/>
              </a:spcAft>
              <a:buClr>
                <a:srgbClr val="FFCC00"/>
              </a:buClr>
              <a:buSzPct val="75000"/>
              <a:buFont typeface="Symbol" pitchFamily="18" charset="2"/>
              <a:buNone/>
              <a:defRPr/>
            </a:pPr>
            <a:r>
              <a:rPr lang="en-US" altLang="en-US" sz="1400" kern="0" smtClean="0">
                <a:solidFill>
                  <a:srgbClr val="081D58"/>
                </a:solidFill>
                <a:sym typeface="Times" pitchFamily="18" charset="0"/>
              </a:rPr>
              <a:t>+3</a:t>
            </a:r>
            <a:r>
              <a:rPr lang="el-GR" altLang="en-US" sz="1400" kern="0" smtClean="0">
                <a:solidFill>
                  <a:srgbClr val="081D58"/>
                </a:solidFill>
                <a:latin typeface="Times" pitchFamily="18" charset="0"/>
                <a:sym typeface="Times" pitchFamily="18" charset="0"/>
              </a:rPr>
              <a:t>σ</a:t>
            </a:r>
            <a:endParaRPr lang="en-US" altLang="en-US" sz="1400" kern="0" smtClean="0">
              <a:solidFill>
                <a:srgbClr val="081D58"/>
              </a:solidFill>
              <a:latin typeface="Times" pitchFamily="18" charset="0"/>
              <a:sym typeface="Times" pitchFamily="18" charset="0"/>
            </a:endParaRPr>
          </a:p>
        </p:txBody>
      </p:sp>
      <p:sp>
        <p:nvSpPr>
          <p:cNvPr id="46" name="Rectangle 69"/>
          <p:cNvSpPr>
            <a:spLocks noChangeArrowheads="1"/>
          </p:cNvSpPr>
          <p:nvPr/>
        </p:nvSpPr>
        <p:spPr bwMode="auto">
          <a:xfrm>
            <a:off x="3486785" y="3218180"/>
            <a:ext cx="2524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algn="ctr" fontAlgn="base">
              <a:spcBef>
                <a:spcPct val="20000"/>
              </a:spcBef>
              <a:spcAft>
                <a:spcPct val="0"/>
              </a:spcAft>
              <a:buClr>
                <a:srgbClr val="FFCC00"/>
              </a:buClr>
              <a:buSzPct val="75000"/>
              <a:buFont typeface="Symbol" pitchFamily="18" charset="2"/>
              <a:buNone/>
              <a:defRPr/>
            </a:pPr>
            <a:r>
              <a:rPr lang="en-US" altLang="en-US" sz="1400" kern="0" smtClean="0">
                <a:solidFill>
                  <a:srgbClr val="081D58"/>
                </a:solidFill>
                <a:sym typeface="Times" pitchFamily="18" charset="0"/>
              </a:rPr>
              <a:t>-2</a:t>
            </a:r>
            <a:r>
              <a:rPr lang="el-GR" altLang="en-US" sz="1400" kern="0" smtClean="0">
                <a:solidFill>
                  <a:srgbClr val="081D58"/>
                </a:solidFill>
                <a:latin typeface="Times" pitchFamily="18" charset="0"/>
                <a:sym typeface="Times" pitchFamily="18" charset="0"/>
              </a:rPr>
              <a:t>σ</a:t>
            </a:r>
            <a:endParaRPr lang="en-US" altLang="en-US" sz="1400" kern="0" smtClean="0">
              <a:solidFill>
                <a:srgbClr val="081D58"/>
              </a:solidFill>
              <a:latin typeface="Times" pitchFamily="18" charset="0"/>
              <a:sym typeface="Times" pitchFamily="18" charset="0"/>
            </a:endParaRPr>
          </a:p>
        </p:txBody>
      </p:sp>
      <p:sp>
        <p:nvSpPr>
          <p:cNvPr id="47" name="Rectangle 70"/>
          <p:cNvSpPr>
            <a:spLocks noChangeArrowheads="1"/>
          </p:cNvSpPr>
          <p:nvPr/>
        </p:nvSpPr>
        <p:spPr bwMode="auto">
          <a:xfrm>
            <a:off x="3939223" y="3218180"/>
            <a:ext cx="2524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algn="ctr" fontAlgn="base">
              <a:spcBef>
                <a:spcPct val="20000"/>
              </a:spcBef>
              <a:spcAft>
                <a:spcPct val="0"/>
              </a:spcAft>
              <a:buClr>
                <a:srgbClr val="FFCC00"/>
              </a:buClr>
              <a:buSzPct val="75000"/>
              <a:buFont typeface="Symbol" pitchFamily="18" charset="2"/>
              <a:buNone/>
              <a:defRPr/>
            </a:pPr>
            <a:r>
              <a:rPr lang="en-US" altLang="en-US" sz="1400" kern="0" smtClean="0">
                <a:solidFill>
                  <a:srgbClr val="081D58"/>
                </a:solidFill>
                <a:sym typeface="Times" pitchFamily="18" charset="0"/>
              </a:rPr>
              <a:t>-1</a:t>
            </a:r>
            <a:r>
              <a:rPr lang="el-GR" altLang="en-US" sz="1400" kern="0" smtClean="0">
                <a:solidFill>
                  <a:srgbClr val="081D58"/>
                </a:solidFill>
                <a:latin typeface="Times" pitchFamily="18" charset="0"/>
                <a:sym typeface="Times" pitchFamily="18" charset="0"/>
              </a:rPr>
              <a:t>σ</a:t>
            </a:r>
            <a:endParaRPr lang="en-US" altLang="en-US" sz="1400" kern="0" smtClean="0">
              <a:solidFill>
                <a:srgbClr val="081D58"/>
              </a:solidFill>
              <a:latin typeface="Times" pitchFamily="18" charset="0"/>
              <a:sym typeface="Times" pitchFamily="18" charset="0"/>
            </a:endParaRPr>
          </a:p>
        </p:txBody>
      </p:sp>
      <p:sp>
        <p:nvSpPr>
          <p:cNvPr id="48" name="Rectangle 71"/>
          <p:cNvSpPr>
            <a:spLocks noChangeArrowheads="1"/>
          </p:cNvSpPr>
          <p:nvPr/>
        </p:nvSpPr>
        <p:spPr bwMode="auto">
          <a:xfrm>
            <a:off x="2588260" y="3218180"/>
            <a:ext cx="2524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algn="ctr" fontAlgn="base">
              <a:spcBef>
                <a:spcPct val="20000"/>
              </a:spcBef>
              <a:spcAft>
                <a:spcPct val="0"/>
              </a:spcAft>
              <a:buClr>
                <a:srgbClr val="FFCC00"/>
              </a:buClr>
              <a:buSzPct val="75000"/>
              <a:buFont typeface="Symbol" pitchFamily="18" charset="2"/>
              <a:buNone/>
              <a:defRPr/>
            </a:pPr>
            <a:r>
              <a:rPr lang="en-US" altLang="en-US" sz="1400" kern="0" smtClean="0">
                <a:solidFill>
                  <a:srgbClr val="081D58"/>
                </a:solidFill>
                <a:sym typeface="Times" pitchFamily="18" charset="0"/>
              </a:rPr>
              <a:t>-4</a:t>
            </a:r>
            <a:r>
              <a:rPr lang="el-GR" altLang="en-US" sz="1400" kern="0" smtClean="0">
                <a:solidFill>
                  <a:srgbClr val="081D58"/>
                </a:solidFill>
                <a:latin typeface="Times" pitchFamily="18" charset="0"/>
                <a:sym typeface="Times" pitchFamily="18" charset="0"/>
              </a:rPr>
              <a:t>σ</a:t>
            </a:r>
            <a:endParaRPr lang="en-US" altLang="en-US" sz="1400" kern="0" smtClean="0">
              <a:solidFill>
                <a:srgbClr val="081D58"/>
              </a:solidFill>
              <a:latin typeface="Times" pitchFamily="18" charset="0"/>
              <a:sym typeface="Times" pitchFamily="18" charset="0"/>
            </a:endParaRPr>
          </a:p>
        </p:txBody>
      </p:sp>
      <p:sp>
        <p:nvSpPr>
          <p:cNvPr id="49" name="Rectangle 72"/>
          <p:cNvSpPr>
            <a:spLocks noChangeArrowheads="1"/>
          </p:cNvSpPr>
          <p:nvPr/>
        </p:nvSpPr>
        <p:spPr bwMode="auto">
          <a:xfrm>
            <a:off x="3039110" y="3218180"/>
            <a:ext cx="2524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algn="ctr" fontAlgn="base">
              <a:spcBef>
                <a:spcPct val="20000"/>
              </a:spcBef>
              <a:spcAft>
                <a:spcPct val="0"/>
              </a:spcAft>
              <a:buClr>
                <a:srgbClr val="FFCC00"/>
              </a:buClr>
              <a:buSzPct val="75000"/>
              <a:buFont typeface="Symbol" pitchFamily="18" charset="2"/>
              <a:buNone/>
              <a:defRPr/>
            </a:pPr>
            <a:r>
              <a:rPr lang="en-US" altLang="en-US" sz="1400" kern="0" smtClean="0">
                <a:solidFill>
                  <a:srgbClr val="081D58"/>
                </a:solidFill>
                <a:sym typeface="Times" pitchFamily="18" charset="0"/>
              </a:rPr>
              <a:t>-3</a:t>
            </a:r>
            <a:r>
              <a:rPr lang="el-GR" altLang="en-US" sz="1400" kern="0" smtClean="0">
                <a:solidFill>
                  <a:srgbClr val="081D58"/>
                </a:solidFill>
                <a:latin typeface="Times" pitchFamily="18" charset="0"/>
                <a:sym typeface="Times" pitchFamily="18" charset="0"/>
              </a:rPr>
              <a:t>σ</a:t>
            </a:r>
            <a:endParaRPr lang="en-US" altLang="en-US" sz="1400" kern="0" smtClean="0">
              <a:solidFill>
                <a:srgbClr val="081D58"/>
              </a:solidFill>
              <a:latin typeface="Times" pitchFamily="18" charset="0"/>
              <a:sym typeface="Times" pitchFamily="18" charset="0"/>
            </a:endParaRPr>
          </a:p>
        </p:txBody>
      </p:sp>
      <p:sp>
        <p:nvSpPr>
          <p:cNvPr id="50" name="Rectangle 73"/>
          <p:cNvSpPr>
            <a:spLocks noChangeArrowheads="1"/>
          </p:cNvSpPr>
          <p:nvPr/>
        </p:nvSpPr>
        <p:spPr bwMode="auto">
          <a:xfrm>
            <a:off x="1684973" y="3218180"/>
            <a:ext cx="2524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algn="ctr" fontAlgn="base">
              <a:spcBef>
                <a:spcPct val="20000"/>
              </a:spcBef>
              <a:spcAft>
                <a:spcPct val="0"/>
              </a:spcAft>
              <a:buClr>
                <a:srgbClr val="FFCC00"/>
              </a:buClr>
              <a:buSzPct val="75000"/>
              <a:buFont typeface="Symbol" pitchFamily="18" charset="2"/>
              <a:buNone/>
              <a:defRPr/>
            </a:pPr>
            <a:r>
              <a:rPr lang="en-US" altLang="en-US" sz="1400" kern="0" smtClean="0">
                <a:solidFill>
                  <a:srgbClr val="081D58"/>
                </a:solidFill>
                <a:sym typeface="Times" pitchFamily="18" charset="0"/>
              </a:rPr>
              <a:t>-6</a:t>
            </a:r>
            <a:r>
              <a:rPr lang="el-GR" altLang="en-US" sz="1400" kern="0" smtClean="0">
                <a:solidFill>
                  <a:srgbClr val="081D58"/>
                </a:solidFill>
                <a:latin typeface="Times" pitchFamily="18" charset="0"/>
                <a:sym typeface="Times" pitchFamily="18" charset="0"/>
              </a:rPr>
              <a:t>σ</a:t>
            </a:r>
            <a:endParaRPr lang="el-GR" altLang="en-US" sz="1400" kern="0" smtClean="0">
              <a:solidFill>
                <a:srgbClr val="081D58"/>
              </a:solidFill>
              <a:latin typeface="Times" pitchFamily="18" charset="0"/>
            </a:endParaRPr>
          </a:p>
        </p:txBody>
      </p:sp>
      <p:sp>
        <p:nvSpPr>
          <p:cNvPr id="51" name="Rectangle 74"/>
          <p:cNvSpPr>
            <a:spLocks noChangeArrowheads="1"/>
          </p:cNvSpPr>
          <p:nvPr/>
        </p:nvSpPr>
        <p:spPr bwMode="auto">
          <a:xfrm>
            <a:off x="2134235" y="3218180"/>
            <a:ext cx="2524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algn="ctr" fontAlgn="base">
              <a:spcBef>
                <a:spcPct val="20000"/>
              </a:spcBef>
              <a:spcAft>
                <a:spcPct val="0"/>
              </a:spcAft>
              <a:buClr>
                <a:srgbClr val="FFCC00"/>
              </a:buClr>
              <a:buSzPct val="75000"/>
              <a:buFont typeface="Symbol" pitchFamily="18" charset="2"/>
              <a:buNone/>
              <a:defRPr/>
            </a:pPr>
            <a:r>
              <a:rPr lang="en-US" altLang="en-US" sz="1400" kern="0" smtClean="0">
                <a:solidFill>
                  <a:srgbClr val="081D58"/>
                </a:solidFill>
                <a:sym typeface="Times" pitchFamily="18" charset="0"/>
              </a:rPr>
              <a:t>-5</a:t>
            </a:r>
            <a:r>
              <a:rPr lang="el-GR" altLang="en-US" sz="1400" kern="0" smtClean="0">
                <a:solidFill>
                  <a:srgbClr val="081D58"/>
                </a:solidFill>
                <a:latin typeface="Times" pitchFamily="18" charset="0"/>
                <a:sym typeface="Times" pitchFamily="18" charset="0"/>
              </a:rPr>
              <a:t>σ</a:t>
            </a:r>
            <a:endParaRPr lang="en-US" altLang="en-US" sz="1400" kern="0" smtClean="0">
              <a:solidFill>
                <a:srgbClr val="081D58"/>
              </a:solidFill>
              <a:latin typeface="Times" pitchFamily="18" charset="0"/>
              <a:sym typeface="Times" pitchFamily="18" charset="0"/>
            </a:endParaRPr>
          </a:p>
        </p:txBody>
      </p:sp>
      <p:sp>
        <p:nvSpPr>
          <p:cNvPr id="52" name="Rectangle 75"/>
          <p:cNvSpPr>
            <a:spLocks noChangeArrowheads="1"/>
          </p:cNvSpPr>
          <p:nvPr/>
        </p:nvSpPr>
        <p:spPr bwMode="auto">
          <a:xfrm>
            <a:off x="4475798" y="3224530"/>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algn="ctr" fontAlgn="base">
              <a:spcBef>
                <a:spcPct val="20000"/>
              </a:spcBef>
              <a:spcAft>
                <a:spcPct val="0"/>
              </a:spcAft>
              <a:buClr>
                <a:srgbClr val="FFCC00"/>
              </a:buClr>
              <a:buSzPct val="75000"/>
              <a:buFont typeface="Symbol" pitchFamily="18" charset="2"/>
              <a:buNone/>
              <a:defRPr/>
            </a:pPr>
            <a:r>
              <a:rPr lang="en-US" altLang="en-US" sz="1400" kern="0" smtClean="0">
                <a:solidFill>
                  <a:srgbClr val="081D58"/>
                </a:solidFill>
              </a:rPr>
              <a:t>0</a:t>
            </a:r>
          </a:p>
        </p:txBody>
      </p:sp>
      <p:sp>
        <p:nvSpPr>
          <p:cNvPr id="53" name="Rectangle 76"/>
          <p:cNvSpPr>
            <a:spLocks noChangeArrowheads="1"/>
          </p:cNvSpPr>
          <p:nvPr/>
        </p:nvSpPr>
        <p:spPr bwMode="auto">
          <a:xfrm>
            <a:off x="4513898" y="3105468"/>
            <a:ext cx="17462" cy="76200"/>
          </a:xfrm>
          <a:prstGeom prst="rect">
            <a:avLst/>
          </a:prstGeom>
          <a:solidFill>
            <a:srgbClr val="00FF00"/>
          </a:solidFill>
          <a:ln w="9525">
            <a:solidFill>
              <a:srgbClr val="6ACE32"/>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54" name="Freeform 77"/>
          <p:cNvSpPr>
            <a:spLocks/>
          </p:cNvSpPr>
          <p:nvPr/>
        </p:nvSpPr>
        <p:spPr bwMode="auto">
          <a:xfrm>
            <a:off x="4502785" y="1465580"/>
            <a:ext cx="2687638" cy="1590675"/>
          </a:xfrm>
          <a:custGeom>
            <a:avLst/>
            <a:gdLst>
              <a:gd name="T0" fmla="*/ 0 w 1693"/>
              <a:gd name="T1" fmla="*/ 0 h 1002"/>
              <a:gd name="T2" fmla="*/ 2147483647 w 1693"/>
              <a:gd name="T3" fmla="*/ 0 h 1002"/>
              <a:gd name="T4" fmla="*/ 2147483647 w 1693"/>
              <a:gd name="T5" fmla="*/ 2147483647 h 1002"/>
              <a:gd name="T6" fmla="*/ 2147483647 w 1693"/>
              <a:gd name="T7" fmla="*/ 2147483647 h 1002"/>
              <a:gd name="T8" fmla="*/ 2147483647 w 1693"/>
              <a:gd name="T9" fmla="*/ 2147483647 h 1002"/>
              <a:gd name="T10" fmla="*/ 2147483647 w 1693"/>
              <a:gd name="T11" fmla="*/ 2147483647 h 1002"/>
              <a:gd name="T12" fmla="*/ 2147483647 w 1693"/>
              <a:gd name="T13" fmla="*/ 2147483647 h 1002"/>
              <a:gd name="T14" fmla="*/ 2147483647 w 1693"/>
              <a:gd name="T15" fmla="*/ 2147483647 h 1002"/>
              <a:gd name="T16" fmla="*/ 2147483647 w 1693"/>
              <a:gd name="T17" fmla="*/ 2147483647 h 1002"/>
              <a:gd name="T18" fmla="*/ 2147483647 w 1693"/>
              <a:gd name="T19" fmla="*/ 2147483647 h 1002"/>
              <a:gd name="T20" fmla="*/ 2147483647 w 1693"/>
              <a:gd name="T21" fmla="*/ 2147483647 h 1002"/>
              <a:gd name="T22" fmla="*/ 2147483647 w 1693"/>
              <a:gd name="T23" fmla="*/ 2147483647 h 1002"/>
              <a:gd name="T24" fmla="*/ 2147483647 w 1693"/>
              <a:gd name="T25" fmla="*/ 2147483647 h 1002"/>
              <a:gd name="T26" fmla="*/ 2147483647 w 1693"/>
              <a:gd name="T27" fmla="*/ 2147483647 h 1002"/>
              <a:gd name="T28" fmla="*/ 2147483647 w 1693"/>
              <a:gd name="T29" fmla="*/ 2147483647 h 1002"/>
              <a:gd name="T30" fmla="*/ 2147483647 w 1693"/>
              <a:gd name="T31" fmla="*/ 2147483647 h 1002"/>
              <a:gd name="T32" fmla="*/ 2147483647 w 1693"/>
              <a:gd name="T33" fmla="*/ 2147483647 h 1002"/>
              <a:gd name="T34" fmla="*/ 2147483647 w 1693"/>
              <a:gd name="T35" fmla="*/ 2147483647 h 1002"/>
              <a:gd name="T36" fmla="*/ 2147483647 w 1693"/>
              <a:gd name="T37" fmla="*/ 2147483647 h 1002"/>
              <a:gd name="T38" fmla="*/ 2147483647 w 1693"/>
              <a:gd name="T39" fmla="*/ 2147483647 h 1002"/>
              <a:gd name="T40" fmla="*/ 2147483647 w 1693"/>
              <a:gd name="T41" fmla="*/ 2147483647 h 1002"/>
              <a:gd name="T42" fmla="*/ 2147483647 w 1693"/>
              <a:gd name="T43" fmla="*/ 2147483647 h 1002"/>
              <a:gd name="T44" fmla="*/ 2147483647 w 1693"/>
              <a:gd name="T45" fmla="*/ 2147483647 h 1002"/>
              <a:gd name="T46" fmla="*/ 2147483647 w 1693"/>
              <a:gd name="T47" fmla="*/ 2147483647 h 1002"/>
              <a:gd name="T48" fmla="*/ 2147483647 w 1693"/>
              <a:gd name="T49" fmla="*/ 2147483647 h 1002"/>
              <a:gd name="T50" fmla="*/ 2147483647 w 1693"/>
              <a:gd name="T51" fmla="*/ 2147483647 h 1002"/>
              <a:gd name="T52" fmla="*/ 2147483647 w 1693"/>
              <a:gd name="T53" fmla="*/ 2147483647 h 1002"/>
              <a:gd name="T54" fmla="*/ 2147483647 w 1693"/>
              <a:gd name="T55" fmla="*/ 2147483647 h 1002"/>
              <a:gd name="T56" fmla="*/ 2147483647 w 1693"/>
              <a:gd name="T57" fmla="*/ 2147483647 h 1002"/>
              <a:gd name="T58" fmla="*/ 2147483647 w 1693"/>
              <a:gd name="T59" fmla="*/ 2147483647 h 1002"/>
              <a:gd name="T60" fmla="*/ 2147483647 w 1693"/>
              <a:gd name="T61" fmla="*/ 2147483647 h 1002"/>
              <a:gd name="T62" fmla="*/ 2147483647 w 1693"/>
              <a:gd name="T63" fmla="*/ 2147483647 h 1002"/>
              <a:gd name="T64" fmla="*/ 2147483647 w 1693"/>
              <a:gd name="T65" fmla="*/ 2147483647 h 1002"/>
              <a:gd name="T66" fmla="*/ 2147483647 w 1693"/>
              <a:gd name="T67" fmla="*/ 2147483647 h 1002"/>
              <a:gd name="T68" fmla="*/ 2147483647 w 1693"/>
              <a:gd name="T69" fmla="*/ 2147483647 h 1002"/>
              <a:gd name="T70" fmla="*/ 2147483647 w 1693"/>
              <a:gd name="T71" fmla="*/ 2147483647 h 1002"/>
              <a:gd name="T72" fmla="*/ 2147483647 w 1693"/>
              <a:gd name="T73" fmla="*/ 2147483647 h 1002"/>
              <a:gd name="T74" fmla="*/ 2147483647 w 1693"/>
              <a:gd name="T75" fmla="*/ 2147483647 h 1002"/>
              <a:gd name="T76" fmla="*/ 2147483647 w 1693"/>
              <a:gd name="T77" fmla="*/ 2147483647 h 1002"/>
              <a:gd name="T78" fmla="*/ 2147483647 w 1693"/>
              <a:gd name="T79" fmla="*/ 2147483647 h 1002"/>
              <a:gd name="T80" fmla="*/ 2147483647 w 1693"/>
              <a:gd name="T81" fmla="*/ 2147483647 h 1002"/>
              <a:gd name="T82" fmla="*/ 2147483647 w 1693"/>
              <a:gd name="T83" fmla="*/ 2147483647 h 1002"/>
              <a:gd name="T84" fmla="*/ 2147483647 w 1693"/>
              <a:gd name="T85" fmla="*/ 2147483647 h 1002"/>
              <a:gd name="T86" fmla="*/ 2147483647 w 1693"/>
              <a:gd name="T87" fmla="*/ 2147483647 h 1002"/>
              <a:gd name="T88" fmla="*/ 2147483647 w 1693"/>
              <a:gd name="T89" fmla="*/ 2147483647 h 1002"/>
              <a:gd name="T90" fmla="*/ 2147483647 w 1693"/>
              <a:gd name="T91" fmla="*/ 2147483647 h 1002"/>
              <a:gd name="T92" fmla="*/ 2147483647 w 1693"/>
              <a:gd name="T93" fmla="*/ 2147483647 h 1002"/>
              <a:gd name="T94" fmla="*/ 2147483647 w 1693"/>
              <a:gd name="T95" fmla="*/ 2147483647 h 1002"/>
              <a:gd name="T96" fmla="*/ 2147483647 w 1693"/>
              <a:gd name="T97" fmla="*/ 2147483647 h 1002"/>
              <a:gd name="T98" fmla="*/ 2147483647 w 1693"/>
              <a:gd name="T99" fmla="*/ 2147483647 h 1002"/>
              <a:gd name="T100" fmla="*/ 2147483647 w 1693"/>
              <a:gd name="T101" fmla="*/ 2147483647 h 1002"/>
              <a:gd name="T102" fmla="*/ 2147483647 w 1693"/>
              <a:gd name="T103" fmla="*/ 2147483647 h 1002"/>
              <a:gd name="T104" fmla="*/ 2147483647 w 1693"/>
              <a:gd name="T105" fmla="*/ 2147483647 h 1002"/>
              <a:gd name="T106" fmla="*/ 2147483647 w 1693"/>
              <a:gd name="T107" fmla="*/ 2147483647 h 1002"/>
              <a:gd name="T108" fmla="*/ 2147483647 w 1693"/>
              <a:gd name="T109" fmla="*/ 2147483647 h 1002"/>
              <a:gd name="T110" fmla="*/ 2147483647 w 1693"/>
              <a:gd name="T111" fmla="*/ 2147483647 h 1002"/>
              <a:gd name="T112" fmla="*/ 2147483647 w 1693"/>
              <a:gd name="T113" fmla="*/ 2147483647 h 1002"/>
              <a:gd name="T114" fmla="*/ 2147483647 w 1693"/>
              <a:gd name="T115" fmla="*/ 2147483647 h 1002"/>
              <a:gd name="T116" fmla="*/ 0 w 1693"/>
              <a:gd name="T117" fmla="*/ 2147483647 h 1002"/>
              <a:gd name="T118" fmla="*/ 0 w 1693"/>
              <a:gd name="T119" fmla="*/ 0 h 10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93"/>
              <a:gd name="T181" fmla="*/ 0 h 1002"/>
              <a:gd name="T182" fmla="*/ 1693 w 1693"/>
              <a:gd name="T183" fmla="*/ 1002 h 10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93" h="1002">
                <a:moveTo>
                  <a:pt x="0" y="0"/>
                </a:moveTo>
                <a:lnTo>
                  <a:pt x="25" y="0"/>
                </a:lnTo>
                <a:lnTo>
                  <a:pt x="52" y="9"/>
                </a:lnTo>
                <a:lnTo>
                  <a:pt x="100" y="39"/>
                </a:lnTo>
                <a:lnTo>
                  <a:pt x="138" y="77"/>
                </a:lnTo>
                <a:lnTo>
                  <a:pt x="172" y="122"/>
                </a:lnTo>
                <a:lnTo>
                  <a:pt x="194" y="160"/>
                </a:lnTo>
                <a:lnTo>
                  <a:pt x="216" y="199"/>
                </a:lnTo>
                <a:lnTo>
                  <a:pt x="249" y="282"/>
                </a:lnTo>
                <a:lnTo>
                  <a:pt x="286" y="368"/>
                </a:lnTo>
                <a:lnTo>
                  <a:pt x="315" y="447"/>
                </a:lnTo>
                <a:lnTo>
                  <a:pt x="343" y="519"/>
                </a:lnTo>
                <a:lnTo>
                  <a:pt x="398" y="629"/>
                </a:lnTo>
                <a:lnTo>
                  <a:pt x="448" y="701"/>
                </a:lnTo>
                <a:lnTo>
                  <a:pt x="492" y="756"/>
                </a:lnTo>
                <a:lnTo>
                  <a:pt x="541" y="806"/>
                </a:lnTo>
                <a:lnTo>
                  <a:pt x="591" y="844"/>
                </a:lnTo>
                <a:lnTo>
                  <a:pt x="674" y="900"/>
                </a:lnTo>
                <a:lnTo>
                  <a:pt x="718" y="917"/>
                </a:lnTo>
                <a:lnTo>
                  <a:pt x="761" y="929"/>
                </a:lnTo>
                <a:lnTo>
                  <a:pt x="800" y="939"/>
                </a:lnTo>
                <a:lnTo>
                  <a:pt x="833" y="944"/>
                </a:lnTo>
                <a:lnTo>
                  <a:pt x="895" y="954"/>
                </a:lnTo>
                <a:lnTo>
                  <a:pt x="944" y="960"/>
                </a:lnTo>
                <a:lnTo>
                  <a:pt x="1011" y="966"/>
                </a:lnTo>
                <a:lnTo>
                  <a:pt x="1165" y="977"/>
                </a:lnTo>
                <a:lnTo>
                  <a:pt x="1254" y="977"/>
                </a:lnTo>
                <a:lnTo>
                  <a:pt x="1347" y="982"/>
                </a:lnTo>
                <a:lnTo>
                  <a:pt x="1693" y="986"/>
                </a:lnTo>
                <a:lnTo>
                  <a:pt x="1693" y="1002"/>
                </a:lnTo>
                <a:lnTo>
                  <a:pt x="1347" y="999"/>
                </a:lnTo>
                <a:lnTo>
                  <a:pt x="1254" y="993"/>
                </a:lnTo>
                <a:lnTo>
                  <a:pt x="1165" y="993"/>
                </a:lnTo>
                <a:lnTo>
                  <a:pt x="1011" y="982"/>
                </a:lnTo>
                <a:lnTo>
                  <a:pt x="944" y="977"/>
                </a:lnTo>
                <a:lnTo>
                  <a:pt x="889" y="971"/>
                </a:lnTo>
                <a:lnTo>
                  <a:pt x="835" y="966"/>
                </a:lnTo>
                <a:lnTo>
                  <a:pt x="799" y="959"/>
                </a:lnTo>
                <a:lnTo>
                  <a:pt x="760" y="950"/>
                </a:lnTo>
                <a:lnTo>
                  <a:pt x="707" y="933"/>
                </a:lnTo>
                <a:lnTo>
                  <a:pt x="659" y="914"/>
                </a:lnTo>
                <a:lnTo>
                  <a:pt x="622" y="893"/>
                </a:lnTo>
                <a:lnTo>
                  <a:pt x="619" y="888"/>
                </a:lnTo>
                <a:lnTo>
                  <a:pt x="574" y="857"/>
                </a:lnTo>
                <a:lnTo>
                  <a:pt x="530" y="817"/>
                </a:lnTo>
                <a:lnTo>
                  <a:pt x="481" y="767"/>
                </a:lnTo>
                <a:lnTo>
                  <a:pt x="437" y="712"/>
                </a:lnTo>
                <a:lnTo>
                  <a:pt x="387" y="640"/>
                </a:lnTo>
                <a:lnTo>
                  <a:pt x="326" y="519"/>
                </a:lnTo>
                <a:lnTo>
                  <a:pt x="299" y="447"/>
                </a:lnTo>
                <a:lnTo>
                  <a:pt x="265" y="370"/>
                </a:lnTo>
                <a:lnTo>
                  <a:pt x="232" y="282"/>
                </a:lnTo>
                <a:lnTo>
                  <a:pt x="196" y="198"/>
                </a:lnTo>
                <a:lnTo>
                  <a:pt x="177" y="166"/>
                </a:lnTo>
                <a:lnTo>
                  <a:pt x="138" y="105"/>
                </a:lnTo>
                <a:lnTo>
                  <a:pt x="127" y="88"/>
                </a:lnTo>
                <a:lnTo>
                  <a:pt x="100" y="61"/>
                </a:lnTo>
                <a:lnTo>
                  <a:pt x="39" y="22"/>
                </a:lnTo>
                <a:lnTo>
                  <a:pt x="0" y="17"/>
                </a:lnTo>
                <a:lnTo>
                  <a:pt x="0" y="0"/>
                </a:lnTo>
                <a:close/>
              </a:path>
            </a:pathLst>
          </a:custGeom>
          <a:solidFill>
            <a:srgbClr val="FF0000"/>
          </a:solidFill>
          <a:ln w="9525">
            <a:solidFill>
              <a:srgbClr val="FF0000"/>
            </a:solidFill>
            <a:round/>
            <a:headEnd/>
            <a:tailEnd/>
          </a:ln>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5" name="Freeform 78"/>
          <p:cNvSpPr>
            <a:spLocks/>
          </p:cNvSpPr>
          <p:nvPr/>
        </p:nvSpPr>
        <p:spPr bwMode="auto">
          <a:xfrm>
            <a:off x="1815148" y="1465580"/>
            <a:ext cx="2687637" cy="1585913"/>
          </a:xfrm>
          <a:custGeom>
            <a:avLst/>
            <a:gdLst>
              <a:gd name="T0" fmla="*/ 2147483647 w 1693"/>
              <a:gd name="T1" fmla="*/ 2147483647 h 999"/>
              <a:gd name="T2" fmla="*/ 2147483647 w 1693"/>
              <a:gd name="T3" fmla="*/ 2147483647 h 999"/>
              <a:gd name="T4" fmla="*/ 2147483647 w 1693"/>
              <a:gd name="T5" fmla="*/ 2147483647 h 999"/>
              <a:gd name="T6" fmla="*/ 2147483647 w 1693"/>
              <a:gd name="T7" fmla="*/ 2147483647 h 999"/>
              <a:gd name="T8" fmla="*/ 2147483647 w 1693"/>
              <a:gd name="T9" fmla="*/ 2147483647 h 999"/>
              <a:gd name="T10" fmla="*/ 2147483647 w 1693"/>
              <a:gd name="T11" fmla="*/ 2147483647 h 999"/>
              <a:gd name="T12" fmla="*/ 2147483647 w 1693"/>
              <a:gd name="T13" fmla="*/ 2147483647 h 999"/>
              <a:gd name="T14" fmla="*/ 2147483647 w 1693"/>
              <a:gd name="T15" fmla="*/ 2147483647 h 999"/>
              <a:gd name="T16" fmla="*/ 2147483647 w 1693"/>
              <a:gd name="T17" fmla="*/ 2147483647 h 999"/>
              <a:gd name="T18" fmla="*/ 2147483647 w 1693"/>
              <a:gd name="T19" fmla="*/ 2147483647 h 999"/>
              <a:gd name="T20" fmla="*/ 2147483647 w 1693"/>
              <a:gd name="T21" fmla="*/ 2147483647 h 999"/>
              <a:gd name="T22" fmla="*/ 2147483647 w 1693"/>
              <a:gd name="T23" fmla="*/ 2147483647 h 999"/>
              <a:gd name="T24" fmla="*/ 2147483647 w 1693"/>
              <a:gd name="T25" fmla="*/ 2147483647 h 999"/>
              <a:gd name="T26" fmla="*/ 2147483647 w 1693"/>
              <a:gd name="T27" fmla="*/ 2147483647 h 999"/>
              <a:gd name="T28" fmla="*/ 2147483647 w 1693"/>
              <a:gd name="T29" fmla="*/ 2147483647 h 999"/>
              <a:gd name="T30" fmla="*/ 2147483647 w 1693"/>
              <a:gd name="T31" fmla="*/ 2147483647 h 999"/>
              <a:gd name="T32" fmla="*/ 2147483647 w 1693"/>
              <a:gd name="T33" fmla="*/ 2147483647 h 999"/>
              <a:gd name="T34" fmla="*/ 2147483647 w 1693"/>
              <a:gd name="T35" fmla="*/ 2147483647 h 999"/>
              <a:gd name="T36" fmla="*/ 2147483647 w 1693"/>
              <a:gd name="T37" fmla="*/ 2147483647 h 999"/>
              <a:gd name="T38" fmla="*/ 2147483647 w 1693"/>
              <a:gd name="T39" fmla="*/ 2147483647 h 999"/>
              <a:gd name="T40" fmla="*/ 2147483647 w 1693"/>
              <a:gd name="T41" fmla="*/ 2147483647 h 999"/>
              <a:gd name="T42" fmla="*/ 2147483647 w 1693"/>
              <a:gd name="T43" fmla="*/ 2147483647 h 999"/>
              <a:gd name="T44" fmla="*/ 2147483647 w 1693"/>
              <a:gd name="T45" fmla="*/ 2147483647 h 999"/>
              <a:gd name="T46" fmla="*/ 2147483647 w 1693"/>
              <a:gd name="T47" fmla="*/ 2147483647 h 999"/>
              <a:gd name="T48" fmla="*/ 2147483647 w 1693"/>
              <a:gd name="T49" fmla="*/ 2147483647 h 999"/>
              <a:gd name="T50" fmla="*/ 2147483647 w 1693"/>
              <a:gd name="T51" fmla="*/ 2147483647 h 999"/>
              <a:gd name="T52" fmla="*/ 2147483647 w 1693"/>
              <a:gd name="T53" fmla="*/ 2147483647 h 999"/>
              <a:gd name="T54" fmla="*/ 2147483647 w 1693"/>
              <a:gd name="T55" fmla="*/ 2147483647 h 999"/>
              <a:gd name="T56" fmla="*/ 2147483647 w 1693"/>
              <a:gd name="T57" fmla="*/ 2147483647 h 999"/>
              <a:gd name="T58" fmla="*/ 2147483647 w 1693"/>
              <a:gd name="T59" fmla="*/ 2147483647 h 999"/>
              <a:gd name="T60" fmla="*/ 2147483647 w 1693"/>
              <a:gd name="T61" fmla="*/ 2147483647 h 999"/>
              <a:gd name="T62" fmla="*/ 2147483647 w 1693"/>
              <a:gd name="T63" fmla="*/ 2147483647 h 999"/>
              <a:gd name="T64" fmla="*/ 2147483647 w 1693"/>
              <a:gd name="T65" fmla="*/ 2147483647 h 999"/>
              <a:gd name="T66" fmla="*/ 2147483647 w 1693"/>
              <a:gd name="T67" fmla="*/ 0 h 999"/>
              <a:gd name="T68" fmla="*/ 2147483647 w 1693"/>
              <a:gd name="T69" fmla="*/ 2147483647 h 9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93"/>
              <a:gd name="T106" fmla="*/ 0 h 999"/>
              <a:gd name="T107" fmla="*/ 1693 w 1693"/>
              <a:gd name="T108" fmla="*/ 999 h 9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93" h="999">
                <a:moveTo>
                  <a:pt x="1693" y="17"/>
                </a:moveTo>
                <a:lnTo>
                  <a:pt x="1670" y="17"/>
                </a:lnTo>
                <a:lnTo>
                  <a:pt x="1644" y="22"/>
                </a:lnTo>
                <a:lnTo>
                  <a:pt x="1616" y="41"/>
                </a:lnTo>
                <a:lnTo>
                  <a:pt x="1596" y="56"/>
                </a:lnTo>
                <a:lnTo>
                  <a:pt x="1581" y="71"/>
                </a:lnTo>
                <a:lnTo>
                  <a:pt x="1563" y="90"/>
                </a:lnTo>
                <a:lnTo>
                  <a:pt x="1528" y="133"/>
                </a:lnTo>
                <a:lnTo>
                  <a:pt x="1511" y="164"/>
                </a:lnTo>
                <a:lnTo>
                  <a:pt x="1489" y="199"/>
                </a:lnTo>
                <a:lnTo>
                  <a:pt x="1456" y="282"/>
                </a:lnTo>
                <a:lnTo>
                  <a:pt x="1423" y="370"/>
                </a:lnTo>
                <a:lnTo>
                  <a:pt x="1390" y="453"/>
                </a:lnTo>
                <a:lnTo>
                  <a:pt x="1329" y="591"/>
                </a:lnTo>
                <a:lnTo>
                  <a:pt x="1289" y="669"/>
                </a:lnTo>
                <a:lnTo>
                  <a:pt x="1257" y="712"/>
                </a:lnTo>
                <a:lnTo>
                  <a:pt x="1213" y="767"/>
                </a:lnTo>
                <a:lnTo>
                  <a:pt x="1164" y="817"/>
                </a:lnTo>
                <a:lnTo>
                  <a:pt x="1122" y="854"/>
                </a:lnTo>
                <a:lnTo>
                  <a:pt x="1097" y="872"/>
                </a:lnTo>
                <a:lnTo>
                  <a:pt x="1070" y="887"/>
                </a:lnTo>
                <a:lnTo>
                  <a:pt x="1032" y="908"/>
                </a:lnTo>
                <a:lnTo>
                  <a:pt x="989" y="924"/>
                </a:lnTo>
                <a:lnTo>
                  <a:pt x="926" y="944"/>
                </a:lnTo>
                <a:lnTo>
                  <a:pt x="891" y="953"/>
                </a:lnTo>
                <a:lnTo>
                  <a:pt x="854" y="960"/>
                </a:lnTo>
                <a:lnTo>
                  <a:pt x="805" y="966"/>
                </a:lnTo>
                <a:lnTo>
                  <a:pt x="749" y="971"/>
                </a:lnTo>
                <a:lnTo>
                  <a:pt x="683" y="977"/>
                </a:lnTo>
                <a:lnTo>
                  <a:pt x="529" y="988"/>
                </a:lnTo>
                <a:lnTo>
                  <a:pt x="440" y="993"/>
                </a:lnTo>
                <a:lnTo>
                  <a:pt x="346" y="993"/>
                </a:lnTo>
                <a:lnTo>
                  <a:pt x="242" y="999"/>
                </a:lnTo>
                <a:lnTo>
                  <a:pt x="2" y="999"/>
                </a:lnTo>
                <a:lnTo>
                  <a:pt x="0" y="983"/>
                </a:lnTo>
                <a:lnTo>
                  <a:pt x="242" y="982"/>
                </a:lnTo>
                <a:lnTo>
                  <a:pt x="346" y="977"/>
                </a:lnTo>
                <a:lnTo>
                  <a:pt x="440" y="977"/>
                </a:lnTo>
                <a:lnTo>
                  <a:pt x="529" y="971"/>
                </a:lnTo>
                <a:lnTo>
                  <a:pt x="683" y="960"/>
                </a:lnTo>
                <a:lnTo>
                  <a:pt x="749" y="955"/>
                </a:lnTo>
                <a:lnTo>
                  <a:pt x="805" y="949"/>
                </a:lnTo>
                <a:lnTo>
                  <a:pt x="854" y="944"/>
                </a:lnTo>
                <a:lnTo>
                  <a:pt x="894" y="933"/>
                </a:lnTo>
                <a:lnTo>
                  <a:pt x="926" y="927"/>
                </a:lnTo>
                <a:lnTo>
                  <a:pt x="957" y="917"/>
                </a:lnTo>
                <a:lnTo>
                  <a:pt x="986" y="905"/>
                </a:lnTo>
                <a:lnTo>
                  <a:pt x="1016" y="891"/>
                </a:lnTo>
                <a:lnTo>
                  <a:pt x="1049" y="876"/>
                </a:lnTo>
                <a:lnTo>
                  <a:pt x="1088" y="854"/>
                </a:lnTo>
                <a:lnTo>
                  <a:pt x="1130" y="822"/>
                </a:lnTo>
                <a:lnTo>
                  <a:pt x="1152" y="806"/>
                </a:lnTo>
                <a:lnTo>
                  <a:pt x="1202" y="756"/>
                </a:lnTo>
                <a:lnTo>
                  <a:pt x="1246" y="701"/>
                </a:lnTo>
                <a:lnTo>
                  <a:pt x="1280" y="647"/>
                </a:lnTo>
                <a:lnTo>
                  <a:pt x="1313" y="591"/>
                </a:lnTo>
                <a:lnTo>
                  <a:pt x="1373" y="453"/>
                </a:lnTo>
                <a:lnTo>
                  <a:pt x="1406" y="370"/>
                </a:lnTo>
                <a:lnTo>
                  <a:pt x="1440" y="282"/>
                </a:lnTo>
                <a:lnTo>
                  <a:pt x="1473" y="199"/>
                </a:lnTo>
                <a:lnTo>
                  <a:pt x="1491" y="159"/>
                </a:lnTo>
                <a:lnTo>
                  <a:pt x="1496" y="152"/>
                </a:lnTo>
                <a:lnTo>
                  <a:pt x="1515" y="122"/>
                </a:lnTo>
                <a:lnTo>
                  <a:pt x="1535" y="93"/>
                </a:lnTo>
                <a:lnTo>
                  <a:pt x="1566" y="57"/>
                </a:lnTo>
                <a:lnTo>
                  <a:pt x="1600" y="28"/>
                </a:lnTo>
                <a:lnTo>
                  <a:pt x="1627" y="11"/>
                </a:lnTo>
                <a:lnTo>
                  <a:pt x="1661" y="0"/>
                </a:lnTo>
                <a:lnTo>
                  <a:pt x="1693" y="0"/>
                </a:lnTo>
                <a:lnTo>
                  <a:pt x="1693" y="17"/>
                </a:lnTo>
                <a:close/>
              </a:path>
            </a:pathLst>
          </a:custGeom>
          <a:solidFill>
            <a:srgbClr val="FF0000"/>
          </a:solidFill>
          <a:ln w="9525">
            <a:solidFill>
              <a:srgbClr val="FF0000"/>
            </a:solidFill>
            <a:round/>
            <a:headEnd/>
            <a:tailEnd/>
          </a:ln>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grpSp>
        <p:nvGrpSpPr>
          <p:cNvPr id="82" name="Group 81"/>
          <p:cNvGrpSpPr/>
          <p:nvPr/>
        </p:nvGrpSpPr>
        <p:grpSpPr>
          <a:xfrm>
            <a:off x="2614295" y="4451668"/>
            <a:ext cx="3881438" cy="886301"/>
            <a:chOff x="2614295" y="4451668"/>
            <a:chExt cx="3881438" cy="886301"/>
          </a:xfrm>
        </p:grpSpPr>
        <p:sp>
          <p:nvSpPr>
            <p:cNvPr id="56" name="Rectangle 79"/>
            <p:cNvSpPr>
              <a:spLocks noChangeArrowheads="1"/>
            </p:cNvSpPr>
            <p:nvPr/>
          </p:nvSpPr>
          <p:spPr bwMode="auto">
            <a:xfrm>
              <a:off x="2614295" y="5091748"/>
              <a:ext cx="3881438" cy="246221"/>
            </a:xfrm>
            <a:prstGeom prst="rect">
              <a:avLst/>
            </a:prstGeom>
            <a:solidFill>
              <a:schemeClr val="accent1">
                <a:lumMod val="60000"/>
                <a:lumOff val="40000"/>
              </a:schemeClr>
            </a:solidFill>
            <a:ln w="38100">
              <a:solidFill>
                <a:schemeClr val="accent5">
                  <a:lumMod val="75000"/>
                </a:schemeClr>
              </a:solidFill>
              <a:miter lim="800000"/>
              <a:headEnd/>
              <a:tailEnd/>
            </a:ln>
          </p:spPr>
          <p:txBody>
            <a:bodyPr wrap="squar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algn="ctr" fontAlgn="base">
                <a:spcBef>
                  <a:spcPct val="20000"/>
                </a:spcBef>
                <a:spcAft>
                  <a:spcPct val="0"/>
                </a:spcAft>
                <a:buClr>
                  <a:srgbClr val="FFCC00"/>
                </a:buClr>
                <a:buSzPct val="75000"/>
                <a:buFont typeface="Symbol" pitchFamily="18" charset="2"/>
                <a:buNone/>
                <a:defRPr/>
              </a:pPr>
              <a:r>
                <a:rPr lang="en-US" altLang="en-US" sz="1600" kern="0" dirty="0" smtClean="0">
                  <a:solidFill>
                    <a:srgbClr val="000000"/>
                  </a:solidFill>
                </a:rPr>
                <a:t>±3</a:t>
              </a:r>
              <a:r>
                <a:rPr lang="el-GR" altLang="en-US" sz="1400" kern="0" dirty="0" smtClean="0">
                  <a:solidFill>
                    <a:srgbClr val="081D58"/>
                  </a:solidFill>
                  <a:latin typeface="Times" pitchFamily="18" charset="0"/>
                  <a:sym typeface="Times" pitchFamily="18" charset="0"/>
                </a:rPr>
                <a:t>σ</a:t>
              </a:r>
              <a:r>
                <a:rPr lang="en-US" altLang="en-US" sz="1600" kern="0" dirty="0" smtClean="0">
                  <a:solidFill>
                    <a:srgbClr val="000000"/>
                  </a:solidFill>
                  <a:latin typeface="Times" pitchFamily="18" charset="0"/>
                </a:rPr>
                <a:t> </a:t>
              </a:r>
              <a:r>
                <a:rPr lang="en-US" altLang="en-US" sz="1600" kern="0" dirty="0" smtClean="0">
                  <a:solidFill>
                    <a:srgbClr val="000000"/>
                  </a:solidFill>
                </a:rPr>
                <a:t>: Natural Tolerances of the Process</a:t>
              </a:r>
            </a:p>
          </p:txBody>
        </p:sp>
        <p:cxnSp>
          <p:nvCxnSpPr>
            <p:cNvPr id="71" name="Straight Connector 70"/>
            <p:cNvCxnSpPr/>
            <p:nvPr/>
          </p:nvCxnSpPr>
          <p:spPr>
            <a:xfrm flipV="1">
              <a:off x="2614295" y="4451668"/>
              <a:ext cx="558165" cy="64008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836285" y="4451668"/>
              <a:ext cx="659448" cy="64008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5860418" y="3237230"/>
            <a:ext cx="2785522" cy="610552"/>
            <a:chOff x="6617338" y="4845050"/>
            <a:chExt cx="2785522" cy="610552"/>
          </a:xfrm>
        </p:grpSpPr>
        <p:sp>
          <p:nvSpPr>
            <p:cNvPr id="72" name="Text Box 216"/>
            <p:cNvSpPr txBox="1">
              <a:spLocks noChangeArrowheads="1"/>
            </p:cNvSpPr>
            <p:nvPr/>
          </p:nvSpPr>
          <p:spPr bwMode="auto">
            <a:xfrm>
              <a:off x="6617338" y="4845050"/>
              <a:ext cx="3561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hangingPunct="1"/>
              <a:r>
                <a:rPr lang="en-US" sz="2400" baseline="-25000" dirty="0">
                  <a:solidFill>
                    <a:srgbClr val="000080"/>
                  </a:solidFill>
                </a:rPr>
                <a:t>_</a:t>
              </a:r>
            </a:p>
            <a:p>
              <a:pPr eaLnBrk="1" hangingPunct="1"/>
              <a:r>
                <a:rPr lang="en-US" sz="1600" dirty="0">
                  <a:solidFill>
                    <a:srgbClr val="000080"/>
                  </a:solidFill>
                </a:rPr>
                <a:t>y </a:t>
              </a:r>
            </a:p>
          </p:txBody>
        </p:sp>
        <p:sp>
          <p:nvSpPr>
            <p:cNvPr id="8" name="Rectangle 7"/>
            <p:cNvSpPr/>
            <p:nvPr/>
          </p:nvSpPr>
          <p:spPr>
            <a:xfrm>
              <a:off x="6761255" y="5103912"/>
              <a:ext cx="609462" cy="338554"/>
            </a:xfrm>
            <a:prstGeom prst="rect">
              <a:avLst/>
            </a:prstGeom>
          </p:spPr>
          <p:txBody>
            <a:bodyPr wrap="none">
              <a:spAutoFit/>
            </a:bodyPr>
            <a:lstStyle/>
            <a:p>
              <a:r>
                <a:rPr lang="en-US" altLang="en-US" sz="1600" b="1" kern="0" dirty="0" smtClean="0">
                  <a:solidFill>
                    <a:srgbClr val="4472C4">
                      <a:lumMod val="50000"/>
                    </a:srgbClr>
                  </a:solidFill>
                  <a:latin typeface="Arial" panose="020B0604020202020204" pitchFamily="34" charset="0"/>
                  <a:cs typeface="Arial" panose="020B0604020202020204" pitchFamily="34" charset="0"/>
                </a:rPr>
                <a:t>±1</a:t>
              </a:r>
              <a:r>
                <a:rPr lang="el-GR" altLang="en-US" sz="1600" b="1" kern="0" dirty="0" smtClean="0">
                  <a:solidFill>
                    <a:srgbClr val="4472C4">
                      <a:lumMod val="50000"/>
                    </a:srgbClr>
                  </a:solidFill>
                  <a:latin typeface="Arial" panose="020B0604020202020204" pitchFamily="34" charset="0"/>
                  <a:cs typeface="Arial" panose="020B0604020202020204" pitchFamily="34" charset="0"/>
                  <a:sym typeface="Times" pitchFamily="18" charset="0"/>
                </a:rPr>
                <a:t>σ</a:t>
              </a:r>
              <a:r>
                <a:rPr lang="en-US" altLang="en-US" sz="1600" b="1" kern="0" dirty="0" smtClean="0">
                  <a:solidFill>
                    <a:srgbClr val="4472C4">
                      <a:lumMod val="50000"/>
                    </a:srgbClr>
                  </a:solidFill>
                  <a:latin typeface="Arial" panose="020B0604020202020204" pitchFamily="34" charset="0"/>
                  <a:cs typeface="Arial" panose="020B0604020202020204" pitchFamily="34" charset="0"/>
                </a:rPr>
                <a:t> </a:t>
              </a:r>
              <a:endParaRPr lang="en-US" sz="1600" b="1" dirty="0">
                <a:solidFill>
                  <a:srgbClr val="4472C4">
                    <a:lumMod val="50000"/>
                  </a:srgbClr>
                </a:solidFill>
                <a:latin typeface="Arial" panose="020B0604020202020204" pitchFamily="34" charset="0"/>
                <a:cs typeface="Arial" panose="020B0604020202020204" pitchFamily="34" charset="0"/>
              </a:endParaRPr>
            </a:p>
          </p:txBody>
        </p:sp>
        <p:sp>
          <p:nvSpPr>
            <p:cNvPr id="9" name="TextBox 8"/>
            <p:cNvSpPr txBox="1"/>
            <p:nvPr/>
          </p:nvSpPr>
          <p:spPr>
            <a:xfrm>
              <a:off x="7183120" y="5117048"/>
              <a:ext cx="304892" cy="338554"/>
            </a:xfrm>
            <a:prstGeom prst="rect">
              <a:avLst/>
            </a:prstGeom>
            <a:noFill/>
          </p:spPr>
          <p:txBody>
            <a:bodyPr wrap="none" rtlCol="0">
              <a:spAutoFit/>
            </a:bodyPr>
            <a:lstStyle/>
            <a:p>
              <a:r>
                <a:rPr lang="en-US" sz="1600" b="1" dirty="0" smtClean="0">
                  <a:solidFill>
                    <a:srgbClr val="4472C4">
                      <a:lumMod val="50000"/>
                    </a:srgbClr>
                  </a:solidFill>
                  <a:latin typeface="Arial" panose="020B0604020202020204" pitchFamily="34" charset="0"/>
                  <a:cs typeface="Arial" panose="020B0604020202020204" pitchFamily="34" charset="0"/>
                </a:rPr>
                <a:t>=</a:t>
              </a:r>
              <a:endParaRPr lang="en-US" sz="1600" b="1" dirty="0">
                <a:solidFill>
                  <a:srgbClr val="4472C4">
                    <a:lumMod val="50000"/>
                  </a:srgbClr>
                </a:solidFill>
                <a:latin typeface="Arial" panose="020B0604020202020204" pitchFamily="34" charset="0"/>
                <a:cs typeface="Arial" panose="020B0604020202020204" pitchFamily="34" charset="0"/>
              </a:endParaRPr>
            </a:p>
          </p:txBody>
        </p:sp>
        <p:sp>
          <p:nvSpPr>
            <p:cNvPr id="69" name="Rectangle 68"/>
            <p:cNvSpPr/>
            <p:nvPr/>
          </p:nvSpPr>
          <p:spPr>
            <a:xfrm>
              <a:off x="7613588" y="5103614"/>
              <a:ext cx="1789272" cy="338554"/>
            </a:xfrm>
            <a:prstGeom prst="rect">
              <a:avLst/>
            </a:prstGeom>
          </p:spPr>
          <p:txBody>
            <a:bodyPr wrap="none">
              <a:spAutoFit/>
            </a:bodyPr>
            <a:lstStyle/>
            <a:p>
              <a:r>
                <a:rPr lang="en-US" altLang="en-US" sz="1600" b="1" kern="0" dirty="0" smtClean="0">
                  <a:solidFill>
                    <a:srgbClr val="4472C4">
                      <a:lumMod val="50000"/>
                    </a:srgbClr>
                  </a:solidFill>
                  <a:latin typeface="Arial" panose="020B0604020202020204" pitchFamily="34" charset="0"/>
                  <a:cs typeface="Arial" panose="020B0604020202020204" pitchFamily="34" charset="0"/>
                </a:rPr>
                <a:t>±</a:t>
              </a:r>
              <a:r>
                <a:rPr lang="en-US" altLang="en-US" sz="1600" b="1" kern="0" dirty="0">
                  <a:solidFill>
                    <a:srgbClr val="4472C4">
                      <a:lumMod val="50000"/>
                    </a:srgbClr>
                  </a:solidFill>
                  <a:latin typeface="Arial" panose="020B0604020202020204" pitchFamily="34" charset="0"/>
                  <a:cs typeface="Arial" panose="020B0604020202020204" pitchFamily="34" charset="0"/>
                </a:rPr>
                <a:t>1(10) </a:t>
              </a:r>
              <a:r>
                <a:rPr lang="en-US" altLang="en-US" sz="1600" b="1" kern="0" dirty="0" smtClean="0">
                  <a:solidFill>
                    <a:srgbClr val="4472C4">
                      <a:lumMod val="50000"/>
                    </a:srgbClr>
                  </a:solidFill>
                  <a:latin typeface="Arial" panose="020B0604020202020204" pitchFamily="34" charset="0"/>
                  <a:cs typeface="Arial" panose="020B0604020202020204" pitchFamily="34" charset="0"/>
                </a:rPr>
                <a:t>= (17-37) </a:t>
              </a:r>
              <a:endParaRPr lang="en-US" sz="1600" dirty="0">
                <a:solidFill>
                  <a:prstClr val="black"/>
                </a:solidFill>
              </a:endParaRPr>
            </a:p>
          </p:txBody>
        </p:sp>
        <p:sp>
          <p:nvSpPr>
            <p:cNvPr id="75" name="Rectangle 74"/>
            <p:cNvSpPr/>
            <p:nvPr/>
          </p:nvSpPr>
          <p:spPr>
            <a:xfrm>
              <a:off x="7342734" y="5108843"/>
              <a:ext cx="412292" cy="338554"/>
            </a:xfrm>
            <a:prstGeom prst="rect">
              <a:avLst/>
            </a:prstGeom>
          </p:spPr>
          <p:txBody>
            <a:bodyPr wrap="none">
              <a:spAutoFit/>
            </a:bodyPr>
            <a:lstStyle/>
            <a:p>
              <a:r>
                <a:rPr lang="en-US" altLang="en-US" sz="1600" b="1" kern="0" dirty="0" smtClean="0">
                  <a:solidFill>
                    <a:srgbClr val="4472C4">
                      <a:lumMod val="50000"/>
                    </a:srgbClr>
                  </a:solidFill>
                  <a:latin typeface="Arial" panose="020B0604020202020204" pitchFamily="34" charset="0"/>
                  <a:cs typeface="Arial" panose="020B0604020202020204" pitchFamily="34" charset="0"/>
                </a:rPr>
                <a:t>27</a:t>
              </a:r>
              <a:endParaRPr lang="en-US" sz="1600" dirty="0">
                <a:solidFill>
                  <a:prstClr val="black"/>
                </a:solidFill>
              </a:endParaRPr>
            </a:p>
          </p:txBody>
        </p:sp>
      </p:grpSp>
      <p:grpSp>
        <p:nvGrpSpPr>
          <p:cNvPr id="78" name="Group 77"/>
          <p:cNvGrpSpPr/>
          <p:nvPr/>
        </p:nvGrpSpPr>
        <p:grpSpPr>
          <a:xfrm>
            <a:off x="5860418" y="3557270"/>
            <a:ext cx="2614001" cy="610552"/>
            <a:chOff x="6617338" y="4845050"/>
            <a:chExt cx="2614001" cy="610552"/>
          </a:xfrm>
        </p:grpSpPr>
        <p:sp>
          <p:nvSpPr>
            <p:cNvPr id="79" name="Text Box 216"/>
            <p:cNvSpPr txBox="1">
              <a:spLocks noChangeArrowheads="1"/>
            </p:cNvSpPr>
            <p:nvPr/>
          </p:nvSpPr>
          <p:spPr bwMode="auto">
            <a:xfrm>
              <a:off x="6617338" y="4845050"/>
              <a:ext cx="3561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hangingPunct="1"/>
              <a:r>
                <a:rPr lang="en-US" sz="2400" baseline="-25000" dirty="0">
                  <a:solidFill>
                    <a:srgbClr val="000080"/>
                  </a:solidFill>
                </a:rPr>
                <a:t>_</a:t>
              </a:r>
            </a:p>
            <a:p>
              <a:pPr eaLnBrk="1" hangingPunct="1"/>
              <a:r>
                <a:rPr lang="en-US" sz="1600" dirty="0">
                  <a:solidFill>
                    <a:srgbClr val="000080"/>
                  </a:solidFill>
                </a:rPr>
                <a:t>y </a:t>
              </a:r>
            </a:p>
          </p:txBody>
        </p:sp>
        <p:sp>
          <p:nvSpPr>
            <p:cNvPr id="83" name="Rectangle 82"/>
            <p:cNvSpPr/>
            <p:nvPr/>
          </p:nvSpPr>
          <p:spPr>
            <a:xfrm>
              <a:off x="6761255" y="5103912"/>
              <a:ext cx="609462" cy="338554"/>
            </a:xfrm>
            <a:prstGeom prst="rect">
              <a:avLst/>
            </a:prstGeom>
          </p:spPr>
          <p:txBody>
            <a:bodyPr wrap="none">
              <a:spAutoFit/>
            </a:bodyPr>
            <a:lstStyle/>
            <a:p>
              <a:r>
                <a:rPr lang="en-US" altLang="en-US" sz="1600" b="1" kern="0" dirty="0" smtClean="0">
                  <a:solidFill>
                    <a:srgbClr val="4472C4">
                      <a:lumMod val="50000"/>
                    </a:srgbClr>
                  </a:solidFill>
                  <a:latin typeface="Arial" panose="020B0604020202020204" pitchFamily="34" charset="0"/>
                  <a:cs typeface="Arial" panose="020B0604020202020204" pitchFamily="34" charset="0"/>
                </a:rPr>
                <a:t>±2</a:t>
              </a:r>
              <a:r>
                <a:rPr lang="el-GR" altLang="en-US" sz="1600" b="1" kern="0" dirty="0" smtClean="0">
                  <a:solidFill>
                    <a:srgbClr val="4472C4">
                      <a:lumMod val="50000"/>
                    </a:srgbClr>
                  </a:solidFill>
                  <a:latin typeface="Arial" panose="020B0604020202020204" pitchFamily="34" charset="0"/>
                  <a:cs typeface="Arial" panose="020B0604020202020204" pitchFamily="34" charset="0"/>
                  <a:sym typeface="Times" pitchFamily="18" charset="0"/>
                </a:rPr>
                <a:t>σ</a:t>
              </a:r>
              <a:r>
                <a:rPr lang="en-US" altLang="en-US" sz="1600" b="1" kern="0" dirty="0" smtClean="0">
                  <a:solidFill>
                    <a:srgbClr val="4472C4">
                      <a:lumMod val="50000"/>
                    </a:srgbClr>
                  </a:solidFill>
                  <a:latin typeface="Arial" panose="020B0604020202020204" pitchFamily="34" charset="0"/>
                  <a:cs typeface="Arial" panose="020B0604020202020204" pitchFamily="34" charset="0"/>
                </a:rPr>
                <a:t> </a:t>
              </a:r>
              <a:endParaRPr lang="en-US" sz="1600" b="1" dirty="0">
                <a:solidFill>
                  <a:srgbClr val="4472C4">
                    <a:lumMod val="50000"/>
                  </a:srgbClr>
                </a:solidFill>
                <a:latin typeface="Arial" panose="020B0604020202020204" pitchFamily="34" charset="0"/>
                <a:cs typeface="Arial" panose="020B0604020202020204" pitchFamily="34" charset="0"/>
              </a:endParaRPr>
            </a:p>
          </p:txBody>
        </p:sp>
        <p:sp>
          <p:nvSpPr>
            <p:cNvPr id="84" name="TextBox 83"/>
            <p:cNvSpPr txBox="1"/>
            <p:nvPr/>
          </p:nvSpPr>
          <p:spPr>
            <a:xfrm>
              <a:off x="7183120" y="5117048"/>
              <a:ext cx="304892" cy="338554"/>
            </a:xfrm>
            <a:prstGeom prst="rect">
              <a:avLst/>
            </a:prstGeom>
            <a:noFill/>
          </p:spPr>
          <p:txBody>
            <a:bodyPr wrap="none" rtlCol="0">
              <a:spAutoFit/>
            </a:bodyPr>
            <a:lstStyle/>
            <a:p>
              <a:r>
                <a:rPr lang="en-US" sz="1600" b="1" dirty="0" smtClean="0">
                  <a:solidFill>
                    <a:srgbClr val="4472C4">
                      <a:lumMod val="50000"/>
                    </a:srgbClr>
                  </a:solidFill>
                  <a:latin typeface="Arial" panose="020B0604020202020204" pitchFamily="34" charset="0"/>
                  <a:cs typeface="Arial" panose="020B0604020202020204" pitchFamily="34" charset="0"/>
                </a:rPr>
                <a:t>=</a:t>
              </a:r>
              <a:endParaRPr lang="en-US" sz="1600" b="1" dirty="0">
                <a:solidFill>
                  <a:srgbClr val="4472C4">
                    <a:lumMod val="50000"/>
                  </a:srgbClr>
                </a:solidFill>
                <a:latin typeface="Arial" panose="020B0604020202020204" pitchFamily="34" charset="0"/>
                <a:cs typeface="Arial" panose="020B0604020202020204" pitchFamily="34" charset="0"/>
              </a:endParaRPr>
            </a:p>
          </p:txBody>
        </p:sp>
        <p:sp>
          <p:nvSpPr>
            <p:cNvPr id="85" name="Rectangle 84"/>
            <p:cNvSpPr/>
            <p:nvPr/>
          </p:nvSpPr>
          <p:spPr>
            <a:xfrm>
              <a:off x="7613588" y="5103614"/>
              <a:ext cx="1617751" cy="338554"/>
            </a:xfrm>
            <a:prstGeom prst="rect">
              <a:avLst/>
            </a:prstGeom>
          </p:spPr>
          <p:txBody>
            <a:bodyPr wrap="none">
              <a:spAutoFit/>
            </a:bodyPr>
            <a:lstStyle/>
            <a:p>
              <a:r>
                <a:rPr lang="en-US" altLang="en-US" sz="1600" b="1" kern="0" dirty="0" smtClean="0">
                  <a:solidFill>
                    <a:srgbClr val="4472C4">
                      <a:lumMod val="50000"/>
                    </a:srgbClr>
                  </a:solidFill>
                  <a:latin typeface="Arial" panose="020B0604020202020204" pitchFamily="34" charset="0"/>
                  <a:cs typeface="Arial" panose="020B0604020202020204" pitchFamily="34" charset="0"/>
                </a:rPr>
                <a:t>±2(10) = (7-47) </a:t>
              </a:r>
              <a:endParaRPr lang="en-US" sz="1600" dirty="0">
                <a:solidFill>
                  <a:prstClr val="black"/>
                </a:solidFill>
              </a:endParaRPr>
            </a:p>
          </p:txBody>
        </p:sp>
        <p:sp>
          <p:nvSpPr>
            <p:cNvPr id="86" name="Rectangle 85"/>
            <p:cNvSpPr/>
            <p:nvPr/>
          </p:nvSpPr>
          <p:spPr>
            <a:xfrm>
              <a:off x="7342734" y="5108843"/>
              <a:ext cx="412292" cy="338554"/>
            </a:xfrm>
            <a:prstGeom prst="rect">
              <a:avLst/>
            </a:prstGeom>
          </p:spPr>
          <p:txBody>
            <a:bodyPr wrap="none">
              <a:spAutoFit/>
            </a:bodyPr>
            <a:lstStyle/>
            <a:p>
              <a:r>
                <a:rPr lang="en-US" altLang="en-US" sz="1600" b="1" kern="0" dirty="0" smtClean="0">
                  <a:solidFill>
                    <a:srgbClr val="4472C4">
                      <a:lumMod val="50000"/>
                    </a:srgbClr>
                  </a:solidFill>
                  <a:latin typeface="Arial" panose="020B0604020202020204" pitchFamily="34" charset="0"/>
                  <a:cs typeface="Arial" panose="020B0604020202020204" pitchFamily="34" charset="0"/>
                </a:rPr>
                <a:t>27</a:t>
              </a:r>
              <a:endParaRPr lang="en-US" sz="1600" dirty="0">
                <a:solidFill>
                  <a:prstClr val="black"/>
                </a:solidFill>
              </a:endParaRPr>
            </a:p>
          </p:txBody>
        </p:sp>
      </p:grpSp>
      <p:grpSp>
        <p:nvGrpSpPr>
          <p:cNvPr id="93" name="Group 92"/>
          <p:cNvGrpSpPr/>
          <p:nvPr/>
        </p:nvGrpSpPr>
        <p:grpSpPr>
          <a:xfrm>
            <a:off x="5860418" y="3900170"/>
            <a:ext cx="2614001" cy="610552"/>
            <a:chOff x="6617338" y="4845050"/>
            <a:chExt cx="2614001" cy="610552"/>
          </a:xfrm>
        </p:grpSpPr>
        <p:sp>
          <p:nvSpPr>
            <p:cNvPr id="94" name="Text Box 216"/>
            <p:cNvSpPr txBox="1">
              <a:spLocks noChangeArrowheads="1"/>
            </p:cNvSpPr>
            <p:nvPr/>
          </p:nvSpPr>
          <p:spPr bwMode="auto">
            <a:xfrm>
              <a:off x="6617338" y="4845050"/>
              <a:ext cx="3561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hangingPunct="1"/>
              <a:r>
                <a:rPr lang="en-US" sz="2400" baseline="-25000" dirty="0">
                  <a:solidFill>
                    <a:srgbClr val="000080"/>
                  </a:solidFill>
                </a:rPr>
                <a:t>_</a:t>
              </a:r>
            </a:p>
            <a:p>
              <a:pPr eaLnBrk="1" hangingPunct="1"/>
              <a:r>
                <a:rPr lang="en-US" sz="1600" dirty="0">
                  <a:solidFill>
                    <a:srgbClr val="000080"/>
                  </a:solidFill>
                </a:rPr>
                <a:t>y </a:t>
              </a:r>
            </a:p>
          </p:txBody>
        </p:sp>
        <p:sp>
          <p:nvSpPr>
            <p:cNvPr id="95" name="Rectangle 94"/>
            <p:cNvSpPr/>
            <p:nvPr/>
          </p:nvSpPr>
          <p:spPr>
            <a:xfrm>
              <a:off x="6761255" y="5103912"/>
              <a:ext cx="609462" cy="338554"/>
            </a:xfrm>
            <a:prstGeom prst="rect">
              <a:avLst/>
            </a:prstGeom>
          </p:spPr>
          <p:txBody>
            <a:bodyPr wrap="none">
              <a:spAutoFit/>
            </a:bodyPr>
            <a:lstStyle/>
            <a:p>
              <a:r>
                <a:rPr lang="en-US" altLang="en-US" sz="1600" b="1" kern="0" dirty="0" smtClean="0">
                  <a:solidFill>
                    <a:srgbClr val="4472C4">
                      <a:lumMod val="50000"/>
                    </a:srgbClr>
                  </a:solidFill>
                  <a:latin typeface="Arial" panose="020B0604020202020204" pitchFamily="34" charset="0"/>
                  <a:cs typeface="Arial" panose="020B0604020202020204" pitchFamily="34" charset="0"/>
                </a:rPr>
                <a:t>±3</a:t>
              </a:r>
              <a:r>
                <a:rPr lang="el-GR" altLang="en-US" sz="1600" b="1" kern="0" dirty="0" smtClean="0">
                  <a:solidFill>
                    <a:srgbClr val="4472C4">
                      <a:lumMod val="50000"/>
                    </a:srgbClr>
                  </a:solidFill>
                  <a:latin typeface="Arial" panose="020B0604020202020204" pitchFamily="34" charset="0"/>
                  <a:cs typeface="Arial" panose="020B0604020202020204" pitchFamily="34" charset="0"/>
                  <a:sym typeface="Times" pitchFamily="18" charset="0"/>
                </a:rPr>
                <a:t>σ</a:t>
              </a:r>
              <a:r>
                <a:rPr lang="en-US" altLang="en-US" sz="1600" b="1" kern="0" dirty="0" smtClean="0">
                  <a:solidFill>
                    <a:srgbClr val="4472C4">
                      <a:lumMod val="50000"/>
                    </a:srgbClr>
                  </a:solidFill>
                  <a:latin typeface="Arial" panose="020B0604020202020204" pitchFamily="34" charset="0"/>
                  <a:cs typeface="Arial" panose="020B0604020202020204" pitchFamily="34" charset="0"/>
                </a:rPr>
                <a:t> </a:t>
              </a:r>
              <a:endParaRPr lang="en-US" sz="1600" b="1" dirty="0">
                <a:solidFill>
                  <a:srgbClr val="4472C4">
                    <a:lumMod val="50000"/>
                  </a:srgbClr>
                </a:solidFill>
                <a:latin typeface="Arial" panose="020B0604020202020204" pitchFamily="34" charset="0"/>
                <a:cs typeface="Arial" panose="020B0604020202020204" pitchFamily="34" charset="0"/>
              </a:endParaRPr>
            </a:p>
          </p:txBody>
        </p:sp>
        <p:sp>
          <p:nvSpPr>
            <p:cNvPr id="96" name="TextBox 95"/>
            <p:cNvSpPr txBox="1"/>
            <p:nvPr/>
          </p:nvSpPr>
          <p:spPr>
            <a:xfrm>
              <a:off x="7183120" y="5117048"/>
              <a:ext cx="304892" cy="338554"/>
            </a:xfrm>
            <a:prstGeom prst="rect">
              <a:avLst/>
            </a:prstGeom>
            <a:noFill/>
          </p:spPr>
          <p:txBody>
            <a:bodyPr wrap="none" rtlCol="0">
              <a:spAutoFit/>
            </a:bodyPr>
            <a:lstStyle/>
            <a:p>
              <a:r>
                <a:rPr lang="en-US" sz="1600" b="1" dirty="0" smtClean="0">
                  <a:solidFill>
                    <a:srgbClr val="4472C4">
                      <a:lumMod val="50000"/>
                    </a:srgbClr>
                  </a:solidFill>
                  <a:latin typeface="Arial" panose="020B0604020202020204" pitchFamily="34" charset="0"/>
                  <a:cs typeface="Arial" panose="020B0604020202020204" pitchFamily="34" charset="0"/>
                </a:rPr>
                <a:t>=</a:t>
              </a:r>
              <a:endParaRPr lang="en-US" sz="1600" b="1" dirty="0">
                <a:solidFill>
                  <a:srgbClr val="4472C4">
                    <a:lumMod val="50000"/>
                  </a:srgbClr>
                </a:solidFill>
                <a:latin typeface="Arial" panose="020B0604020202020204" pitchFamily="34" charset="0"/>
                <a:cs typeface="Arial" panose="020B0604020202020204" pitchFamily="34" charset="0"/>
              </a:endParaRPr>
            </a:p>
          </p:txBody>
        </p:sp>
        <p:sp>
          <p:nvSpPr>
            <p:cNvPr id="97" name="Rectangle 96"/>
            <p:cNvSpPr/>
            <p:nvPr/>
          </p:nvSpPr>
          <p:spPr>
            <a:xfrm>
              <a:off x="7613588" y="5103614"/>
              <a:ext cx="1617751" cy="338554"/>
            </a:xfrm>
            <a:prstGeom prst="rect">
              <a:avLst/>
            </a:prstGeom>
          </p:spPr>
          <p:txBody>
            <a:bodyPr wrap="none">
              <a:spAutoFit/>
            </a:bodyPr>
            <a:lstStyle/>
            <a:p>
              <a:r>
                <a:rPr lang="en-US" altLang="en-US" sz="1600" b="1" kern="0" dirty="0" smtClean="0">
                  <a:solidFill>
                    <a:srgbClr val="4472C4">
                      <a:lumMod val="50000"/>
                    </a:srgbClr>
                  </a:solidFill>
                  <a:latin typeface="Arial" panose="020B0604020202020204" pitchFamily="34" charset="0"/>
                  <a:cs typeface="Arial" panose="020B0604020202020204" pitchFamily="34" charset="0"/>
                </a:rPr>
                <a:t>±3(10) = (0-57) </a:t>
              </a:r>
              <a:endParaRPr lang="en-US" sz="1600" dirty="0">
                <a:solidFill>
                  <a:prstClr val="black"/>
                </a:solidFill>
              </a:endParaRPr>
            </a:p>
          </p:txBody>
        </p:sp>
        <p:sp>
          <p:nvSpPr>
            <p:cNvPr id="98" name="Rectangle 97"/>
            <p:cNvSpPr/>
            <p:nvPr/>
          </p:nvSpPr>
          <p:spPr>
            <a:xfrm>
              <a:off x="7342734" y="5108843"/>
              <a:ext cx="412292" cy="338554"/>
            </a:xfrm>
            <a:prstGeom prst="rect">
              <a:avLst/>
            </a:prstGeom>
          </p:spPr>
          <p:txBody>
            <a:bodyPr wrap="none">
              <a:spAutoFit/>
            </a:bodyPr>
            <a:lstStyle/>
            <a:p>
              <a:r>
                <a:rPr lang="en-US" altLang="en-US" sz="1600" b="1" kern="0" dirty="0" smtClean="0">
                  <a:solidFill>
                    <a:srgbClr val="4472C4">
                      <a:lumMod val="50000"/>
                    </a:srgbClr>
                  </a:solidFill>
                  <a:latin typeface="Arial" panose="020B0604020202020204" pitchFamily="34" charset="0"/>
                  <a:cs typeface="Arial" panose="020B0604020202020204" pitchFamily="34" charset="0"/>
                </a:rPr>
                <a:t>27</a:t>
              </a:r>
              <a:endParaRPr lang="en-US" sz="1600" dirty="0">
                <a:solidFill>
                  <a:prstClr val="black"/>
                </a:solidFill>
              </a:endParaRPr>
            </a:p>
          </p:txBody>
        </p:sp>
      </p:grpSp>
      <p:grpSp>
        <p:nvGrpSpPr>
          <p:cNvPr id="81" name="Group 80"/>
          <p:cNvGrpSpPr/>
          <p:nvPr/>
        </p:nvGrpSpPr>
        <p:grpSpPr>
          <a:xfrm>
            <a:off x="277023" y="5557265"/>
            <a:ext cx="3183885" cy="705337"/>
            <a:chOff x="277023" y="5476240"/>
            <a:chExt cx="3183885" cy="705337"/>
          </a:xfrm>
        </p:grpSpPr>
        <p:sp>
          <p:nvSpPr>
            <p:cNvPr id="80" name="TextBox 79"/>
            <p:cNvSpPr txBox="1"/>
            <p:nvPr/>
          </p:nvSpPr>
          <p:spPr>
            <a:xfrm>
              <a:off x="277023" y="5476240"/>
              <a:ext cx="3183885" cy="338554"/>
            </a:xfrm>
            <a:prstGeom prst="rect">
              <a:avLst/>
            </a:prstGeom>
            <a:noFill/>
          </p:spPr>
          <p:txBody>
            <a:bodyPr wrap="none" rtlCol="0">
              <a:spAutoFit/>
            </a:bodyPr>
            <a:lstStyle/>
            <a:p>
              <a:r>
                <a:rPr lang="en-US" sz="1600" dirty="0" smtClean="0">
                  <a:solidFill>
                    <a:srgbClr val="C00000"/>
                  </a:solidFill>
                  <a:latin typeface="Arial" panose="020B0604020202020204" pitchFamily="34" charset="0"/>
                  <a:cs typeface="Arial" panose="020B0604020202020204" pitchFamily="34" charset="0"/>
                </a:rPr>
                <a:t>From example on previous page:</a:t>
              </a:r>
              <a:endParaRPr lang="en-US" sz="1600" dirty="0">
                <a:solidFill>
                  <a:srgbClr val="C00000"/>
                </a:solidFill>
                <a:latin typeface="Arial" panose="020B0604020202020204" pitchFamily="34" charset="0"/>
                <a:cs typeface="Arial" panose="020B0604020202020204" pitchFamily="34" charset="0"/>
              </a:endParaRPr>
            </a:p>
          </p:txBody>
        </p:sp>
        <p:sp>
          <p:nvSpPr>
            <p:cNvPr id="92" name="Text Box 216"/>
            <p:cNvSpPr txBox="1">
              <a:spLocks noChangeArrowheads="1"/>
            </p:cNvSpPr>
            <p:nvPr/>
          </p:nvSpPr>
          <p:spPr bwMode="auto">
            <a:xfrm>
              <a:off x="468393" y="5588880"/>
              <a:ext cx="4187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hangingPunct="1"/>
              <a:r>
                <a:rPr lang="en-US" sz="2400" baseline="-25000" dirty="0">
                  <a:solidFill>
                    <a:srgbClr val="000080"/>
                  </a:solidFill>
                </a:rPr>
                <a:t>_</a:t>
              </a:r>
            </a:p>
            <a:p>
              <a:pPr eaLnBrk="1" hangingPunct="1"/>
              <a:r>
                <a:rPr lang="en-US" sz="1600" dirty="0" smtClean="0">
                  <a:solidFill>
                    <a:srgbClr val="000080"/>
                  </a:solidFill>
                </a:rPr>
                <a:t>y=</a:t>
              </a:r>
              <a:endParaRPr lang="en-US" sz="1600" dirty="0">
                <a:solidFill>
                  <a:srgbClr val="000080"/>
                </a:solidFill>
              </a:endParaRPr>
            </a:p>
          </p:txBody>
        </p:sp>
        <p:sp>
          <p:nvSpPr>
            <p:cNvPr id="102" name="Rectangle 101"/>
            <p:cNvSpPr/>
            <p:nvPr/>
          </p:nvSpPr>
          <p:spPr>
            <a:xfrm>
              <a:off x="753939" y="5841098"/>
              <a:ext cx="412292" cy="338554"/>
            </a:xfrm>
            <a:prstGeom prst="rect">
              <a:avLst/>
            </a:prstGeom>
          </p:spPr>
          <p:txBody>
            <a:bodyPr wrap="none">
              <a:spAutoFit/>
            </a:bodyPr>
            <a:lstStyle/>
            <a:p>
              <a:r>
                <a:rPr lang="en-US" altLang="en-US" sz="1600" b="1" kern="0" dirty="0" smtClean="0">
                  <a:solidFill>
                    <a:srgbClr val="4472C4">
                      <a:lumMod val="50000"/>
                    </a:srgbClr>
                  </a:solidFill>
                  <a:latin typeface="Arial" panose="020B0604020202020204" pitchFamily="34" charset="0"/>
                  <a:cs typeface="Arial" panose="020B0604020202020204" pitchFamily="34" charset="0"/>
                </a:rPr>
                <a:t>27</a:t>
              </a:r>
              <a:endParaRPr lang="en-US" sz="1600" dirty="0">
                <a:solidFill>
                  <a:prstClr val="black"/>
                </a:solidFill>
              </a:endParaRPr>
            </a:p>
          </p:txBody>
        </p:sp>
        <p:sp>
          <p:nvSpPr>
            <p:cNvPr id="76" name="Rectangle 75"/>
            <p:cNvSpPr/>
            <p:nvPr/>
          </p:nvSpPr>
          <p:spPr>
            <a:xfrm>
              <a:off x="1243456" y="5829373"/>
              <a:ext cx="383438" cy="338554"/>
            </a:xfrm>
            <a:prstGeom prst="rect">
              <a:avLst/>
            </a:prstGeom>
          </p:spPr>
          <p:txBody>
            <a:bodyPr wrap="none">
              <a:spAutoFit/>
            </a:bodyPr>
            <a:lstStyle/>
            <a:p>
              <a:r>
                <a:rPr lang="el-GR" altLang="en-US" sz="1600" b="1" kern="0" dirty="0">
                  <a:solidFill>
                    <a:srgbClr val="4472C4">
                      <a:lumMod val="50000"/>
                    </a:srgbClr>
                  </a:solidFill>
                  <a:latin typeface="Arial" panose="020B0604020202020204" pitchFamily="34" charset="0"/>
                  <a:cs typeface="Arial" panose="020B0604020202020204" pitchFamily="34" charset="0"/>
                  <a:sym typeface="Times" pitchFamily="18" charset="0"/>
                </a:rPr>
                <a:t>σ</a:t>
              </a:r>
              <a:r>
                <a:rPr lang="en-US" altLang="en-US" sz="1600" b="1" kern="0" dirty="0">
                  <a:solidFill>
                    <a:srgbClr val="4472C4">
                      <a:lumMod val="50000"/>
                    </a:srgbClr>
                  </a:solidFill>
                  <a:latin typeface="Arial" panose="020B0604020202020204" pitchFamily="34" charset="0"/>
                  <a:cs typeface="Arial" panose="020B0604020202020204" pitchFamily="34" charset="0"/>
                </a:rPr>
                <a:t> </a:t>
              </a:r>
              <a:endParaRPr lang="en-US" sz="1600" b="1" dirty="0">
                <a:solidFill>
                  <a:srgbClr val="4472C4">
                    <a:lumMod val="50000"/>
                  </a:srgbClr>
                </a:solidFill>
                <a:latin typeface="Arial" panose="020B0604020202020204" pitchFamily="34" charset="0"/>
                <a:cs typeface="Arial" panose="020B0604020202020204" pitchFamily="34" charset="0"/>
              </a:endParaRPr>
            </a:p>
          </p:txBody>
        </p:sp>
        <p:sp>
          <p:nvSpPr>
            <p:cNvPr id="103" name="TextBox 102"/>
            <p:cNvSpPr txBox="1"/>
            <p:nvPr/>
          </p:nvSpPr>
          <p:spPr>
            <a:xfrm>
              <a:off x="1404575" y="5840893"/>
              <a:ext cx="304892" cy="338554"/>
            </a:xfrm>
            <a:prstGeom prst="rect">
              <a:avLst/>
            </a:prstGeom>
            <a:noFill/>
          </p:spPr>
          <p:txBody>
            <a:bodyPr wrap="none" rtlCol="0">
              <a:spAutoFit/>
            </a:bodyPr>
            <a:lstStyle/>
            <a:p>
              <a:r>
                <a:rPr lang="en-US" sz="1600" b="1" dirty="0" smtClean="0">
                  <a:solidFill>
                    <a:srgbClr val="4472C4">
                      <a:lumMod val="50000"/>
                    </a:srgbClr>
                  </a:solidFill>
                  <a:latin typeface="Arial" panose="020B0604020202020204" pitchFamily="34" charset="0"/>
                  <a:cs typeface="Arial" panose="020B0604020202020204" pitchFamily="34" charset="0"/>
                </a:rPr>
                <a:t>=</a:t>
              </a:r>
              <a:endParaRPr lang="en-US" sz="1600" b="1" dirty="0">
                <a:solidFill>
                  <a:srgbClr val="4472C4">
                    <a:lumMod val="50000"/>
                  </a:srgbClr>
                </a:solidFill>
                <a:latin typeface="Arial" panose="020B0604020202020204" pitchFamily="34" charset="0"/>
                <a:cs typeface="Arial" panose="020B0604020202020204" pitchFamily="34" charset="0"/>
              </a:endParaRPr>
            </a:p>
          </p:txBody>
        </p:sp>
        <p:sp>
          <p:nvSpPr>
            <p:cNvPr id="104" name="Rectangle 103"/>
            <p:cNvSpPr/>
            <p:nvPr/>
          </p:nvSpPr>
          <p:spPr>
            <a:xfrm>
              <a:off x="1566114" y="5843023"/>
              <a:ext cx="412292" cy="338554"/>
            </a:xfrm>
            <a:prstGeom prst="rect">
              <a:avLst/>
            </a:prstGeom>
          </p:spPr>
          <p:txBody>
            <a:bodyPr wrap="none">
              <a:spAutoFit/>
            </a:bodyPr>
            <a:lstStyle/>
            <a:p>
              <a:r>
                <a:rPr lang="en-US" altLang="en-US" sz="1600" b="1" kern="0" dirty="0" smtClean="0">
                  <a:solidFill>
                    <a:srgbClr val="4472C4">
                      <a:lumMod val="50000"/>
                    </a:srgbClr>
                  </a:solidFill>
                  <a:latin typeface="Arial" panose="020B0604020202020204" pitchFamily="34" charset="0"/>
                  <a:cs typeface="Arial" panose="020B0604020202020204" pitchFamily="34" charset="0"/>
                </a:rPr>
                <a:t>10</a:t>
              </a:r>
              <a:endParaRPr lang="en-US" sz="1600" dirty="0">
                <a:solidFill>
                  <a:prstClr val="black"/>
                </a:solidFill>
              </a:endParaRPr>
            </a:p>
          </p:txBody>
        </p:sp>
      </p:grpSp>
    </p:spTree>
    <p:extLst>
      <p:ext uri="{BB962C8B-B14F-4D97-AF65-F5344CB8AC3E}">
        <p14:creationId xmlns:p14="http://schemas.microsoft.com/office/powerpoint/2010/main" val="68123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RUN CHART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34</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Lead Time for Appointments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TextBox 16"/>
          <p:cNvSpPr txBox="1"/>
          <p:nvPr/>
        </p:nvSpPr>
        <p:spPr>
          <a:xfrm>
            <a:off x="4120590" y="6065131"/>
            <a:ext cx="868443" cy="369332"/>
          </a:xfrm>
          <a:prstGeom prst="rect">
            <a:avLst/>
          </a:prstGeom>
          <a:noFill/>
        </p:spPr>
        <p:txBody>
          <a:bodyPr wrap="none" rtlCol="0">
            <a:spAutoFit/>
          </a:bodyPr>
          <a:lstStyle/>
          <a:p>
            <a:r>
              <a:rPr lang="en-US" b="1" dirty="0" smtClean="0">
                <a:solidFill>
                  <a:srgbClr val="336600"/>
                </a:solidFill>
              </a:rPr>
              <a:t>Patient</a:t>
            </a:r>
            <a:endParaRPr lang="en-US" b="1" dirty="0">
              <a:solidFill>
                <a:srgbClr val="336600"/>
              </a:solidFill>
            </a:endParaRPr>
          </a:p>
        </p:txBody>
      </p:sp>
      <p:sp>
        <p:nvSpPr>
          <p:cNvPr id="18" name="TextBox 17"/>
          <p:cNvSpPr txBox="1"/>
          <p:nvPr/>
        </p:nvSpPr>
        <p:spPr>
          <a:xfrm rot="16200000">
            <a:off x="285350" y="3507129"/>
            <a:ext cx="807401" cy="369332"/>
          </a:xfrm>
          <a:prstGeom prst="rect">
            <a:avLst/>
          </a:prstGeom>
          <a:noFill/>
        </p:spPr>
        <p:txBody>
          <a:bodyPr wrap="none" rtlCol="0">
            <a:spAutoFit/>
          </a:bodyPr>
          <a:lstStyle/>
          <a:p>
            <a:r>
              <a:rPr lang="en-US" b="1" dirty="0" smtClean="0">
                <a:solidFill>
                  <a:srgbClr val="336600"/>
                </a:solidFill>
              </a:rPr>
              <a:t># Days</a:t>
            </a:r>
            <a:endParaRPr lang="en-US" b="1" dirty="0">
              <a:solidFill>
                <a:srgbClr val="336600"/>
              </a:solidFill>
            </a:endParaRPr>
          </a:p>
        </p:txBody>
      </p:sp>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449" y="1661699"/>
            <a:ext cx="6809249" cy="4472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flipH="1">
            <a:off x="1215342" y="3655892"/>
            <a:ext cx="663393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48519" y="2696005"/>
            <a:ext cx="1167114" cy="369332"/>
          </a:xfrm>
          <a:prstGeom prst="rect">
            <a:avLst/>
          </a:prstGeom>
          <a:noFill/>
        </p:spPr>
        <p:txBody>
          <a:bodyPr wrap="none" rtlCol="0">
            <a:spAutoFit/>
          </a:bodyPr>
          <a:lstStyle/>
          <a:p>
            <a:r>
              <a:rPr lang="en-US" b="1" dirty="0" err="1" smtClean="0">
                <a:solidFill>
                  <a:srgbClr val="DA1F28">
                    <a:lumMod val="75000"/>
                  </a:srgbClr>
                </a:solidFill>
              </a:rPr>
              <a:t>Avg</a:t>
            </a:r>
            <a:r>
              <a:rPr lang="en-US" b="1" dirty="0" smtClean="0">
                <a:solidFill>
                  <a:srgbClr val="DA1F28">
                    <a:lumMod val="75000"/>
                  </a:srgbClr>
                </a:solidFill>
              </a:rPr>
              <a:t> = 27.0</a:t>
            </a:r>
            <a:endParaRPr lang="en-US" b="1" dirty="0">
              <a:solidFill>
                <a:srgbClr val="DA1F28">
                  <a:lumMod val="75000"/>
                </a:srgbClr>
              </a:solidFill>
            </a:endParaRPr>
          </a:p>
        </p:txBody>
      </p:sp>
      <p:sp>
        <p:nvSpPr>
          <p:cNvPr id="20" name="TextBox 19"/>
          <p:cNvSpPr txBox="1"/>
          <p:nvPr/>
        </p:nvSpPr>
        <p:spPr>
          <a:xfrm>
            <a:off x="1974409" y="1435264"/>
            <a:ext cx="4819972" cy="461665"/>
          </a:xfrm>
          <a:prstGeom prst="rect">
            <a:avLst/>
          </a:prstGeom>
          <a:solidFill>
            <a:srgbClr val="33CC33"/>
          </a:solidFill>
          <a:ln w="38100">
            <a:solidFill>
              <a:srgbClr val="336600"/>
            </a:solidFill>
          </a:ln>
        </p:spPr>
        <p:txBody>
          <a:bodyPr wrap="square" rtlCol="0">
            <a:spAutoFit/>
          </a:bodyPr>
          <a:lstStyle/>
          <a:p>
            <a:r>
              <a:rPr lang="en-US" sz="1600" b="1" dirty="0" smtClean="0">
                <a:solidFill>
                  <a:prstClr val="black"/>
                </a:solidFill>
              </a:rPr>
              <a:t>               </a:t>
            </a:r>
            <a:r>
              <a:rPr lang="en-US" sz="2400" b="1" dirty="0" smtClean="0">
                <a:solidFill>
                  <a:prstClr val="black"/>
                </a:solidFill>
              </a:rPr>
              <a:t>Run Charts Highlight Variation</a:t>
            </a:r>
            <a:endParaRPr lang="en-US" sz="2400" b="1" dirty="0">
              <a:solidFill>
                <a:prstClr val="black"/>
              </a:solidFill>
            </a:endParaRPr>
          </a:p>
        </p:txBody>
      </p:sp>
    </p:spTree>
    <p:extLst>
      <p:ext uri="{BB962C8B-B14F-4D97-AF65-F5344CB8AC3E}">
        <p14:creationId xmlns:p14="http://schemas.microsoft.com/office/powerpoint/2010/main" val="137434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288" y="289133"/>
            <a:ext cx="7287016" cy="461665"/>
          </a:xfrm>
        </p:spPr>
        <p:txBody>
          <a:bodyPr/>
          <a:lstStyle/>
          <a:p>
            <a:r>
              <a:rPr lang="en-US" dirty="0" smtClean="0"/>
              <a:t>VARIATION IMPACTS PROCESS CAPABILITY</a:t>
            </a:r>
            <a:endParaRPr lang="en-US" b="1" dirty="0">
              <a:solidFill>
                <a:srgbClr val="002060"/>
              </a:solidFill>
            </a:endParaRPr>
          </a:p>
        </p:txBody>
      </p:sp>
      <p:sp>
        <p:nvSpPr>
          <p:cNvPr id="12" name="Slide Number Placeholder 5"/>
          <p:cNvSpPr>
            <a:spLocks noGrp="1"/>
          </p:cNvSpPr>
          <p:nvPr>
            <p:ph type="sldNum" sz="quarter" idx="12"/>
          </p:nvPr>
        </p:nvSpPr>
        <p:spPr>
          <a:xfrm>
            <a:off x="562955" y="6416498"/>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35</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VOC vs VOP</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 name="Rectangle 32"/>
          <p:cNvSpPr>
            <a:spLocks noChangeArrowheads="1"/>
          </p:cNvSpPr>
          <p:nvPr/>
        </p:nvSpPr>
        <p:spPr bwMode="auto">
          <a:xfrm>
            <a:off x="69436" y="1068526"/>
            <a:ext cx="9178725" cy="1131887"/>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GB" sz="2200" dirty="0">
                <a:solidFill>
                  <a:srgbClr val="000000"/>
                </a:solidFill>
              </a:rPr>
              <a:t>The </a:t>
            </a:r>
            <a:r>
              <a:rPr lang="en-GB" sz="2200" dirty="0" smtClean="0">
                <a:solidFill>
                  <a:srgbClr val="000000"/>
                </a:solidFill>
              </a:rPr>
              <a:t>capability of a process is determined by comparing                                                   </a:t>
            </a:r>
            <a:r>
              <a:rPr lang="en-GB" sz="2200" b="1" dirty="0" smtClean="0">
                <a:solidFill>
                  <a:srgbClr val="FF0000"/>
                </a:solidFill>
              </a:rPr>
              <a:t>Voice </a:t>
            </a:r>
            <a:r>
              <a:rPr lang="en-GB" sz="2200" b="1" dirty="0">
                <a:solidFill>
                  <a:srgbClr val="FF0000"/>
                </a:solidFill>
              </a:rPr>
              <a:t>of the </a:t>
            </a:r>
            <a:r>
              <a:rPr lang="en-GB" sz="2200" b="1" dirty="0" smtClean="0">
                <a:solidFill>
                  <a:srgbClr val="FF0000"/>
                </a:solidFill>
              </a:rPr>
              <a:t>Process (VOP)</a:t>
            </a:r>
            <a:r>
              <a:rPr lang="en-GB" sz="2200" dirty="0" smtClean="0">
                <a:solidFill>
                  <a:srgbClr val="000000"/>
                </a:solidFill>
              </a:rPr>
              <a:t> with </a:t>
            </a:r>
            <a:r>
              <a:rPr lang="en-GB" sz="2200" dirty="0">
                <a:solidFill>
                  <a:srgbClr val="000000"/>
                </a:solidFill>
              </a:rPr>
              <a:t>the </a:t>
            </a:r>
            <a:r>
              <a:rPr lang="en-GB" sz="2200" b="1" dirty="0">
                <a:solidFill>
                  <a:srgbClr val="000000"/>
                </a:solidFill>
              </a:rPr>
              <a:t>Voice of the </a:t>
            </a:r>
            <a:r>
              <a:rPr lang="en-GB" sz="2200" b="1" dirty="0" smtClean="0">
                <a:solidFill>
                  <a:srgbClr val="000000"/>
                </a:solidFill>
              </a:rPr>
              <a:t>Customer (VOC). </a:t>
            </a:r>
            <a:endParaRPr lang="en-GB" sz="2200" dirty="0">
              <a:solidFill>
                <a:srgbClr val="000000"/>
              </a:solidFill>
            </a:endParaRPr>
          </a:p>
        </p:txBody>
      </p:sp>
      <p:grpSp>
        <p:nvGrpSpPr>
          <p:cNvPr id="73" name="Group 72"/>
          <p:cNvGrpSpPr/>
          <p:nvPr/>
        </p:nvGrpSpPr>
        <p:grpSpPr>
          <a:xfrm>
            <a:off x="1493298" y="1981087"/>
            <a:ext cx="5954964" cy="1990614"/>
            <a:chOff x="1146048" y="2779762"/>
            <a:chExt cx="5954964" cy="1990614"/>
          </a:xfrm>
        </p:grpSpPr>
        <p:sp>
          <p:nvSpPr>
            <p:cNvPr id="14" name="Line 4"/>
            <p:cNvSpPr>
              <a:spLocks noChangeShapeType="1"/>
            </p:cNvSpPr>
            <p:nvPr/>
          </p:nvSpPr>
          <p:spPr bwMode="auto">
            <a:xfrm>
              <a:off x="2401823" y="4145026"/>
              <a:ext cx="69850" cy="587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15" name="Line 5"/>
            <p:cNvSpPr>
              <a:spLocks noChangeShapeType="1"/>
            </p:cNvSpPr>
            <p:nvPr/>
          </p:nvSpPr>
          <p:spPr bwMode="auto">
            <a:xfrm>
              <a:off x="2632011" y="4145026"/>
              <a:ext cx="69850" cy="587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16" name="Line 6"/>
            <p:cNvSpPr>
              <a:spLocks noChangeShapeType="1"/>
            </p:cNvSpPr>
            <p:nvPr/>
          </p:nvSpPr>
          <p:spPr bwMode="auto">
            <a:xfrm>
              <a:off x="2466911" y="4138676"/>
              <a:ext cx="93662" cy="6826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17" name="Line 7"/>
            <p:cNvSpPr>
              <a:spLocks noChangeShapeType="1"/>
            </p:cNvSpPr>
            <p:nvPr/>
          </p:nvSpPr>
          <p:spPr bwMode="auto">
            <a:xfrm>
              <a:off x="2293873" y="4145026"/>
              <a:ext cx="69850" cy="587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18" name="Line 8"/>
            <p:cNvSpPr>
              <a:spLocks noChangeShapeType="1"/>
            </p:cNvSpPr>
            <p:nvPr/>
          </p:nvSpPr>
          <p:spPr bwMode="auto">
            <a:xfrm>
              <a:off x="2217673" y="4145026"/>
              <a:ext cx="69850" cy="587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19" name="Line 9"/>
            <p:cNvSpPr>
              <a:spLocks noChangeShapeType="1"/>
            </p:cNvSpPr>
            <p:nvPr/>
          </p:nvSpPr>
          <p:spPr bwMode="auto">
            <a:xfrm>
              <a:off x="2141473" y="4145026"/>
              <a:ext cx="69850" cy="587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20" name="Line 10"/>
            <p:cNvSpPr>
              <a:spLocks noChangeShapeType="1"/>
            </p:cNvSpPr>
            <p:nvPr/>
          </p:nvSpPr>
          <p:spPr bwMode="auto">
            <a:xfrm>
              <a:off x="2065273" y="4145026"/>
              <a:ext cx="69850" cy="587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21" name="Line 11"/>
            <p:cNvSpPr>
              <a:spLocks noChangeShapeType="1"/>
            </p:cNvSpPr>
            <p:nvPr/>
          </p:nvSpPr>
          <p:spPr bwMode="auto">
            <a:xfrm>
              <a:off x="1989073" y="4145026"/>
              <a:ext cx="69850" cy="587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22" name="Line 12"/>
            <p:cNvSpPr>
              <a:spLocks noChangeShapeType="1"/>
            </p:cNvSpPr>
            <p:nvPr/>
          </p:nvSpPr>
          <p:spPr bwMode="auto">
            <a:xfrm>
              <a:off x="1912873" y="4145026"/>
              <a:ext cx="69850" cy="587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23" name="Line 13"/>
            <p:cNvSpPr>
              <a:spLocks noChangeShapeType="1"/>
            </p:cNvSpPr>
            <p:nvPr/>
          </p:nvSpPr>
          <p:spPr bwMode="auto">
            <a:xfrm>
              <a:off x="1836673" y="4145026"/>
              <a:ext cx="69850" cy="587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24" name="Line 14"/>
            <p:cNvSpPr>
              <a:spLocks noChangeShapeType="1"/>
            </p:cNvSpPr>
            <p:nvPr/>
          </p:nvSpPr>
          <p:spPr bwMode="auto">
            <a:xfrm>
              <a:off x="1760473" y="4145026"/>
              <a:ext cx="69850" cy="587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25" name="Line 15"/>
            <p:cNvSpPr>
              <a:spLocks noChangeShapeType="1"/>
            </p:cNvSpPr>
            <p:nvPr/>
          </p:nvSpPr>
          <p:spPr bwMode="auto">
            <a:xfrm>
              <a:off x="1684273" y="4145026"/>
              <a:ext cx="69850" cy="587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26" name="Line 16"/>
            <p:cNvSpPr>
              <a:spLocks noChangeShapeType="1"/>
            </p:cNvSpPr>
            <p:nvPr/>
          </p:nvSpPr>
          <p:spPr bwMode="auto">
            <a:xfrm>
              <a:off x="1608073" y="4145026"/>
              <a:ext cx="69850" cy="587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27" name="Line 17"/>
            <p:cNvSpPr>
              <a:spLocks noChangeShapeType="1"/>
            </p:cNvSpPr>
            <p:nvPr/>
          </p:nvSpPr>
          <p:spPr bwMode="auto">
            <a:xfrm>
              <a:off x="1531873" y="4145026"/>
              <a:ext cx="69850" cy="587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28" name="Line 18"/>
            <p:cNvSpPr>
              <a:spLocks noChangeShapeType="1"/>
            </p:cNvSpPr>
            <p:nvPr/>
          </p:nvSpPr>
          <p:spPr bwMode="auto">
            <a:xfrm>
              <a:off x="2544698" y="4138676"/>
              <a:ext cx="93663" cy="6826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29" name="Line 19"/>
            <p:cNvSpPr>
              <a:spLocks noChangeShapeType="1"/>
            </p:cNvSpPr>
            <p:nvPr/>
          </p:nvSpPr>
          <p:spPr bwMode="auto">
            <a:xfrm>
              <a:off x="2697098" y="4138676"/>
              <a:ext cx="93663" cy="6826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30" name="Line 20"/>
            <p:cNvSpPr>
              <a:spLocks noChangeShapeType="1"/>
            </p:cNvSpPr>
            <p:nvPr/>
          </p:nvSpPr>
          <p:spPr bwMode="auto">
            <a:xfrm flipH="1">
              <a:off x="5937186" y="4162488"/>
              <a:ext cx="42862" cy="3492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31" name="Line 21"/>
            <p:cNvSpPr>
              <a:spLocks noChangeShapeType="1"/>
            </p:cNvSpPr>
            <p:nvPr/>
          </p:nvSpPr>
          <p:spPr bwMode="auto">
            <a:xfrm flipH="1">
              <a:off x="6005448" y="4162488"/>
              <a:ext cx="42863" cy="3492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32" name="Line 22"/>
            <p:cNvSpPr>
              <a:spLocks noChangeShapeType="1"/>
            </p:cNvSpPr>
            <p:nvPr/>
          </p:nvSpPr>
          <p:spPr bwMode="auto">
            <a:xfrm flipH="1">
              <a:off x="5868923" y="4162488"/>
              <a:ext cx="53975" cy="4286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33" name="Line 23"/>
            <p:cNvSpPr>
              <a:spLocks noChangeShapeType="1"/>
            </p:cNvSpPr>
            <p:nvPr/>
          </p:nvSpPr>
          <p:spPr bwMode="auto">
            <a:xfrm flipH="1">
              <a:off x="6140386" y="4162488"/>
              <a:ext cx="42862" cy="3492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34" name="Line 24"/>
            <p:cNvSpPr>
              <a:spLocks noChangeShapeType="1"/>
            </p:cNvSpPr>
            <p:nvPr/>
          </p:nvSpPr>
          <p:spPr bwMode="auto">
            <a:xfrm flipH="1">
              <a:off x="6208648" y="4162488"/>
              <a:ext cx="42863" cy="3492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35" name="Line 25"/>
            <p:cNvSpPr>
              <a:spLocks noChangeShapeType="1"/>
            </p:cNvSpPr>
            <p:nvPr/>
          </p:nvSpPr>
          <p:spPr bwMode="auto">
            <a:xfrm flipH="1">
              <a:off x="6072123" y="4162488"/>
              <a:ext cx="53975" cy="4286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36" name="Line 26"/>
            <p:cNvSpPr>
              <a:spLocks noChangeShapeType="1"/>
            </p:cNvSpPr>
            <p:nvPr/>
          </p:nvSpPr>
          <p:spPr bwMode="auto">
            <a:xfrm flipH="1">
              <a:off x="6340411" y="4162488"/>
              <a:ext cx="42862" cy="3492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37" name="Line 27"/>
            <p:cNvSpPr>
              <a:spLocks noChangeShapeType="1"/>
            </p:cNvSpPr>
            <p:nvPr/>
          </p:nvSpPr>
          <p:spPr bwMode="auto">
            <a:xfrm flipH="1">
              <a:off x="6408673" y="4162488"/>
              <a:ext cx="42863" cy="3492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38" name="Line 28"/>
            <p:cNvSpPr>
              <a:spLocks noChangeShapeType="1"/>
            </p:cNvSpPr>
            <p:nvPr/>
          </p:nvSpPr>
          <p:spPr bwMode="auto">
            <a:xfrm flipH="1">
              <a:off x="6272148" y="4162488"/>
              <a:ext cx="53975" cy="4286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39" name="Line 29"/>
            <p:cNvSpPr>
              <a:spLocks noChangeShapeType="1"/>
            </p:cNvSpPr>
            <p:nvPr/>
          </p:nvSpPr>
          <p:spPr bwMode="auto">
            <a:xfrm flipH="1">
              <a:off x="6537261" y="4162488"/>
              <a:ext cx="42862" cy="3492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40" name="Line 30"/>
            <p:cNvSpPr>
              <a:spLocks noChangeShapeType="1"/>
            </p:cNvSpPr>
            <p:nvPr/>
          </p:nvSpPr>
          <p:spPr bwMode="auto">
            <a:xfrm flipH="1">
              <a:off x="6605523" y="4162488"/>
              <a:ext cx="42863" cy="3492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41" name="Line 31"/>
            <p:cNvSpPr>
              <a:spLocks noChangeShapeType="1"/>
            </p:cNvSpPr>
            <p:nvPr/>
          </p:nvSpPr>
          <p:spPr bwMode="auto">
            <a:xfrm flipH="1">
              <a:off x="6468998" y="4162488"/>
              <a:ext cx="53975" cy="4286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43" name="Line 33"/>
            <p:cNvSpPr>
              <a:spLocks noChangeShapeType="1"/>
            </p:cNvSpPr>
            <p:nvPr/>
          </p:nvSpPr>
          <p:spPr bwMode="auto">
            <a:xfrm flipH="1">
              <a:off x="5737161" y="4162488"/>
              <a:ext cx="42862" cy="3492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44" name="Line 34"/>
            <p:cNvSpPr>
              <a:spLocks noChangeShapeType="1"/>
            </p:cNvSpPr>
            <p:nvPr/>
          </p:nvSpPr>
          <p:spPr bwMode="auto">
            <a:xfrm flipH="1">
              <a:off x="5805423" y="4162488"/>
              <a:ext cx="42863" cy="3492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45" name="Line 35"/>
            <p:cNvSpPr>
              <a:spLocks noChangeShapeType="1"/>
            </p:cNvSpPr>
            <p:nvPr/>
          </p:nvSpPr>
          <p:spPr bwMode="auto">
            <a:xfrm flipH="1">
              <a:off x="5532373" y="4151376"/>
              <a:ext cx="130175" cy="6667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46" name="Line 36"/>
            <p:cNvSpPr>
              <a:spLocks noChangeShapeType="1"/>
            </p:cNvSpPr>
            <p:nvPr/>
          </p:nvSpPr>
          <p:spPr bwMode="auto">
            <a:xfrm flipH="1">
              <a:off x="5346636" y="4124388"/>
              <a:ext cx="142875" cy="762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47" name="Line 37"/>
            <p:cNvSpPr>
              <a:spLocks noChangeShapeType="1"/>
            </p:cNvSpPr>
            <p:nvPr/>
          </p:nvSpPr>
          <p:spPr bwMode="auto">
            <a:xfrm flipH="1">
              <a:off x="5294248" y="4124388"/>
              <a:ext cx="85725" cy="4921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48" name="Line 38"/>
            <p:cNvSpPr>
              <a:spLocks noChangeShapeType="1"/>
            </p:cNvSpPr>
            <p:nvPr/>
          </p:nvSpPr>
          <p:spPr bwMode="auto">
            <a:xfrm flipH="1" flipV="1">
              <a:off x="5254493" y="3252851"/>
              <a:ext cx="0" cy="97155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49" name="Line 39"/>
            <p:cNvSpPr>
              <a:spLocks noChangeShapeType="1"/>
            </p:cNvSpPr>
            <p:nvPr/>
          </p:nvSpPr>
          <p:spPr bwMode="auto">
            <a:xfrm flipH="1" flipV="1">
              <a:off x="2879660" y="3252851"/>
              <a:ext cx="15875" cy="97155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50" name="Line 40"/>
            <p:cNvSpPr>
              <a:spLocks noChangeShapeType="1"/>
            </p:cNvSpPr>
            <p:nvPr/>
          </p:nvSpPr>
          <p:spPr bwMode="auto">
            <a:xfrm flipH="1">
              <a:off x="5449823" y="4146613"/>
              <a:ext cx="98425" cy="5715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51" name="Rectangle 41"/>
            <p:cNvSpPr>
              <a:spLocks noChangeArrowheads="1"/>
            </p:cNvSpPr>
            <p:nvPr/>
          </p:nvSpPr>
          <p:spPr bwMode="auto">
            <a:xfrm>
              <a:off x="1542986" y="4206938"/>
              <a:ext cx="5080000" cy="11113"/>
            </a:xfrm>
            <a:prstGeom prst="rect">
              <a:avLst/>
            </a:prstGeom>
            <a:solidFill>
              <a:srgbClr val="00FF00"/>
            </a:solidFill>
            <a:ln w="9525">
              <a:solidFill>
                <a:srgbClr val="6ACE32"/>
              </a:solidFill>
              <a:miter lim="800000"/>
              <a:headEnd/>
              <a:tailEnd/>
            </a:ln>
          </p:spPr>
          <p:txBody>
            <a:bodyPr/>
            <a:lstStyle/>
            <a:p>
              <a:pPr fontAlgn="base">
                <a:spcBef>
                  <a:spcPct val="0"/>
                </a:spcBef>
                <a:spcAft>
                  <a:spcPct val="0"/>
                </a:spcAft>
              </a:pPr>
              <a:endParaRPr lang="en-US" sz="1400" b="1" baseline="-25000">
                <a:solidFill>
                  <a:srgbClr val="FFFFFF"/>
                </a:solidFill>
              </a:endParaRPr>
            </a:p>
          </p:txBody>
        </p:sp>
        <p:sp>
          <p:nvSpPr>
            <p:cNvPr id="52" name="Line 42"/>
            <p:cNvSpPr>
              <a:spLocks noChangeShapeType="1"/>
            </p:cNvSpPr>
            <p:nvPr/>
          </p:nvSpPr>
          <p:spPr bwMode="auto">
            <a:xfrm flipH="1">
              <a:off x="5668898" y="4162488"/>
              <a:ext cx="53975" cy="4286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53" name="Line 43"/>
            <p:cNvSpPr>
              <a:spLocks noChangeShapeType="1"/>
            </p:cNvSpPr>
            <p:nvPr/>
          </p:nvSpPr>
          <p:spPr bwMode="auto">
            <a:xfrm>
              <a:off x="2781236" y="4124388"/>
              <a:ext cx="77787" cy="7461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54" name="Text Box 45"/>
            <p:cNvSpPr txBox="1">
              <a:spLocks noChangeArrowheads="1"/>
            </p:cNvSpPr>
            <p:nvPr/>
          </p:nvSpPr>
          <p:spPr bwMode="auto">
            <a:xfrm>
              <a:off x="2418819" y="2810526"/>
              <a:ext cx="1061508" cy="46166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b="1" baseline="-25000">
                  <a:solidFill>
                    <a:schemeClr val="tx1"/>
                  </a:solidFill>
                  <a:latin typeface="Arial" charset="0"/>
                  <a:cs typeface="Arial" charset="0"/>
                </a:defRPr>
              </a:lvl1pPr>
              <a:lvl2pPr marL="742950" indent="-285750" eaLnBrk="0" hangingPunct="0">
                <a:defRPr sz="1400" b="1" baseline="-25000">
                  <a:solidFill>
                    <a:schemeClr val="tx1"/>
                  </a:solidFill>
                  <a:latin typeface="Arial" charset="0"/>
                  <a:cs typeface="Arial" charset="0"/>
                </a:defRPr>
              </a:lvl2pPr>
              <a:lvl3pPr marL="1143000" indent="-228600" eaLnBrk="0" hangingPunct="0">
                <a:defRPr sz="1400" b="1" baseline="-25000">
                  <a:solidFill>
                    <a:schemeClr val="tx1"/>
                  </a:solidFill>
                  <a:latin typeface="Arial" charset="0"/>
                  <a:cs typeface="Arial" charset="0"/>
                </a:defRPr>
              </a:lvl3pPr>
              <a:lvl4pPr marL="1600200" indent="-228600" eaLnBrk="0" hangingPunct="0">
                <a:defRPr sz="1400" b="1" baseline="-25000">
                  <a:solidFill>
                    <a:schemeClr val="tx1"/>
                  </a:solidFill>
                  <a:latin typeface="Arial" charset="0"/>
                  <a:cs typeface="Arial" charset="0"/>
                </a:defRPr>
              </a:lvl4pPr>
              <a:lvl5pPr marL="2057400" indent="-228600" eaLnBrk="0" hangingPunct="0">
                <a:defRPr sz="1400" b="1" baseline="-25000">
                  <a:solidFill>
                    <a:schemeClr val="tx1"/>
                  </a:solidFill>
                  <a:latin typeface="Arial" charset="0"/>
                  <a:cs typeface="Arial" charset="0"/>
                </a:defRPr>
              </a:lvl5pPr>
              <a:lvl6pPr marL="2514600" indent="-228600" eaLnBrk="0" fontAlgn="base" hangingPunct="0">
                <a:spcBef>
                  <a:spcPct val="0"/>
                </a:spcBef>
                <a:spcAft>
                  <a:spcPct val="0"/>
                </a:spcAft>
                <a:defRPr sz="1400" b="1" baseline="-25000">
                  <a:solidFill>
                    <a:schemeClr val="tx1"/>
                  </a:solidFill>
                  <a:latin typeface="Arial" charset="0"/>
                  <a:cs typeface="Arial" charset="0"/>
                </a:defRPr>
              </a:lvl6pPr>
              <a:lvl7pPr marL="2971800" indent="-228600" eaLnBrk="0" fontAlgn="base" hangingPunct="0">
                <a:spcBef>
                  <a:spcPct val="0"/>
                </a:spcBef>
                <a:spcAft>
                  <a:spcPct val="0"/>
                </a:spcAft>
                <a:defRPr sz="1400" b="1" baseline="-25000">
                  <a:solidFill>
                    <a:schemeClr val="tx1"/>
                  </a:solidFill>
                  <a:latin typeface="Arial" charset="0"/>
                  <a:cs typeface="Arial" charset="0"/>
                </a:defRPr>
              </a:lvl7pPr>
              <a:lvl8pPr marL="3429000" indent="-228600" eaLnBrk="0" fontAlgn="base" hangingPunct="0">
                <a:spcBef>
                  <a:spcPct val="0"/>
                </a:spcBef>
                <a:spcAft>
                  <a:spcPct val="0"/>
                </a:spcAft>
                <a:defRPr sz="1400" b="1" baseline="-25000">
                  <a:solidFill>
                    <a:schemeClr val="tx1"/>
                  </a:solidFill>
                  <a:latin typeface="Arial" charset="0"/>
                  <a:cs typeface="Arial" charset="0"/>
                </a:defRPr>
              </a:lvl8pPr>
              <a:lvl9pPr marL="3886200" indent="-228600" eaLnBrk="0" fontAlgn="base" hangingPunct="0">
                <a:spcBef>
                  <a:spcPct val="0"/>
                </a:spcBef>
                <a:spcAft>
                  <a:spcPct val="0"/>
                </a:spcAft>
                <a:defRPr sz="1400" b="1" baseline="-25000">
                  <a:solidFill>
                    <a:schemeClr val="tx1"/>
                  </a:solidFill>
                  <a:latin typeface="Arial" charset="0"/>
                  <a:cs typeface="Arial" charset="0"/>
                </a:defRPr>
              </a:lvl9pPr>
            </a:lstStyle>
            <a:p>
              <a:pPr algn="ctr" eaLnBrk="1" fontAlgn="base" hangingPunct="1">
                <a:spcBef>
                  <a:spcPct val="0"/>
                </a:spcBef>
                <a:spcAft>
                  <a:spcPct val="0"/>
                </a:spcAft>
              </a:pPr>
              <a:r>
                <a:rPr lang="en-US" sz="1200" b="0" baseline="0" dirty="0">
                  <a:solidFill>
                    <a:srgbClr val="000000"/>
                  </a:solidFill>
                </a:rPr>
                <a:t>Lower </a:t>
              </a:r>
            </a:p>
            <a:p>
              <a:pPr algn="ctr" eaLnBrk="1" fontAlgn="base" hangingPunct="1">
                <a:spcBef>
                  <a:spcPct val="0"/>
                </a:spcBef>
                <a:spcAft>
                  <a:spcPct val="0"/>
                </a:spcAft>
              </a:pPr>
              <a:r>
                <a:rPr lang="en-US" sz="1200" b="0" baseline="0" dirty="0" smtClean="0">
                  <a:solidFill>
                    <a:srgbClr val="000000"/>
                  </a:solidFill>
                </a:rPr>
                <a:t>Requirement</a:t>
              </a:r>
              <a:endParaRPr lang="en-US" sz="1200" b="0" baseline="0" dirty="0">
                <a:solidFill>
                  <a:srgbClr val="000000"/>
                </a:solidFill>
              </a:endParaRPr>
            </a:p>
          </p:txBody>
        </p:sp>
        <p:sp>
          <p:nvSpPr>
            <p:cNvPr id="55" name="Text Box 46"/>
            <p:cNvSpPr txBox="1">
              <a:spLocks noChangeArrowheads="1"/>
            </p:cNvSpPr>
            <p:nvPr/>
          </p:nvSpPr>
          <p:spPr bwMode="auto">
            <a:xfrm>
              <a:off x="4787306" y="2798951"/>
              <a:ext cx="1061508" cy="46166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b="1" baseline="-25000">
                  <a:solidFill>
                    <a:schemeClr val="tx1"/>
                  </a:solidFill>
                  <a:latin typeface="Arial" charset="0"/>
                  <a:cs typeface="Arial" charset="0"/>
                </a:defRPr>
              </a:lvl1pPr>
              <a:lvl2pPr marL="742950" indent="-285750" eaLnBrk="0" hangingPunct="0">
                <a:defRPr sz="1400" b="1" baseline="-25000">
                  <a:solidFill>
                    <a:schemeClr val="tx1"/>
                  </a:solidFill>
                  <a:latin typeface="Arial" charset="0"/>
                  <a:cs typeface="Arial" charset="0"/>
                </a:defRPr>
              </a:lvl2pPr>
              <a:lvl3pPr marL="1143000" indent="-228600" eaLnBrk="0" hangingPunct="0">
                <a:defRPr sz="1400" b="1" baseline="-25000">
                  <a:solidFill>
                    <a:schemeClr val="tx1"/>
                  </a:solidFill>
                  <a:latin typeface="Arial" charset="0"/>
                  <a:cs typeface="Arial" charset="0"/>
                </a:defRPr>
              </a:lvl3pPr>
              <a:lvl4pPr marL="1600200" indent="-228600" eaLnBrk="0" hangingPunct="0">
                <a:defRPr sz="1400" b="1" baseline="-25000">
                  <a:solidFill>
                    <a:schemeClr val="tx1"/>
                  </a:solidFill>
                  <a:latin typeface="Arial" charset="0"/>
                  <a:cs typeface="Arial" charset="0"/>
                </a:defRPr>
              </a:lvl4pPr>
              <a:lvl5pPr marL="2057400" indent="-228600" eaLnBrk="0" hangingPunct="0">
                <a:defRPr sz="1400" b="1" baseline="-25000">
                  <a:solidFill>
                    <a:schemeClr val="tx1"/>
                  </a:solidFill>
                  <a:latin typeface="Arial" charset="0"/>
                  <a:cs typeface="Arial" charset="0"/>
                </a:defRPr>
              </a:lvl5pPr>
              <a:lvl6pPr marL="2514600" indent="-228600" eaLnBrk="0" fontAlgn="base" hangingPunct="0">
                <a:spcBef>
                  <a:spcPct val="0"/>
                </a:spcBef>
                <a:spcAft>
                  <a:spcPct val="0"/>
                </a:spcAft>
                <a:defRPr sz="1400" b="1" baseline="-25000">
                  <a:solidFill>
                    <a:schemeClr val="tx1"/>
                  </a:solidFill>
                  <a:latin typeface="Arial" charset="0"/>
                  <a:cs typeface="Arial" charset="0"/>
                </a:defRPr>
              </a:lvl6pPr>
              <a:lvl7pPr marL="2971800" indent="-228600" eaLnBrk="0" fontAlgn="base" hangingPunct="0">
                <a:spcBef>
                  <a:spcPct val="0"/>
                </a:spcBef>
                <a:spcAft>
                  <a:spcPct val="0"/>
                </a:spcAft>
                <a:defRPr sz="1400" b="1" baseline="-25000">
                  <a:solidFill>
                    <a:schemeClr val="tx1"/>
                  </a:solidFill>
                  <a:latin typeface="Arial" charset="0"/>
                  <a:cs typeface="Arial" charset="0"/>
                </a:defRPr>
              </a:lvl7pPr>
              <a:lvl8pPr marL="3429000" indent="-228600" eaLnBrk="0" fontAlgn="base" hangingPunct="0">
                <a:spcBef>
                  <a:spcPct val="0"/>
                </a:spcBef>
                <a:spcAft>
                  <a:spcPct val="0"/>
                </a:spcAft>
                <a:defRPr sz="1400" b="1" baseline="-25000">
                  <a:solidFill>
                    <a:schemeClr val="tx1"/>
                  </a:solidFill>
                  <a:latin typeface="Arial" charset="0"/>
                  <a:cs typeface="Arial" charset="0"/>
                </a:defRPr>
              </a:lvl8pPr>
              <a:lvl9pPr marL="3886200" indent="-228600" eaLnBrk="0" fontAlgn="base" hangingPunct="0">
                <a:spcBef>
                  <a:spcPct val="0"/>
                </a:spcBef>
                <a:spcAft>
                  <a:spcPct val="0"/>
                </a:spcAft>
                <a:defRPr sz="1400" b="1" baseline="-25000">
                  <a:solidFill>
                    <a:schemeClr val="tx1"/>
                  </a:solidFill>
                  <a:latin typeface="Arial" charset="0"/>
                  <a:cs typeface="Arial" charset="0"/>
                </a:defRPr>
              </a:lvl9pPr>
            </a:lstStyle>
            <a:p>
              <a:pPr algn="ctr" eaLnBrk="1" fontAlgn="base" hangingPunct="1">
                <a:spcBef>
                  <a:spcPct val="0"/>
                </a:spcBef>
                <a:spcAft>
                  <a:spcPct val="0"/>
                </a:spcAft>
              </a:pPr>
              <a:r>
                <a:rPr lang="en-US" sz="1200" b="0" baseline="0" dirty="0">
                  <a:solidFill>
                    <a:srgbClr val="000000"/>
                  </a:solidFill>
                </a:rPr>
                <a:t>Upper </a:t>
              </a:r>
            </a:p>
            <a:p>
              <a:pPr algn="ctr" eaLnBrk="1" fontAlgn="base" hangingPunct="1">
                <a:spcBef>
                  <a:spcPct val="0"/>
                </a:spcBef>
                <a:spcAft>
                  <a:spcPct val="0"/>
                </a:spcAft>
              </a:pPr>
              <a:r>
                <a:rPr lang="en-US" sz="1200" b="0" baseline="0" dirty="0" smtClean="0">
                  <a:solidFill>
                    <a:srgbClr val="000000"/>
                  </a:solidFill>
                </a:rPr>
                <a:t>Requirement</a:t>
              </a:r>
              <a:endParaRPr lang="en-US" sz="1200" b="0" baseline="0" dirty="0">
                <a:solidFill>
                  <a:srgbClr val="000000"/>
                </a:solidFill>
              </a:endParaRPr>
            </a:p>
          </p:txBody>
        </p:sp>
        <p:sp>
          <p:nvSpPr>
            <p:cNvPr id="56" name="Text Box 47"/>
            <p:cNvSpPr txBox="1">
              <a:spLocks noChangeArrowheads="1"/>
            </p:cNvSpPr>
            <p:nvPr/>
          </p:nvSpPr>
          <p:spPr bwMode="auto">
            <a:xfrm flipH="1">
              <a:off x="5702872" y="3583788"/>
              <a:ext cx="1398140" cy="52322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b="1" baseline="-25000">
                  <a:solidFill>
                    <a:schemeClr val="tx1"/>
                  </a:solidFill>
                  <a:latin typeface="Arial" charset="0"/>
                  <a:cs typeface="Arial" charset="0"/>
                </a:defRPr>
              </a:lvl1pPr>
              <a:lvl2pPr marL="742950" indent="-285750" eaLnBrk="0" hangingPunct="0">
                <a:defRPr sz="1400" b="1" baseline="-25000">
                  <a:solidFill>
                    <a:schemeClr val="tx1"/>
                  </a:solidFill>
                  <a:latin typeface="Arial" charset="0"/>
                  <a:cs typeface="Arial" charset="0"/>
                </a:defRPr>
              </a:lvl2pPr>
              <a:lvl3pPr marL="1143000" indent="-228600" eaLnBrk="0" hangingPunct="0">
                <a:defRPr sz="1400" b="1" baseline="-25000">
                  <a:solidFill>
                    <a:schemeClr val="tx1"/>
                  </a:solidFill>
                  <a:latin typeface="Arial" charset="0"/>
                  <a:cs typeface="Arial" charset="0"/>
                </a:defRPr>
              </a:lvl3pPr>
              <a:lvl4pPr marL="1600200" indent="-228600" eaLnBrk="0" hangingPunct="0">
                <a:defRPr sz="1400" b="1" baseline="-25000">
                  <a:solidFill>
                    <a:schemeClr val="tx1"/>
                  </a:solidFill>
                  <a:latin typeface="Arial" charset="0"/>
                  <a:cs typeface="Arial" charset="0"/>
                </a:defRPr>
              </a:lvl4pPr>
              <a:lvl5pPr marL="2057400" indent="-228600" eaLnBrk="0" hangingPunct="0">
                <a:defRPr sz="1400" b="1" baseline="-25000">
                  <a:solidFill>
                    <a:schemeClr val="tx1"/>
                  </a:solidFill>
                  <a:latin typeface="Arial" charset="0"/>
                  <a:cs typeface="Arial" charset="0"/>
                </a:defRPr>
              </a:lvl5pPr>
              <a:lvl6pPr marL="2514600" indent="-228600" eaLnBrk="0" fontAlgn="base" hangingPunct="0">
                <a:spcBef>
                  <a:spcPct val="0"/>
                </a:spcBef>
                <a:spcAft>
                  <a:spcPct val="0"/>
                </a:spcAft>
                <a:defRPr sz="1400" b="1" baseline="-25000">
                  <a:solidFill>
                    <a:schemeClr val="tx1"/>
                  </a:solidFill>
                  <a:latin typeface="Arial" charset="0"/>
                  <a:cs typeface="Arial" charset="0"/>
                </a:defRPr>
              </a:lvl6pPr>
              <a:lvl7pPr marL="2971800" indent="-228600" eaLnBrk="0" fontAlgn="base" hangingPunct="0">
                <a:spcBef>
                  <a:spcPct val="0"/>
                </a:spcBef>
                <a:spcAft>
                  <a:spcPct val="0"/>
                </a:spcAft>
                <a:defRPr sz="1400" b="1" baseline="-25000">
                  <a:solidFill>
                    <a:schemeClr val="tx1"/>
                  </a:solidFill>
                  <a:latin typeface="Arial" charset="0"/>
                  <a:cs typeface="Arial" charset="0"/>
                </a:defRPr>
              </a:lvl7pPr>
              <a:lvl8pPr marL="3429000" indent="-228600" eaLnBrk="0" fontAlgn="base" hangingPunct="0">
                <a:spcBef>
                  <a:spcPct val="0"/>
                </a:spcBef>
                <a:spcAft>
                  <a:spcPct val="0"/>
                </a:spcAft>
                <a:defRPr sz="1400" b="1" baseline="-25000">
                  <a:solidFill>
                    <a:schemeClr val="tx1"/>
                  </a:solidFill>
                  <a:latin typeface="Arial" charset="0"/>
                  <a:cs typeface="Arial" charset="0"/>
                </a:defRPr>
              </a:lvl8pPr>
              <a:lvl9pPr marL="3886200" indent="-228600" eaLnBrk="0" fontAlgn="base" hangingPunct="0">
                <a:spcBef>
                  <a:spcPct val="0"/>
                </a:spcBef>
                <a:spcAft>
                  <a:spcPct val="0"/>
                </a:spcAft>
                <a:defRPr sz="1400" b="1" baseline="-25000">
                  <a:solidFill>
                    <a:schemeClr val="tx1"/>
                  </a:solidFill>
                  <a:latin typeface="Arial" charset="0"/>
                  <a:cs typeface="Arial" charset="0"/>
                </a:defRPr>
              </a:lvl9pPr>
            </a:lstStyle>
            <a:p>
              <a:pPr eaLnBrk="1" fontAlgn="base" hangingPunct="1">
                <a:spcBef>
                  <a:spcPct val="0"/>
                </a:spcBef>
                <a:spcAft>
                  <a:spcPct val="0"/>
                </a:spcAft>
              </a:pPr>
              <a:r>
                <a:rPr lang="en-US" b="0" baseline="0" dirty="0">
                  <a:solidFill>
                    <a:srgbClr val="000000"/>
                  </a:solidFill>
                </a:rPr>
                <a:t>Determined by </a:t>
              </a:r>
            </a:p>
            <a:p>
              <a:pPr eaLnBrk="1" fontAlgn="base" hangingPunct="1">
                <a:spcBef>
                  <a:spcPct val="0"/>
                </a:spcBef>
                <a:spcAft>
                  <a:spcPct val="0"/>
                </a:spcAft>
              </a:pPr>
              <a:r>
                <a:rPr lang="en-US" b="0" baseline="0" dirty="0">
                  <a:solidFill>
                    <a:srgbClr val="000000"/>
                  </a:solidFill>
                </a:rPr>
                <a:t>the </a:t>
              </a:r>
              <a:r>
                <a:rPr lang="en-US" b="0" baseline="0" dirty="0" smtClean="0">
                  <a:solidFill>
                    <a:srgbClr val="000000"/>
                  </a:solidFill>
                </a:rPr>
                <a:t>customer</a:t>
              </a:r>
              <a:endParaRPr lang="en-US" b="0" baseline="0" dirty="0">
                <a:solidFill>
                  <a:srgbClr val="000000"/>
                </a:solidFill>
              </a:endParaRPr>
            </a:p>
          </p:txBody>
        </p:sp>
        <p:sp>
          <p:nvSpPr>
            <p:cNvPr id="57" name="Line 48"/>
            <p:cNvSpPr>
              <a:spLocks noChangeShapeType="1"/>
            </p:cNvSpPr>
            <p:nvPr/>
          </p:nvSpPr>
          <p:spPr bwMode="auto">
            <a:xfrm flipV="1">
              <a:off x="2493898" y="3721163"/>
              <a:ext cx="339725" cy="9683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590" tIns="51296" rIns="102590" bIns="51296" anchor="ctr"/>
            <a:lstStyle/>
            <a:p>
              <a:pPr fontAlgn="base">
                <a:spcBef>
                  <a:spcPct val="0"/>
                </a:spcBef>
                <a:spcAft>
                  <a:spcPct val="0"/>
                </a:spcAft>
              </a:pPr>
              <a:endParaRPr lang="en-US" sz="1400" b="1" baseline="-25000">
                <a:solidFill>
                  <a:srgbClr val="FFFFFF"/>
                </a:solidFill>
              </a:endParaRPr>
            </a:p>
          </p:txBody>
        </p:sp>
        <p:sp>
          <p:nvSpPr>
            <p:cNvPr id="58" name="Line 49"/>
            <p:cNvSpPr>
              <a:spLocks noChangeShapeType="1"/>
            </p:cNvSpPr>
            <p:nvPr/>
          </p:nvSpPr>
          <p:spPr bwMode="auto">
            <a:xfrm flipH="1" flipV="1">
              <a:off x="5356161" y="3590988"/>
              <a:ext cx="407988" cy="1444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590" tIns="51296" rIns="102590" bIns="51296" anchor="ctr"/>
            <a:lstStyle/>
            <a:p>
              <a:pPr fontAlgn="base">
                <a:spcBef>
                  <a:spcPct val="0"/>
                </a:spcBef>
                <a:spcAft>
                  <a:spcPct val="0"/>
                </a:spcAft>
              </a:pPr>
              <a:endParaRPr lang="en-US" sz="1400" b="1" baseline="-25000">
                <a:solidFill>
                  <a:srgbClr val="FFFFFF"/>
                </a:solidFill>
              </a:endParaRPr>
            </a:p>
          </p:txBody>
        </p:sp>
        <p:sp>
          <p:nvSpPr>
            <p:cNvPr id="59" name="Rectangle 50"/>
            <p:cNvSpPr>
              <a:spLocks noChangeArrowheads="1"/>
            </p:cNvSpPr>
            <p:nvPr/>
          </p:nvSpPr>
          <p:spPr bwMode="auto">
            <a:xfrm>
              <a:off x="1546161" y="4265676"/>
              <a:ext cx="2651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20000"/>
                </a:spcBef>
                <a:spcAft>
                  <a:spcPct val="0"/>
                </a:spcAft>
                <a:buClr>
                  <a:srgbClr val="FFCC00"/>
                </a:buClr>
                <a:buSzPct val="75000"/>
                <a:buFont typeface="Monotype Sorts" pitchFamily="2" charset="2"/>
                <a:buNone/>
              </a:pPr>
              <a:r>
                <a:rPr lang="en-US" sz="1400">
                  <a:solidFill>
                    <a:srgbClr val="000000"/>
                  </a:solidFill>
                  <a:sym typeface="Symbol" pitchFamily="18" charset="2"/>
                </a:rPr>
                <a:t>-6</a:t>
              </a:r>
              <a:endParaRPr lang="en-US" sz="1400">
                <a:solidFill>
                  <a:srgbClr val="000000"/>
                </a:solidFill>
              </a:endParaRPr>
            </a:p>
          </p:txBody>
        </p:sp>
        <p:sp>
          <p:nvSpPr>
            <p:cNvPr id="60" name="Text Box 51"/>
            <p:cNvSpPr txBox="1">
              <a:spLocks noChangeArrowheads="1"/>
            </p:cNvSpPr>
            <p:nvPr/>
          </p:nvSpPr>
          <p:spPr bwMode="auto">
            <a:xfrm>
              <a:off x="1146048" y="3565588"/>
              <a:ext cx="1398140" cy="52322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b="1" baseline="-25000">
                  <a:solidFill>
                    <a:schemeClr val="tx1"/>
                  </a:solidFill>
                  <a:latin typeface="Arial" charset="0"/>
                  <a:cs typeface="Arial" charset="0"/>
                </a:defRPr>
              </a:lvl1pPr>
              <a:lvl2pPr marL="742950" indent="-285750" eaLnBrk="0" hangingPunct="0">
                <a:defRPr sz="1400" b="1" baseline="-25000">
                  <a:solidFill>
                    <a:schemeClr val="tx1"/>
                  </a:solidFill>
                  <a:latin typeface="Arial" charset="0"/>
                  <a:cs typeface="Arial" charset="0"/>
                </a:defRPr>
              </a:lvl2pPr>
              <a:lvl3pPr marL="1143000" indent="-228600" eaLnBrk="0" hangingPunct="0">
                <a:defRPr sz="1400" b="1" baseline="-25000">
                  <a:solidFill>
                    <a:schemeClr val="tx1"/>
                  </a:solidFill>
                  <a:latin typeface="Arial" charset="0"/>
                  <a:cs typeface="Arial" charset="0"/>
                </a:defRPr>
              </a:lvl3pPr>
              <a:lvl4pPr marL="1600200" indent="-228600" eaLnBrk="0" hangingPunct="0">
                <a:defRPr sz="1400" b="1" baseline="-25000">
                  <a:solidFill>
                    <a:schemeClr val="tx1"/>
                  </a:solidFill>
                  <a:latin typeface="Arial" charset="0"/>
                  <a:cs typeface="Arial" charset="0"/>
                </a:defRPr>
              </a:lvl4pPr>
              <a:lvl5pPr marL="2057400" indent="-228600" eaLnBrk="0" hangingPunct="0">
                <a:defRPr sz="1400" b="1" baseline="-25000">
                  <a:solidFill>
                    <a:schemeClr val="tx1"/>
                  </a:solidFill>
                  <a:latin typeface="Arial" charset="0"/>
                  <a:cs typeface="Arial" charset="0"/>
                </a:defRPr>
              </a:lvl5pPr>
              <a:lvl6pPr marL="2514600" indent="-228600" eaLnBrk="0" fontAlgn="base" hangingPunct="0">
                <a:spcBef>
                  <a:spcPct val="0"/>
                </a:spcBef>
                <a:spcAft>
                  <a:spcPct val="0"/>
                </a:spcAft>
                <a:defRPr sz="1400" b="1" baseline="-25000">
                  <a:solidFill>
                    <a:schemeClr val="tx1"/>
                  </a:solidFill>
                  <a:latin typeface="Arial" charset="0"/>
                  <a:cs typeface="Arial" charset="0"/>
                </a:defRPr>
              </a:lvl6pPr>
              <a:lvl7pPr marL="2971800" indent="-228600" eaLnBrk="0" fontAlgn="base" hangingPunct="0">
                <a:spcBef>
                  <a:spcPct val="0"/>
                </a:spcBef>
                <a:spcAft>
                  <a:spcPct val="0"/>
                </a:spcAft>
                <a:defRPr sz="1400" b="1" baseline="-25000">
                  <a:solidFill>
                    <a:schemeClr val="tx1"/>
                  </a:solidFill>
                  <a:latin typeface="Arial" charset="0"/>
                  <a:cs typeface="Arial" charset="0"/>
                </a:defRPr>
              </a:lvl7pPr>
              <a:lvl8pPr marL="3429000" indent="-228600" eaLnBrk="0" fontAlgn="base" hangingPunct="0">
                <a:spcBef>
                  <a:spcPct val="0"/>
                </a:spcBef>
                <a:spcAft>
                  <a:spcPct val="0"/>
                </a:spcAft>
                <a:defRPr sz="1400" b="1" baseline="-25000">
                  <a:solidFill>
                    <a:schemeClr val="tx1"/>
                  </a:solidFill>
                  <a:latin typeface="Arial" charset="0"/>
                  <a:cs typeface="Arial" charset="0"/>
                </a:defRPr>
              </a:lvl8pPr>
              <a:lvl9pPr marL="3886200" indent="-228600" eaLnBrk="0" fontAlgn="base" hangingPunct="0">
                <a:spcBef>
                  <a:spcPct val="0"/>
                </a:spcBef>
                <a:spcAft>
                  <a:spcPct val="0"/>
                </a:spcAft>
                <a:defRPr sz="1400" b="1" baseline="-25000">
                  <a:solidFill>
                    <a:schemeClr val="tx1"/>
                  </a:solidFill>
                  <a:latin typeface="Arial" charset="0"/>
                  <a:cs typeface="Arial" charset="0"/>
                </a:defRPr>
              </a:lvl9pPr>
            </a:lstStyle>
            <a:p>
              <a:pPr eaLnBrk="1" fontAlgn="base" hangingPunct="1">
                <a:spcBef>
                  <a:spcPct val="0"/>
                </a:spcBef>
                <a:spcAft>
                  <a:spcPct val="0"/>
                </a:spcAft>
              </a:pPr>
              <a:r>
                <a:rPr lang="en-US" b="0" baseline="0" dirty="0">
                  <a:solidFill>
                    <a:srgbClr val="000000"/>
                  </a:solidFill>
                </a:rPr>
                <a:t>Determined by </a:t>
              </a:r>
            </a:p>
            <a:p>
              <a:pPr eaLnBrk="1" fontAlgn="base" hangingPunct="1">
                <a:spcBef>
                  <a:spcPct val="0"/>
                </a:spcBef>
                <a:spcAft>
                  <a:spcPct val="0"/>
                </a:spcAft>
              </a:pPr>
              <a:r>
                <a:rPr lang="en-US" b="0" baseline="0" dirty="0">
                  <a:solidFill>
                    <a:srgbClr val="000000"/>
                  </a:solidFill>
                </a:rPr>
                <a:t>the </a:t>
              </a:r>
              <a:r>
                <a:rPr lang="en-US" b="0" baseline="0" dirty="0" smtClean="0">
                  <a:solidFill>
                    <a:srgbClr val="000000"/>
                  </a:solidFill>
                </a:rPr>
                <a:t>customer</a:t>
              </a:r>
              <a:endParaRPr lang="en-US" b="0" baseline="0" dirty="0">
                <a:solidFill>
                  <a:srgbClr val="000000"/>
                </a:solidFill>
              </a:endParaRPr>
            </a:p>
          </p:txBody>
        </p:sp>
        <p:sp>
          <p:nvSpPr>
            <p:cNvPr id="61" name="Rectangle 52"/>
            <p:cNvSpPr>
              <a:spLocks noChangeArrowheads="1"/>
            </p:cNvSpPr>
            <p:nvPr/>
          </p:nvSpPr>
          <p:spPr bwMode="auto">
            <a:xfrm>
              <a:off x="5921311" y="4265676"/>
              <a:ext cx="3095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20000"/>
                </a:spcBef>
                <a:spcAft>
                  <a:spcPct val="0"/>
                </a:spcAft>
                <a:buClr>
                  <a:srgbClr val="FFCC00"/>
                </a:buClr>
                <a:buSzPct val="75000"/>
                <a:buFont typeface="Monotype Sorts" pitchFamily="2" charset="2"/>
                <a:buNone/>
              </a:pPr>
              <a:r>
                <a:rPr lang="en-US" sz="1400">
                  <a:solidFill>
                    <a:srgbClr val="000000"/>
                  </a:solidFill>
                  <a:sym typeface="Symbol" pitchFamily="18" charset="2"/>
                </a:rPr>
                <a:t>+5</a:t>
              </a:r>
            </a:p>
          </p:txBody>
        </p:sp>
        <p:sp>
          <p:nvSpPr>
            <p:cNvPr id="62" name="Rectangle 53"/>
            <p:cNvSpPr>
              <a:spLocks noChangeArrowheads="1"/>
            </p:cNvSpPr>
            <p:nvPr/>
          </p:nvSpPr>
          <p:spPr bwMode="auto">
            <a:xfrm>
              <a:off x="6319773" y="4268851"/>
              <a:ext cx="3095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20000"/>
                </a:spcBef>
                <a:spcAft>
                  <a:spcPct val="0"/>
                </a:spcAft>
                <a:buClr>
                  <a:srgbClr val="FFCC00"/>
                </a:buClr>
                <a:buSzPct val="75000"/>
                <a:buFont typeface="Monotype Sorts" pitchFamily="2" charset="2"/>
                <a:buNone/>
              </a:pPr>
              <a:r>
                <a:rPr lang="en-US" sz="1400">
                  <a:solidFill>
                    <a:srgbClr val="000000"/>
                  </a:solidFill>
                  <a:sym typeface="Symbol" pitchFamily="18" charset="2"/>
                </a:rPr>
                <a:t>+6</a:t>
              </a:r>
            </a:p>
          </p:txBody>
        </p:sp>
        <p:sp>
          <p:nvSpPr>
            <p:cNvPr id="63" name="Rectangle 54"/>
            <p:cNvSpPr>
              <a:spLocks noChangeArrowheads="1"/>
            </p:cNvSpPr>
            <p:nvPr/>
          </p:nvSpPr>
          <p:spPr bwMode="auto">
            <a:xfrm>
              <a:off x="2478023" y="4175188"/>
              <a:ext cx="17463" cy="49213"/>
            </a:xfrm>
            <a:prstGeom prst="rect">
              <a:avLst/>
            </a:prstGeom>
            <a:solidFill>
              <a:srgbClr val="00FF00"/>
            </a:solidFill>
            <a:ln w="9525">
              <a:solidFill>
                <a:srgbClr val="6ACE32"/>
              </a:solidFill>
              <a:miter lim="800000"/>
              <a:headEnd/>
              <a:tailEnd/>
            </a:ln>
          </p:spPr>
          <p:txBody>
            <a:bodyPr/>
            <a:lstStyle/>
            <a:p>
              <a:pPr fontAlgn="base">
                <a:spcBef>
                  <a:spcPct val="0"/>
                </a:spcBef>
                <a:spcAft>
                  <a:spcPct val="0"/>
                </a:spcAft>
              </a:pPr>
              <a:endParaRPr lang="en-US" sz="1400" b="1" baseline="-25000">
                <a:solidFill>
                  <a:srgbClr val="FFFFFF"/>
                </a:solidFill>
              </a:endParaRPr>
            </a:p>
          </p:txBody>
        </p:sp>
        <p:sp>
          <p:nvSpPr>
            <p:cNvPr id="64" name="Rectangle 55"/>
            <p:cNvSpPr>
              <a:spLocks noChangeArrowheads="1"/>
            </p:cNvSpPr>
            <p:nvPr/>
          </p:nvSpPr>
          <p:spPr bwMode="auto">
            <a:xfrm>
              <a:off x="2878073" y="4168838"/>
              <a:ext cx="17463" cy="55563"/>
            </a:xfrm>
            <a:prstGeom prst="rect">
              <a:avLst/>
            </a:prstGeom>
            <a:solidFill>
              <a:srgbClr val="00FF00"/>
            </a:solidFill>
            <a:ln w="9525">
              <a:solidFill>
                <a:srgbClr val="6ACE32"/>
              </a:solidFill>
              <a:miter lim="800000"/>
              <a:headEnd/>
              <a:tailEnd/>
            </a:ln>
          </p:spPr>
          <p:txBody>
            <a:bodyPr/>
            <a:lstStyle/>
            <a:p>
              <a:pPr fontAlgn="base">
                <a:spcBef>
                  <a:spcPct val="0"/>
                </a:spcBef>
                <a:spcAft>
                  <a:spcPct val="0"/>
                </a:spcAft>
              </a:pPr>
              <a:endParaRPr lang="en-US" sz="1400" b="1" baseline="-25000">
                <a:solidFill>
                  <a:srgbClr val="FFFFFF"/>
                </a:solidFill>
              </a:endParaRPr>
            </a:p>
          </p:txBody>
        </p:sp>
        <p:sp>
          <p:nvSpPr>
            <p:cNvPr id="65" name="Rectangle 56"/>
            <p:cNvSpPr>
              <a:spLocks noChangeArrowheads="1"/>
            </p:cNvSpPr>
            <p:nvPr/>
          </p:nvSpPr>
          <p:spPr bwMode="auto">
            <a:xfrm>
              <a:off x="3276536" y="4175188"/>
              <a:ext cx="17462" cy="49213"/>
            </a:xfrm>
            <a:prstGeom prst="rect">
              <a:avLst/>
            </a:prstGeom>
            <a:solidFill>
              <a:srgbClr val="00FF00"/>
            </a:solidFill>
            <a:ln w="9525">
              <a:solidFill>
                <a:srgbClr val="6ACE32"/>
              </a:solidFill>
              <a:miter lim="800000"/>
              <a:headEnd/>
              <a:tailEnd/>
            </a:ln>
          </p:spPr>
          <p:txBody>
            <a:bodyPr/>
            <a:lstStyle/>
            <a:p>
              <a:pPr fontAlgn="base">
                <a:spcBef>
                  <a:spcPct val="0"/>
                </a:spcBef>
                <a:spcAft>
                  <a:spcPct val="0"/>
                </a:spcAft>
              </a:pPr>
              <a:endParaRPr lang="en-US" sz="1400" b="1" baseline="-25000">
                <a:solidFill>
                  <a:srgbClr val="FFFFFF"/>
                </a:solidFill>
              </a:endParaRPr>
            </a:p>
          </p:txBody>
        </p:sp>
        <p:sp>
          <p:nvSpPr>
            <p:cNvPr id="66" name="Rectangle 57"/>
            <p:cNvSpPr>
              <a:spLocks noChangeArrowheads="1"/>
            </p:cNvSpPr>
            <p:nvPr/>
          </p:nvSpPr>
          <p:spPr bwMode="auto">
            <a:xfrm>
              <a:off x="3682936" y="4175188"/>
              <a:ext cx="17462" cy="49213"/>
            </a:xfrm>
            <a:prstGeom prst="rect">
              <a:avLst/>
            </a:prstGeom>
            <a:solidFill>
              <a:srgbClr val="00FF00"/>
            </a:solidFill>
            <a:ln w="9525">
              <a:solidFill>
                <a:srgbClr val="6ACE32"/>
              </a:solidFill>
              <a:miter lim="800000"/>
              <a:headEnd/>
              <a:tailEnd/>
            </a:ln>
          </p:spPr>
          <p:txBody>
            <a:bodyPr/>
            <a:lstStyle/>
            <a:p>
              <a:pPr fontAlgn="base">
                <a:spcBef>
                  <a:spcPct val="0"/>
                </a:spcBef>
                <a:spcAft>
                  <a:spcPct val="0"/>
                </a:spcAft>
              </a:pPr>
              <a:endParaRPr lang="en-US" sz="1400" b="1" baseline="-25000">
                <a:solidFill>
                  <a:srgbClr val="FFFFFF"/>
                </a:solidFill>
              </a:endParaRPr>
            </a:p>
          </p:txBody>
        </p:sp>
        <p:sp>
          <p:nvSpPr>
            <p:cNvPr id="67" name="Rectangle 58"/>
            <p:cNvSpPr>
              <a:spLocks noChangeArrowheads="1"/>
            </p:cNvSpPr>
            <p:nvPr/>
          </p:nvSpPr>
          <p:spPr bwMode="auto">
            <a:xfrm>
              <a:off x="4481448" y="4175188"/>
              <a:ext cx="17463" cy="53975"/>
            </a:xfrm>
            <a:prstGeom prst="rect">
              <a:avLst/>
            </a:prstGeom>
            <a:solidFill>
              <a:srgbClr val="00FF00"/>
            </a:solidFill>
            <a:ln w="9525">
              <a:solidFill>
                <a:srgbClr val="6ACE32"/>
              </a:solidFill>
              <a:miter lim="800000"/>
              <a:headEnd/>
              <a:tailEnd/>
            </a:ln>
          </p:spPr>
          <p:txBody>
            <a:bodyPr/>
            <a:lstStyle/>
            <a:p>
              <a:pPr fontAlgn="base">
                <a:spcBef>
                  <a:spcPct val="0"/>
                </a:spcBef>
                <a:spcAft>
                  <a:spcPct val="0"/>
                </a:spcAft>
              </a:pPr>
              <a:endParaRPr lang="en-US" sz="1400" b="1" baseline="-25000">
                <a:solidFill>
                  <a:srgbClr val="FFFFFF"/>
                </a:solidFill>
              </a:endParaRPr>
            </a:p>
          </p:txBody>
        </p:sp>
        <p:sp>
          <p:nvSpPr>
            <p:cNvPr id="68" name="Rectangle 59"/>
            <p:cNvSpPr>
              <a:spLocks noChangeArrowheads="1"/>
            </p:cNvSpPr>
            <p:nvPr/>
          </p:nvSpPr>
          <p:spPr bwMode="auto">
            <a:xfrm>
              <a:off x="4881498" y="4168838"/>
              <a:ext cx="15875" cy="55563"/>
            </a:xfrm>
            <a:prstGeom prst="rect">
              <a:avLst/>
            </a:prstGeom>
            <a:solidFill>
              <a:srgbClr val="00FF00"/>
            </a:solidFill>
            <a:ln w="9525">
              <a:solidFill>
                <a:srgbClr val="6ACE32"/>
              </a:solidFill>
              <a:miter lim="800000"/>
              <a:headEnd/>
              <a:tailEnd/>
            </a:ln>
          </p:spPr>
          <p:txBody>
            <a:bodyPr/>
            <a:lstStyle/>
            <a:p>
              <a:pPr fontAlgn="base">
                <a:spcBef>
                  <a:spcPct val="0"/>
                </a:spcBef>
                <a:spcAft>
                  <a:spcPct val="0"/>
                </a:spcAft>
              </a:pPr>
              <a:endParaRPr lang="en-US" sz="1400" b="1" baseline="-25000">
                <a:solidFill>
                  <a:srgbClr val="FFFFFF"/>
                </a:solidFill>
              </a:endParaRPr>
            </a:p>
          </p:txBody>
        </p:sp>
        <p:sp>
          <p:nvSpPr>
            <p:cNvPr id="69" name="Rectangle 60"/>
            <p:cNvSpPr>
              <a:spLocks noChangeArrowheads="1"/>
            </p:cNvSpPr>
            <p:nvPr/>
          </p:nvSpPr>
          <p:spPr bwMode="auto">
            <a:xfrm>
              <a:off x="5273611" y="4175188"/>
              <a:ext cx="17462" cy="49213"/>
            </a:xfrm>
            <a:prstGeom prst="rect">
              <a:avLst/>
            </a:prstGeom>
            <a:solidFill>
              <a:srgbClr val="00FF00"/>
            </a:solidFill>
            <a:ln w="9525">
              <a:solidFill>
                <a:srgbClr val="6ACE32"/>
              </a:solidFill>
              <a:miter lim="800000"/>
              <a:headEnd/>
              <a:tailEnd/>
            </a:ln>
          </p:spPr>
          <p:txBody>
            <a:bodyPr/>
            <a:lstStyle/>
            <a:p>
              <a:pPr fontAlgn="base">
                <a:spcBef>
                  <a:spcPct val="0"/>
                </a:spcBef>
                <a:spcAft>
                  <a:spcPct val="0"/>
                </a:spcAft>
              </a:pPr>
              <a:endParaRPr lang="en-US" sz="1400" b="1" baseline="-25000">
                <a:solidFill>
                  <a:srgbClr val="FFFFFF"/>
                </a:solidFill>
              </a:endParaRPr>
            </a:p>
          </p:txBody>
        </p:sp>
        <p:sp>
          <p:nvSpPr>
            <p:cNvPr id="70" name="Rectangle 61"/>
            <p:cNvSpPr>
              <a:spLocks noChangeArrowheads="1"/>
            </p:cNvSpPr>
            <p:nvPr/>
          </p:nvSpPr>
          <p:spPr bwMode="auto">
            <a:xfrm>
              <a:off x="5673661" y="4168838"/>
              <a:ext cx="17462" cy="55563"/>
            </a:xfrm>
            <a:prstGeom prst="rect">
              <a:avLst/>
            </a:prstGeom>
            <a:solidFill>
              <a:srgbClr val="00FF00"/>
            </a:solidFill>
            <a:ln w="9525">
              <a:solidFill>
                <a:srgbClr val="6ACE32"/>
              </a:solidFill>
              <a:miter lim="800000"/>
              <a:headEnd/>
              <a:tailEnd/>
            </a:ln>
          </p:spPr>
          <p:txBody>
            <a:bodyPr/>
            <a:lstStyle/>
            <a:p>
              <a:pPr fontAlgn="base">
                <a:spcBef>
                  <a:spcPct val="0"/>
                </a:spcBef>
                <a:spcAft>
                  <a:spcPct val="0"/>
                </a:spcAft>
              </a:pPr>
              <a:endParaRPr lang="en-US" sz="1400" b="1" baseline="-25000">
                <a:solidFill>
                  <a:srgbClr val="FFFFFF"/>
                </a:solidFill>
              </a:endParaRPr>
            </a:p>
          </p:txBody>
        </p:sp>
        <p:sp>
          <p:nvSpPr>
            <p:cNvPr id="71" name="Rectangle 62"/>
            <p:cNvSpPr>
              <a:spLocks noChangeArrowheads="1"/>
            </p:cNvSpPr>
            <p:nvPr/>
          </p:nvSpPr>
          <p:spPr bwMode="auto">
            <a:xfrm>
              <a:off x="6072123" y="4168838"/>
              <a:ext cx="17463" cy="55563"/>
            </a:xfrm>
            <a:prstGeom prst="rect">
              <a:avLst/>
            </a:prstGeom>
            <a:solidFill>
              <a:srgbClr val="00FF00"/>
            </a:solidFill>
            <a:ln w="9525">
              <a:solidFill>
                <a:srgbClr val="6ACE32"/>
              </a:solidFill>
              <a:miter lim="800000"/>
              <a:headEnd/>
              <a:tailEnd/>
            </a:ln>
          </p:spPr>
          <p:txBody>
            <a:bodyPr/>
            <a:lstStyle/>
            <a:p>
              <a:pPr fontAlgn="base">
                <a:spcBef>
                  <a:spcPct val="0"/>
                </a:spcBef>
                <a:spcAft>
                  <a:spcPct val="0"/>
                </a:spcAft>
              </a:pPr>
              <a:endParaRPr lang="en-US" sz="1400" b="1" baseline="-25000">
                <a:solidFill>
                  <a:srgbClr val="FFFFFF"/>
                </a:solidFill>
              </a:endParaRPr>
            </a:p>
          </p:txBody>
        </p:sp>
        <p:sp>
          <p:nvSpPr>
            <p:cNvPr id="72" name="Rectangle 63"/>
            <p:cNvSpPr>
              <a:spLocks noChangeArrowheads="1"/>
            </p:cNvSpPr>
            <p:nvPr/>
          </p:nvSpPr>
          <p:spPr bwMode="auto">
            <a:xfrm>
              <a:off x="4092511" y="4168838"/>
              <a:ext cx="15875" cy="49213"/>
            </a:xfrm>
            <a:prstGeom prst="rect">
              <a:avLst/>
            </a:prstGeom>
            <a:solidFill>
              <a:srgbClr val="00FF00"/>
            </a:solidFill>
            <a:ln w="9525">
              <a:solidFill>
                <a:srgbClr val="6ACE32"/>
              </a:solidFill>
              <a:miter lim="800000"/>
              <a:headEnd/>
              <a:tailEnd/>
            </a:ln>
          </p:spPr>
          <p:txBody>
            <a:bodyPr/>
            <a:lstStyle/>
            <a:p>
              <a:pPr fontAlgn="base">
                <a:spcBef>
                  <a:spcPct val="0"/>
                </a:spcBef>
                <a:spcAft>
                  <a:spcPct val="0"/>
                </a:spcAft>
              </a:pPr>
              <a:endParaRPr lang="en-US" sz="1400" b="1" baseline="-25000">
                <a:solidFill>
                  <a:srgbClr val="FFFFFF"/>
                </a:solidFill>
              </a:endParaRPr>
            </a:p>
          </p:txBody>
        </p:sp>
        <p:sp>
          <p:nvSpPr>
            <p:cNvPr id="74" name="Line 65"/>
            <p:cNvSpPr>
              <a:spLocks noChangeShapeType="1"/>
            </p:cNvSpPr>
            <p:nvPr/>
          </p:nvSpPr>
          <p:spPr bwMode="auto">
            <a:xfrm flipV="1">
              <a:off x="2522473" y="4170426"/>
              <a:ext cx="212725" cy="45878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75" name="Rectangle 66"/>
            <p:cNvSpPr>
              <a:spLocks noChangeArrowheads="1"/>
            </p:cNvSpPr>
            <p:nvPr/>
          </p:nvSpPr>
          <p:spPr bwMode="auto">
            <a:xfrm>
              <a:off x="5524436" y="4265676"/>
              <a:ext cx="3095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20000"/>
                </a:spcBef>
                <a:spcAft>
                  <a:spcPct val="0"/>
                </a:spcAft>
                <a:buClr>
                  <a:srgbClr val="FFCC00"/>
                </a:buClr>
                <a:buSzPct val="75000"/>
                <a:buFont typeface="Monotype Sorts" pitchFamily="2" charset="2"/>
                <a:buNone/>
              </a:pPr>
              <a:r>
                <a:rPr lang="en-US" sz="1400">
                  <a:solidFill>
                    <a:srgbClr val="000000"/>
                  </a:solidFill>
                  <a:sym typeface="Symbol" pitchFamily="18" charset="2"/>
                </a:rPr>
                <a:t>+4</a:t>
              </a:r>
            </a:p>
          </p:txBody>
        </p:sp>
        <p:sp>
          <p:nvSpPr>
            <p:cNvPr id="76" name="Rectangle 67"/>
            <p:cNvSpPr>
              <a:spLocks noChangeArrowheads="1"/>
            </p:cNvSpPr>
            <p:nvPr/>
          </p:nvSpPr>
          <p:spPr bwMode="auto">
            <a:xfrm>
              <a:off x="4333811" y="4268851"/>
              <a:ext cx="3095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20000"/>
                </a:spcBef>
                <a:spcAft>
                  <a:spcPct val="0"/>
                </a:spcAft>
                <a:buClr>
                  <a:srgbClr val="FFCC00"/>
                </a:buClr>
                <a:buSzPct val="75000"/>
                <a:buFont typeface="Monotype Sorts" pitchFamily="2" charset="2"/>
                <a:buNone/>
              </a:pPr>
              <a:r>
                <a:rPr lang="en-US" sz="1400">
                  <a:solidFill>
                    <a:srgbClr val="000000"/>
                  </a:solidFill>
                  <a:sym typeface="Symbol" pitchFamily="18" charset="2"/>
                </a:rPr>
                <a:t>+1</a:t>
              </a:r>
            </a:p>
          </p:txBody>
        </p:sp>
        <p:sp>
          <p:nvSpPr>
            <p:cNvPr id="77" name="Rectangle 68"/>
            <p:cNvSpPr>
              <a:spLocks noChangeArrowheads="1"/>
            </p:cNvSpPr>
            <p:nvPr/>
          </p:nvSpPr>
          <p:spPr bwMode="auto">
            <a:xfrm>
              <a:off x="4735448" y="4268851"/>
              <a:ext cx="3095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20000"/>
                </a:spcBef>
                <a:spcAft>
                  <a:spcPct val="0"/>
                </a:spcAft>
                <a:buClr>
                  <a:srgbClr val="FFCC00"/>
                </a:buClr>
                <a:buSzPct val="75000"/>
                <a:buFont typeface="Monotype Sorts" pitchFamily="2" charset="2"/>
                <a:buNone/>
              </a:pPr>
              <a:r>
                <a:rPr lang="en-US" sz="1400">
                  <a:solidFill>
                    <a:srgbClr val="000000"/>
                  </a:solidFill>
                  <a:sym typeface="Symbol" pitchFamily="18" charset="2"/>
                </a:rPr>
                <a:t>+2</a:t>
              </a:r>
            </a:p>
          </p:txBody>
        </p:sp>
        <p:sp>
          <p:nvSpPr>
            <p:cNvPr id="78" name="Rectangle 69"/>
            <p:cNvSpPr>
              <a:spLocks noChangeArrowheads="1"/>
            </p:cNvSpPr>
            <p:nvPr/>
          </p:nvSpPr>
          <p:spPr bwMode="auto">
            <a:xfrm>
              <a:off x="5127561" y="4268851"/>
              <a:ext cx="3095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20000"/>
                </a:spcBef>
                <a:spcAft>
                  <a:spcPct val="0"/>
                </a:spcAft>
                <a:buClr>
                  <a:srgbClr val="FFCC00"/>
                </a:buClr>
                <a:buSzPct val="75000"/>
                <a:buFont typeface="Monotype Sorts" pitchFamily="2" charset="2"/>
                <a:buNone/>
              </a:pPr>
              <a:r>
                <a:rPr lang="en-US" sz="1400">
                  <a:solidFill>
                    <a:srgbClr val="000000"/>
                  </a:solidFill>
                  <a:sym typeface="Symbol" pitchFamily="18" charset="2"/>
                </a:rPr>
                <a:t>+3</a:t>
              </a:r>
            </a:p>
          </p:txBody>
        </p:sp>
        <p:sp>
          <p:nvSpPr>
            <p:cNvPr id="79" name="Rectangle 70"/>
            <p:cNvSpPr>
              <a:spLocks noChangeArrowheads="1"/>
            </p:cNvSpPr>
            <p:nvPr/>
          </p:nvSpPr>
          <p:spPr bwMode="auto">
            <a:xfrm>
              <a:off x="3154298" y="4265676"/>
              <a:ext cx="2651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20000"/>
                </a:spcBef>
                <a:spcAft>
                  <a:spcPct val="0"/>
                </a:spcAft>
                <a:buClr>
                  <a:srgbClr val="FFCC00"/>
                </a:buClr>
                <a:buSzPct val="75000"/>
                <a:buFont typeface="Monotype Sorts" pitchFamily="2" charset="2"/>
                <a:buNone/>
              </a:pPr>
              <a:r>
                <a:rPr lang="en-US" sz="1400">
                  <a:solidFill>
                    <a:srgbClr val="000000"/>
                  </a:solidFill>
                  <a:sym typeface="Symbol" pitchFamily="18" charset="2"/>
                </a:rPr>
                <a:t>-2</a:t>
              </a:r>
            </a:p>
          </p:txBody>
        </p:sp>
        <p:sp>
          <p:nvSpPr>
            <p:cNvPr id="80" name="Rectangle 71"/>
            <p:cNvSpPr>
              <a:spLocks noChangeArrowheads="1"/>
            </p:cNvSpPr>
            <p:nvPr/>
          </p:nvSpPr>
          <p:spPr bwMode="auto">
            <a:xfrm>
              <a:off x="3557523" y="4265676"/>
              <a:ext cx="2651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20000"/>
                </a:spcBef>
                <a:spcAft>
                  <a:spcPct val="0"/>
                </a:spcAft>
                <a:buClr>
                  <a:srgbClr val="FFCC00"/>
                </a:buClr>
                <a:buSzPct val="75000"/>
                <a:buFont typeface="Monotype Sorts" pitchFamily="2" charset="2"/>
                <a:buNone/>
              </a:pPr>
              <a:r>
                <a:rPr lang="en-US" sz="1400">
                  <a:solidFill>
                    <a:srgbClr val="000000"/>
                  </a:solidFill>
                  <a:sym typeface="Symbol" pitchFamily="18" charset="2"/>
                </a:rPr>
                <a:t>-1</a:t>
              </a:r>
            </a:p>
          </p:txBody>
        </p:sp>
        <p:sp>
          <p:nvSpPr>
            <p:cNvPr id="81" name="Rectangle 72"/>
            <p:cNvSpPr>
              <a:spLocks noChangeArrowheads="1"/>
            </p:cNvSpPr>
            <p:nvPr/>
          </p:nvSpPr>
          <p:spPr bwMode="auto">
            <a:xfrm>
              <a:off x="2352611" y="4265676"/>
              <a:ext cx="2651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20000"/>
                </a:spcBef>
                <a:spcAft>
                  <a:spcPct val="0"/>
                </a:spcAft>
                <a:buClr>
                  <a:srgbClr val="FFCC00"/>
                </a:buClr>
                <a:buSzPct val="75000"/>
                <a:buFont typeface="Monotype Sorts" pitchFamily="2" charset="2"/>
                <a:buNone/>
              </a:pPr>
              <a:r>
                <a:rPr lang="en-US" sz="1400">
                  <a:solidFill>
                    <a:srgbClr val="000000"/>
                  </a:solidFill>
                  <a:sym typeface="Symbol" pitchFamily="18" charset="2"/>
                </a:rPr>
                <a:t>-4</a:t>
              </a:r>
            </a:p>
          </p:txBody>
        </p:sp>
        <p:sp>
          <p:nvSpPr>
            <p:cNvPr id="82" name="Rectangle 73"/>
            <p:cNvSpPr>
              <a:spLocks noChangeArrowheads="1"/>
            </p:cNvSpPr>
            <p:nvPr/>
          </p:nvSpPr>
          <p:spPr bwMode="auto">
            <a:xfrm>
              <a:off x="2754248" y="4265676"/>
              <a:ext cx="2651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20000"/>
                </a:spcBef>
                <a:spcAft>
                  <a:spcPct val="0"/>
                </a:spcAft>
                <a:buClr>
                  <a:srgbClr val="FFCC00"/>
                </a:buClr>
                <a:buSzPct val="75000"/>
                <a:buFont typeface="Monotype Sorts" pitchFamily="2" charset="2"/>
                <a:buNone/>
              </a:pPr>
              <a:r>
                <a:rPr lang="en-US" sz="1400">
                  <a:solidFill>
                    <a:srgbClr val="000000"/>
                  </a:solidFill>
                  <a:sym typeface="Symbol" pitchFamily="18" charset="2"/>
                </a:rPr>
                <a:t>-3</a:t>
              </a:r>
            </a:p>
          </p:txBody>
        </p:sp>
        <p:sp>
          <p:nvSpPr>
            <p:cNvPr id="83" name="Rectangle 74"/>
            <p:cNvSpPr>
              <a:spLocks noChangeArrowheads="1"/>
            </p:cNvSpPr>
            <p:nvPr/>
          </p:nvSpPr>
          <p:spPr bwMode="auto">
            <a:xfrm>
              <a:off x="1946211" y="4265676"/>
              <a:ext cx="2651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20000"/>
                </a:spcBef>
                <a:spcAft>
                  <a:spcPct val="0"/>
                </a:spcAft>
                <a:buClr>
                  <a:srgbClr val="FFCC00"/>
                </a:buClr>
                <a:buSzPct val="75000"/>
                <a:buFont typeface="Monotype Sorts" pitchFamily="2" charset="2"/>
                <a:buNone/>
              </a:pPr>
              <a:r>
                <a:rPr lang="en-US" sz="1400">
                  <a:solidFill>
                    <a:srgbClr val="000000"/>
                  </a:solidFill>
                  <a:sym typeface="Symbol" pitchFamily="18" charset="2"/>
                </a:rPr>
                <a:t>-5</a:t>
              </a:r>
            </a:p>
          </p:txBody>
        </p:sp>
        <p:sp>
          <p:nvSpPr>
            <p:cNvPr id="84" name="Text Box 75"/>
            <p:cNvSpPr txBox="1">
              <a:spLocks noChangeArrowheads="1"/>
            </p:cNvSpPr>
            <p:nvPr/>
          </p:nvSpPr>
          <p:spPr bwMode="auto">
            <a:xfrm>
              <a:off x="1768686" y="4465576"/>
              <a:ext cx="827087" cy="3048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b="1" baseline="-25000">
                  <a:solidFill>
                    <a:schemeClr val="tx1"/>
                  </a:solidFill>
                  <a:latin typeface="Arial" charset="0"/>
                  <a:cs typeface="Arial" charset="0"/>
                </a:defRPr>
              </a:lvl1pPr>
              <a:lvl2pPr marL="742950" indent="-285750" eaLnBrk="0" hangingPunct="0">
                <a:defRPr sz="1400" b="1" baseline="-25000">
                  <a:solidFill>
                    <a:schemeClr val="tx1"/>
                  </a:solidFill>
                  <a:latin typeface="Arial" charset="0"/>
                  <a:cs typeface="Arial" charset="0"/>
                </a:defRPr>
              </a:lvl2pPr>
              <a:lvl3pPr marL="1143000" indent="-228600" eaLnBrk="0" hangingPunct="0">
                <a:defRPr sz="1400" b="1" baseline="-25000">
                  <a:solidFill>
                    <a:schemeClr val="tx1"/>
                  </a:solidFill>
                  <a:latin typeface="Arial" charset="0"/>
                  <a:cs typeface="Arial" charset="0"/>
                </a:defRPr>
              </a:lvl3pPr>
              <a:lvl4pPr marL="1600200" indent="-228600" eaLnBrk="0" hangingPunct="0">
                <a:defRPr sz="1400" b="1" baseline="-25000">
                  <a:solidFill>
                    <a:schemeClr val="tx1"/>
                  </a:solidFill>
                  <a:latin typeface="Arial" charset="0"/>
                  <a:cs typeface="Arial" charset="0"/>
                </a:defRPr>
              </a:lvl4pPr>
              <a:lvl5pPr marL="2057400" indent="-228600" eaLnBrk="0" hangingPunct="0">
                <a:defRPr sz="1400" b="1" baseline="-25000">
                  <a:solidFill>
                    <a:schemeClr val="tx1"/>
                  </a:solidFill>
                  <a:latin typeface="Arial" charset="0"/>
                  <a:cs typeface="Arial" charset="0"/>
                </a:defRPr>
              </a:lvl5pPr>
              <a:lvl6pPr marL="2514600" indent="-228600" eaLnBrk="0" fontAlgn="base" hangingPunct="0">
                <a:spcBef>
                  <a:spcPct val="0"/>
                </a:spcBef>
                <a:spcAft>
                  <a:spcPct val="0"/>
                </a:spcAft>
                <a:defRPr sz="1400" b="1" baseline="-25000">
                  <a:solidFill>
                    <a:schemeClr val="tx1"/>
                  </a:solidFill>
                  <a:latin typeface="Arial" charset="0"/>
                  <a:cs typeface="Arial" charset="0"/>
                </a:defRPr>
              </a:lvl6pPr>
              <a:lvl7pPr marL="2971800" indent="-228600" eaLnBrk="0" fontAlgn="base" hangingPunct="0">
                <a:spcBef>
                  <a:spcPct val="0"/>
                </a:spcBef>
                <a:spcAft>
                  <a:spcPct val="0"/>
                </a:spcAft>
                <a:defRPr sz="1400" b="1" baseline="-25000">
                  <a:solidFill>
                    <a:schemeClr val="tx1"/>
                  </a:solidFill>
                  <a:latin typeface="Arial" charset="0"/>
                  <a:cs typeface="Arial" charset="0"/>
                </a:defRPr>
              </a:lvl7pPr>
              <a:lvl8pPr marL="3429000" indent="-228600" eaLnBrk="0" fontAlgn="base" hangingPunct="0">
                <a:spcBef>
                  <a:spcPct val="0"/>
                </a:spcBef>
                <a:spcAft>
                  <a:spcPct val="0"/>
                </a:spcAft>
                <a:defRPr sz="1400" b="1" baseline="-25000">
                  <a:solidFill>
                    <a:schemeClr val="tx1"/>
                  </a:solidFill>
                  <a:latin typeface="Arial" charset="0"/>
                  <a:cs typeface="Arial" charset="0"/>
                </a:defRPr>
              </a:lvl8pPr>
              <a:lvl9pPr marL="3886200" indent="-228600" eaLnBrk="0" fontAlgn="base" hangingPunct="0">
                <a:spcBef>
                  <a:spcPct val="0"/>
                </a:spcBef>
                <a:spcAft>
                  <a:spcPct val="0"/>
                </a:spcAft>
                <a:defRPr sz="1400" b="1" baseline="-25000">
                  <a:solidFill>
                    <a:schemeClr val="tx1"/>
                  </a:solidFill>
                  <a:latin typeface="Arial" charset="0"/>
                  <a:cs typeface="Arial" charset="0"/>
                </a:defRPr>
              </a:lvl9pPr>
            </a:lstStyle>
            <a:p>
              <a:pPr algn="ctr" eaLnBrk="1" fontAlgn="base" hangingPunct="1">
                <a:spcBef>
                  <a:spcPct val="0"/>
                </a:spcBef>
                <a:spcAft>
                  <a:spcPct val="0"/>
                </a:spcAft>
              </a:pPr>
              <a:r>
                <a:rPr lang="en-US" baseline="0" dirty="0">
                  <a:solidFill>
                    <a:srgbClr val="000000"/>
                  </a:solidFill>
                </a:rPr>
                <a:t>WASTE</a:t>
              </a:r>
            </a:p>
          </p:txBody>
        </p:sp>
        <p:sp>
          <p:nvSpPr>
            <p:cNvPr id="85" name="Line 76"/>
            <p:cNvSpPr>
              <a:spLocks noChangeShapeType="1"/>
            </p:cNvSpPr>
            <p:nvPr/>
          </p:nvSpPr>
          <p:spPr bwMode="auto">
            <a:xfrm>
              <a:off x="4103623" y="3537013"/>
              <a:ext cx="0" cy="6318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86" name="Rectangle 77"/>
            <p:cNvSpPr>
              <a:spLocks noChangeArrowheads="1"/>
            </p:cNvSpPr>
            <p:nvPr/>
          </p:nvSpPr>
          <p:spPr bwMode="auto">
            <a:xfrm>
              <a:off x="1671573" y="4175188"/>
              <a:ext cx="19050" cy="53975"/>
            </a:xfrm>
            <a:prstGeom prst="rect">
              <a:avLst/>
            </a:prstGeom>
            <a:solidFill>
              <a:srgbClr val="00FF00"/>
            </a:solidFill>
            <a:ln w="9525">
              <a:solidFill>
                <a:srgbClr val="6ACE32"/>
              </a:solidFill>
              <a:miter lim="800000"/>
              <a:headEnd/>
              <a:tailEnd/>
            </a:ln>
          </p:spPr>
          <p:txBody>
            <a:bodyPr/>
            <a:lstStyle/>
            <a:p>
              <a:pPr fontAlgn="base">
                <a:spcBef>
                  <a:spcPct val="0"/>
                </a:spcBef>
                <a:spcAft>
                  <a:spcPct val="0"/>
                </a:spcAft>
              </a:pPr>
              <a:endParaRPr lang="en-US" sz="1400" b="1" baseline="-25000">
                <a:solidFill>
                  <a:srgbClr val="FFFFFF"/>
                </a:solidFill>
              </a:endParaRPr>
            </a:p>
          </p:txBody>
        </p:sp>
        <p:sp>
          <p:nvSpPr>
            <p:cNvPr id="87" name="Rectangle 78"/>
            <p:cNvSpPr>
              <a:spLocks noChangeArrowheads="1"/>
            </p:cNvSpPr>
            <p:nvPr/>
          </p:nvSpPr>
          <p:spPr bwMode="auto">
            <a:xfrm>
              <a:off x="2071623" y="4168838"/>
              <a:ext cx="15875" cy="55563"/>
            </a:xfrm>
            <a:prstGeom prst="rect">
              <a:avLst/>
            </a:prstGeom>
            <a:solidFill>
              <a:srgbClr val="00FF00"/>
            </a:solidFill>
            <a:ln w="9525">
              <a:solidFill>
                <a:srgbClr val="6ACE32"/>
              </a:solidFill>
              <a:miter lim="800000"/>
              <a:headEnd/>
              <a:tailEnd/>
            </a:ln>
          </p:spPr>
          <p:txBody>
            <a:bodyPr/>
            <a:lstStyle/>
            <a:p>
              <a:pPr fontAlgn="base">
                <a:spcBef>
                  <a:spcPct val="0"/>
                </a:spcBef>
                <a:spcAft>
                  <a:spcPct val="0"/>
                </a:spcAft>
              </a:pPr>
              <a:endParaRPr lang="en-US" sz="1400" b="1" baseline="-25000">
                <a:solidFill>
                  <a:srgbClr val="FFFFFF"/>
                </a:solidFill>
              </a:endParaRPr>
            </a:p>
          </p:txBody>
        </p:sp>
        <p:sp>
          <p:nvSpPr>
            <p:cNvPr id="88" name="Rectangle 79"/>
            <p:cNvSpPr>
              <a:spLocks noChangeArrowheads="1"/>
            </p:cNvSpPr>
            <p:nvPr/>
          </p:nvSpPr>
          <p:spPr bwMode="auto">
            <a:xfrm>
              <a:off x="1546161" y="4265676"/>
              <a:ext cx="2651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20000"/>
                </a:spcBef>
                <a:spcAft>
                  <a:spcPct val="0"/>
                </a:spcAft>
                <a:buClr>
                  <a:srgbClr val="FFCC00"/>
                </a:buClr>
                <a:buSzPct val="75000"/>
                <a:buFont typeface="Monotype Sorts" pitchFamily="2" charset="2"/>
                <a:buNone/>
              </a:pPr>
              <a:r>
                <a:rPr lang="en-US" sz="1400">
                  <a:solidFill>
                    <a:srgbClr val="000000"/>
                  </a:solidFill>
                  <a:sym typeface="Symbol" pitchFamily="18" charset="2"/>
                </a:rPr>
                <a:t>-6</a:t>
              </a:r>
              <a:endParaRPr lang="en-US" sz="1400">
                <a:solidFill>
                  <a:srgbClr val="000000"/>
                </a:solidFill>
              </a:endParaRPr>
            </a:p>
          </p:txBody>
        </p:sp>
        <p:sp>
          <p:nvSpPr>
            <p:cNvPr id="89" name="Rectangle 80"/>
            <p:cNvSpPr>
              <a:spLocks noChangeArrowheads="1"/>
            </p:cNvSpPr>
            <p:nvPr/>
          </p:nvSpPr>
          <p:spPr bwMode="auto">
            <a:xfrm>
              <a:off x="4032186" y="4265676"/>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20000"/>
                </a:spcBef>
                <a:spcAft>
                  <a:spcPct val="0"/>
                </a:spcAft>
                <a:buClr>
                  <a:srgbClr val="FFCC00"/>
                </a:buClr>
                <a:buSzPct val="75000"/>
                <a:buFont typeface="Monotype Sorts" pitchFamily="2" charset="2"/>
                <a:buNone/>
              </a:pPr>
              <a:r>
                <a:rPr lang="en-US" sz="1400">
                  <a:solidFill>
                    <a:srgbClr val="000000"/>
                  </a:solidFill>
                </a:rPr>
                <a:t>0</a:t>
              </a:r>
            </a:p>
          </p:txBody>
        </p:sp>
        <p:sp>
          <p:nvSpPr>
            <p:cNvPr id="105" name="Rectangle 104"/>
            <p:cNvSpPr>
              <a:spLocks noChangeArrowheads="1"/>
            </p:cNvSpPr>
            <p:nvPr/>
          </p:nvSpPr>
          <p:spPr bwMode="auto">
            <a:xfrm>
              <a:off x="6418198" y="4168838"/>
              <a:ext cx="17463" cy="55563"/>
            </a:xfrm>
            <a:prstGeom prst="rect">
              <a:avLst/>
            </a:prstGeom>
            <a:solidFill>
              <a:srgbClr val="00FF00"/>
            </a:solidFill>
            <a:ln w="9525">
              <a:solidFill>
                <a:srgbClr val="6ACE32"/>
              </a:solidFill>
              <a:miter lim="800000"/>
              <a:headEnd/>
              <a:tailEnd/>
            </a:ln>
          </p:spPr>
          <p:txBody>
            <a:bodyPr/>
            <a:lstStyle/>
            <a:p>
              <a:pPr fontAlgn="base">
                <a:spcBef>
                  <a:spcPct val="0"/>
                </a:spcBef>
                <a:spcAft>
                  <a:spcPct val="0"/>
                </a:spcAft>
              </a:pPr>
              <a:endParaRPr lang="en-US" sz="1400" b="1" baseline="-25000">
                <a:solidFill>
                  <a:srgbClr val="FFFFFF"/>
                </a:solidFill>
              </a:endParaRPr>
            </a:p>
          </p:txBody>
        </p:sp>
        <p:sp>
          <p:nvSpPr>
            <p:cNvPr id="107" name="Line 119"/>
            <p:cNvSpPr>
              <a:spLocks noChangeShapeType="1"/>
            </p:cNvSpPr>
            <p:nvPr/>
          </p:nvSpPr>
          <p:spPr bwMode="auto">
            <a:xfrm flipH="1" flipV="1">
              <a:off x="5418073" y="4170426"/>
              <a:ext cx="228600" cy="4572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108" name="Text Box 120"/>
            <p:cNvSpPr txBox="1">
              <a:spLocks noChangeArrowheads="1"/>
            </p:cNvSpPr>
            <p:nvPr/>
          </p:nvSpPr>
          <p:spPr bwMode="auto">
            <a:xfrm>
              <a:off x="5619673" y="4442426"/>
              <a:ext cx="827088" cy="3048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b="1" baseline="-25000">
                  <a:solidFill>
                    <a:schemeClr val="tx1"/>
                  </a:solidFill>
                  <a:latin typeface="Arial" charset="0"/>
                  <a:cs typeface="Arial" charset="0"/>
                </a:defRPr>
              </a:lvl1pPr>
              <a:lvl2pPr marL="742950" indent="-285750" eaLnBrk="0" hangingPunct="0">
                <a:defRPr sz="1400" b="1" baseline="-25000">
                  <a:solidFill>
                    <a:schemeClr val="tx1"/>
                  </a:solidFill>
                  <a:latin typeface="Arial" charset="0"/>
                  <a:cs typeface="Arial" charset="0"/>
                </a:defRPr>
              </a:lvl2pPr>
              <a:lvl3pPr marL="1143000" indent="-228600" eaLnBrk="0" hangingPunct="0">
                <a:defRPr sz="1400" b="1" baseline="-25000">
                  <a:solidFill>
                    <a:schemeClr val="tx1"/>
                  </a:solidFill>
                  <a:latin typeface="Arial" charset="0"/>
                  <a:cs typeface="Arial" charset="0"/>
                </a:defRPr>
              </a:lvl3pPr>
              <a:lvl4pPr marL="1600200" indent="-228600" eaLnBrk="0" hangingPunct="0">
                <a:defRPr sz="1400" b="1" baseline="-25000">
                  <a:solidFill>
                    <a:schemeClr val="tx1"/>
                  </a:solidFill>
                  <a:latin typeface="Arial" charset="0"/>
                  <a:cs typeface="Arial" charset="0"/>
                </a:defRPr>
              </a:lvl4pPr>
              <a:lvl5pPr marL="2057400" indent="-228600" eaLnBrk="0" hangingPunct="0">
                <a:defRPr sz="1400" b="1" baseline="-25000">
                  <a:solidFill>
                    <a:schemeClr val="tx1"/>
                  </a:solidFill>
                  <a:latin typeface="Arial" charset="0"/>
                  <a:cs typeface="Arial" charset="0"/>
                </a:defRPr>
              </a:lvl5pPr>
              <a:lvl6pPr marL="2514600" indent="-228600" eaLnBrk="0" fontAlgn="base" hangingPunct="0">
                <a:spcBef>
                  <a:spcPct val="0"/>
                </a:spcBef>
                <a:spcAft>
                  <a:spcPct val="0"/>
                </a:spcAft>
                <a:defRPr sz="1400" b="1" baseline="-25000">
                  <a:solidFill>
                    <a:schemeClr val="tx1"/>
                  </a:solidFill>
                  <a:latin typeface="Arial" charset="0"/>
                  <a:cs typeface="Arial" charset="0"/>
                </a:defRPr>
              </a:lvl6pPr>
              <a:lvl7pPr marL="2971800" indent="-228600" eaLnBrk="0" fontAlgn="base" hangingPunct="0">
                <a:spcBef>
                  <a:spcPct val="0"/>
                </a:spcBef>
                <a:spcAft>
                  <a:spcPct val="0"/>
                </a:spcAft>
                <a:defRPr sz="1400" b="1" baseline="-25000">
                  <a:solidFill>
                    <a:schemeClr val="tx1"/>
                  </a:solidFill>
                  <a:latin typeface="Arial" charset="0"/>
                  <a:cs typeface="Arial" charset="0"/>
                </a:defRPr>
              </a:lvl7pPr>
              <a:lvl8pPr marL="3429000" indent="-228600" eaLnBrk="0" fontAlgn="base" hangingPunct="0">
                <a:spcBef>
                  <a:spcPct val="0"/>
                </a:spcBef>
                <a:spcAft>
                  <a:spcPct val="0"/>
                </a:spcAft>
                <a:defRPr sz="1400" b="1" baseline="-25000">
                  <a:solidFill>
                    <a:schemeClr val="tx1"/>
                  </a:solidFill>
                  <a:latin typeface="Arial" charset="0"/>
                  <a:cs typeface="Arial" charset="0"/>
                </a:defRPr>
              </a:lvl8pPr>
              <a:lvl9pPr marL="3886200" indent="-228600" eaLnBrk="0" fontAlgn="base" hangingPunct="0">
                <a:spcBef>
                  <a:spcPct val="0"/>
                </a:spcBef>
                <a:spcAft>
                  <a:spcPct val="0"/>
                </a:spcAft>
                <a:defRPr sz="1400" b="1" baseline="-25000">
                  <a:solidFill>
                    <a:schemeClr val="tx1"/>
                  </a:solidFill>
                  <a:latin typeface="Arial" charset="0"/>
                  <a:cs typeface="Arial" charset="0"/>
                </a:defRPr>
              </a:lvl9pPr>
            </a:lstStyle>
            <a:p>
              <a:pPr algn="ctr" eaLnBrk="1" fontAlgn="base" hangingPunct="1">
                <a:spcBef>
                  <a:spcPct val="0"/>
                </a:spcBef>
                <a:spcAft>
                  <a:spcPct val="0"/>
                </a:spcAft>
              </a:pPr>
              <a:r>
                <a:rPr lang="en-US" baseline="0" dirty="0">
                  <a:solidFill>
                    <a:srgbClr val="000000"/>
                  </a:solidFill>
                </a:rPr>
                <a:t>WASTE</a:t>
              </a:r>
            </a:p>
          </p:txBody>
        </p:sp>
        <p:grpSp>
          <p:nvGrpSpPr>
            <p:cNvPr id="109" name="Group 121"/>
            <p:cNvGrpSpPr>
              <a:grpSpLocks/>
            </p:cNvGrpSpPr>
            <p:nvPr/>
          </p:nvGrpSpPr>
          <p:grpSpPr bwMode="auto">
            <a:xfrm>
              <a:off x="1493773" y="3500501"/>
              <a:ext cx="5210175" cy="646112"/>
              <a:chOff x="936" y="2089"/>
              <a:chExt cx="3282" cy="407"/>
            </a:xfrm>
          </p:grpSpPr>
          <p:sp>
            <p:nvSpPr>
              <p:cNvPr id="124" name="Freeform 122"/>
              <p:cNvSpPr>
                <a:spLocks/>
              </p:cNvSpPr>
              <p:nvPr/>
            </p:nvSpPr>
            <p:spPr bwMode="auto">
              <a:xfrm>
                <a:off x="936" y="2280"/>
                <a:ext cx="1380" cy="216"/>
              </a:xfrm>
              <a:custGeom>
                <a:avLst/>
                <a:gdLst>
                  <a:gd name="T0" fmla="*/ 0 w 1380"/>
                  <a:gd name="T1" fmla="*/ 216 h 216"/>
                  <a:gd name="T2" fmla="*/ 751 w 1380"/>
                  <a:gd name="T3" fmla="*/ 210 h 216"/>
                  <a:gd name="T4" fmla="*/ 1009 w 1380"/>
                  <a:gd name="T5" fmla="*/ 190 h 216"/>
                  <a:gd name="T6" fmla="*/ 1195 w 1380"/>
                  <a:gd name="T7" fmla="*/ 134 h 216"/>
                  <a:gd name="T8" fmla="*/ 1380 w 138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0" h="216">
                    <a:moveTo>
                      <a:pt x="0" y="216"/>
                    </a:moveTo>
                    <a:cubicBezTo>
                      <a:pt x="124" y="215"/>
                      <a:pt x="583" y="214"/>
                      <a:pt x="751" y="210"/>
                    </a:cubicBezTo>
                    <a:cubicBezTo>
                      <a:pt x="919" y="206"/>
                      <a:pt x="935" y="203"/>
                      <a:pt x="1009" y="190"/>
                    </a:cubicBezTo>
                    <a:cubicBezTo>
                      <a:pt x="1083" y="177"/>
                      <a:pt x="1133" y="166"/>
                      <a:pt x="1195" y="134"/>
                    </a:cubicBezTo>
                    <a:cubicBezTo>
                      <a:pt x="1257" y="102"/>
                      <a:pt x="1342" y="28"/>
                      <a:pt x="1380" y="0"/>
                    </a:cubicBezTo>
                  </a:path>
                </a:pathLst>
              </a:custGeom>
              <a:noFill/>
              <a:ln w="34925"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b="1" baseline="-25000">
                  <a:solidFill>
                    <a:srgbClr val="FFFFFF"/>
                  </a:solidFill>
                </a:endParaRPr>
              </a:p>
            </p:txBody>
          </p:sp>
          <p:sp>
            <p:nvSpPr>
              <p:cNvPr id="125" name="Freeform 123"/>
              <p:cNvSpPr>
                <a:spLocks/>
              </p:cNvSpPr>
              <p:nvPr/>
            </p:nvSpPr>
            <p:spPr bwMode="auto">
              <a:xfrm>
                <a:off x="2313" y="2089"/>
                <a:ext cx="543" cy="203"/>
              </a:xfrm>
              <a:custGeom>
                <a:avLst/>
                <a:gdLst>
                  <a:gd name="T0" fmla="*/ 0 w 543"/>
                  <a:gd name="T1" fmla="*/ 191 h 203"/>
                  <a:gd name="T2" fmla="*/ 165 w 543"/>
                  <a:gd name="T3" fmla="*/ 29 h 203"/>
                  <a:gd name="T4" fmla="*/ 349 w 543"/>
                  <a:gd name="T5" fmla="*/ 29 h 203"/>
                  <a:gd name="T6" fmla="*/ 543 w 543"/>
                  <a:gd name="T7" fmla="*/ 203 h 20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3" h="203">
                    <a:moveTo>
                      <a:pt x="0" y="191"/>
                    </a:moveTo>
                    <a:cubicBezTo>
                      <a:pt x="27" y="164"/>
                      <a:pt x="107" y="56"/>
                      <a:pt x="165" y="29"/>
                    </a:cubicBezTo>
                    <a:cubicBezTo>
                      <a:pt x="223" y="2"/>
                      <a:pt x="286" y="0"/>
                      <a:pt x="349" y="29"/>
                    </a:cubicBezTo>
                    <a:cubicBezTo>
                      <a:pt x="412" y="58"/>
                      <a:pt x="503" y="167"/>
                      <a:pt x="543" y="203"/>
                    </a:cubicBezTo>
                  </a:path>
                </a:pathLst>
              </a:custGeom>
              <a:noFill/>
              <a:ln w="34925"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b="1" baseline="-25000">
                  <a:solidFill>
                    <a:srgbClr val="FFFFFF"/>
                  </a:solidFill>
                </a:endParaRPr>
              </a:p>
            </p:txBody>
          </p:sp>
          <p:sp>
            <p:nvSpPr>
              <p:cNvPr id="126" name="Freeform 124"/>
              <p:cNvSpPr>
                <a:spLocks/>
              </p:cNvSpPr>
              <p:nvPr/>
            </p:nvSpPr>
            <p:spPr bwMode="auto">
              <a:xfrm>
                <a:off x="2844" y="2283"/>
                <a:ext cx="1374" cy="213"/>
              </a:xfrm>
              <a:custGeom>
                <a:avLst/>
                <a:gdLst>
                  <a:gd name="T0" fmla="*/ 1374 w 1374"/>
                  <a:gd name="T1" fmla="*/ 213 h 213"/>
                  <a:gd name="T2" fmla="*/ 623 w 1374"/>
                  <a:gd name="T3" fmla="*/ 207 h 213"/>
                  <a:gd name="T4" fmla="*/ 365 w 1374"/>
                  <a:gd name="T5" fmla="*/ 187 h 213"/>
                  <a:gd name="T6" fmla="*/ 179 w 1374"/>
                  <a:gd name="T7" fmla="*/ 131 h 213"/>
                  <a:gd name="T8" fmla="*/ 0 w 1374"/>
                  <a:gd name="T9" fmla="*/ 0 h 2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 h="213">
                    <a:moveTo>
                      <a:pt x="1374" y="213"/>
                    </a:moveTo>
                    <a:cubicBezTo>
                      <a:pt x="1250" y="212"/>
                      <a:pt x="791" y="211"/>
                      <a:pt x="623" y="207"/>
                    </a:cubicBezTo>
                    <a:cubicBezTo>
                      <a:pt x="455" y="203"/>
                      <a:pt x="439" y="200"/>
                      <a:pt x="365" y="187"/>
                    </a:cubicBezTo>
                    <a:cubicBezTo>
                      <a:pt x="291" y="174"/>
                      <a:pt x="240" y="162"/>
                      <a:pt x="179" y="131"/>
                    </a:cubicBezTo>
                    <a:cubicBezTo>
                      <a:pt x="118" y="100"/>
                      <a:pt x="37" y="27"/>
                      <a:pt x="0" y="0"/>
                    </a:cubicBezTo>
                  </a:path>
                </a:pathLst>
              </a:custGeom>
              <a:noFill/>
              <a:ln w="34925"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b="1" baseline="-25000">
                  <a:solidFill>
                    <a:srgbClr val="FFFFFF"/>
                  </a:solidFill>
                </a:endParaRPr>
              </a:p>
            </p:txBody>
          </p:sp>
        </p:grpSp>
        <p:sp>
          <p:nvSpPr>
            <p:cNvPr id="122" name="Rounded Rectangle 121"/>
            <p:cNvSpPr/>
            <p:nvPr/>
          </p:nvSpPr>
          <p:spPr bwMode="auto">
            <a:xfrm>
              <a:off x="5895910" y="2779762"/>
              <a:ext cx="355601" cy="168275"/>
            </a:xfrm>
            <a:prstGeom prst="roundRect">
              <a:avLst/>
            </a:prstGeom>
            <a:noFill/>
            <a:ln w="19050" cap="flat" cmpd="sng" algn="ctr">
              <a:solidFill>
                <a:schemeClr val="bg1"/>
              </a:solid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b="1" baseline="-25000" smtClean="0">
                <a:solidFill>
                  <a:srgbClr val="FFFFFF"/>
                </a:solidFill>
              </a:endParaRPr>
            </a:p>
          </p:txBody>
        </p:sp>
      </p:grpSp>
      <p:grpSp>
        <p:nvGrpSpPr>
          <p:cNvPr id="90" name="Group 89"/>
          <p:cNvGrpSpPr/>
          <p:nvPr/>
        </p:nvGrpSpPr>
        <p:grpSpPr>
          <a:xfrm>
            <a:off x="1924006" y="4546925"/>
            <a:ext cx="5080000" cy="2100525"/>
            <a:chOff x="1924006" y="4546925"/>
            <a:chExt cx="5080000" cy="2100525"/>
          </a:xfrm>
        </p:grpSpPr>
        <p:sp>
          <p:nvSpPr>
            <p:cNvPr id="119" name="Rectangle 41"/>
            <p:cNvSpPr>
              <a:spLocks noChangeArrowheads="1"/>
            </p:cNvSpPr>
            <p:nvPr/>
          </p:nvSpPr>
          <p:spPr bwMode="auto">
            <a:xfrm>
              <a:off x="1924006" y="6464064"/>
              <a:ext cx="5080000" cy="11113"/>
            </a:xfrm>
            <a:prstGeom prst="rect">
              <a:avLst/>
            </a:prstGeom>
            <a:solidFill>
              <a:srgbClr val="00FF00"/>
            </a:solidFill>
            <a:ln w="9525">
              <a:solidFill>
                <a:srgbClr val="6ACE32"/>
              </a:solidFill>
              <a:miter lim="800000"/>
              <a:headEnd/>
              <a:tailEnd/>
            </a:ln>
          </p:spPr>
          <p:txBody>
            <a:bodyPr/>
            <a:lstStyle/>
            <a:p>
              <a:pPr fontAlgn="base">
                <a:spcBef>
                  <a:spcPct val="0"/>
                </a:spcBef>
                <a:spcAft>
                  <a:spcPct val="0"/>
                </a:spcAft>
              </a:pPr>
              <a:endParaRPr lang="en-US" sz="1400" b="1" baseline="-25000">
                <a:solidFill>
                  <a:srgbClr val="FFFFFF"/>
                </a:solidFill>
              </a:endParaRPr>
            </a:p>
          </p:txBody>
        </p:sp>
        <p:sp>
          <p:nvSpPr>
            <p:cNvPr id="145" name="Line 63"/>
            <p:cNvSpPr>
              <a:spLocks noChangeShapeType="1"/>
            </p:cNvSpPr>
            <p:nvPr/>
          </p:nvSpPr>
          <p:spPr bwMode="auto">
            <a:xfrm>
              <a:off x="4477725" y="5016825"/>
              <a:ext cx="6350" cy="1490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46" name="Line 64"/>
            <p:cNvSpPr>
              <a:spLocks noChangeShapeType="1"/>
            </p:cNvSpPr>
            <p:nvPr/>
          </p:nvSpPr>
          <p:spPr bwMode="auto">
            <a:xfrm flipV="1">
              <a:off x="4477725" y="4919988"/>
              <a:ext cx="0" cy="14478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wrap="none" lIns="102590" tIns="51296" rIns="102590" bIns="51296"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62" name="Line 84"/>
            <p:cNvSpPr>
              <a:spLocks noChangeShapeType="1"/>
            </p:cNvSpPr>
            <p:nvPr/>
          </p:nvSpPr>
          <p:spPr bwMode="auto">
            <a:xfrm flipV="1">
              <a:off x="4487885" y="4546925"/>
              <a:ext cx="0" cy="18684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wrap="none" lIns="102590" tIns="51296" rIns="102590" bIns="51296"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grpSp>
          <p:nvGrpSpPr>
            <p:cNvPr id="3" name="Group 2"/>
            <p:cNvGrpSpPr/>
            <p:nvPr/>
          </p:nvGrpSpPr>
          <p:grpSpPr>
            <a:xfrm>
              <a:off x="3237888" y="4546925"/>
              <a:ext cx="2446337" cy="1908175"/>
              <a:chOff x="2879063" y="4639525"/>
              <a:chExt cx="2446337" cy="1908175"/>
            </a:xfrm>
          </p:grpSpPr>
          <p:sp>
            <p:nvSpPr>
              <p:cNvPr id="178" name="Line 67"/>
              <p:cNvSpPr>
                <a:spLocks noChangeShapeType="1"/>
              </p:cNvSpPr>
              <p:nvPr/>
            </p:nvSpPr>
            <p:spPr bwMode="auto">
              <a:xfrm>
                <a:off x="4095288" y="4686428"/>
                <a:ext cx="1588" cy="185809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79" name="Freeform 68"/>
              <p:cNvSpPr>
                <a:spLocks/>
              </p:cNvSpPr>
              <p:nvPr/>
            </p:nvSpPr>
            <p:spPr bwMode="auto">
              <a:xfrm>
                <a:off x="4082588" y="4639525"/>
                <a:ext cx="1149350" cy="1856293"/>
              </a:xfrm>
              <a:custGeom>
                <a:avLst/>
                <a:gdLst>
                  <a:gd name="T0" fmla="*/ 0 w 1693"/>
                  <a:gd name="T1" fmla="*/ 0 h 1002"/>
                  <a:gd name="T2" fmla="*/ 0 w 1693"/>
                  <a:gd name="T3" fmla="*/ 0 h 1002"/>
                  <a:gd name="T4" fmla="*/ 0 w 1693"/>
                  <a:gd name="T5" fmla="*/ 9 h 1002"/>
                  <a:gd name="T6" fmla="*/ 0 w 1693"/>
                  <a:gd name="T7" fmla="*/ 58 h 1002"/>
                  <a:gd name="T8" fmla="*/ 0 w 1693"/>
                  <a:gd name="T9" fmla="*/ 123 h 1002"/>
                  <a:gd name="T10" fmla="*/ 0 w 1693"/>
                  <a:gd name="T11" fmla="*/ 197 h 1002"/>
                  <a:gd name="T12" fmla="*/ 0 w 1693"/>
                  <a:gd name="T13" fmla="*/ 258 h 1002"/>
                  <a:gd name="T14" fmla="*/ 0 w 1693"/>
                  <a:gd name="T15" fmla="*/ 320 h 1002"/>
                  <a:gd name="T16" fmla="*/ 0 w 1693"/>
                  <a:gd name="T17" fmla="*/ 455 h 1002"/>
                  <a:gd name="T18" fmla="*/ 0 w 1693"/>
                  <a:gd name="T19" fmla="*/ 594 h 1002"/>
                  <a:gd name="T20" fmla="*/ 0 w 1693"/>
                  <a:gd name="T21" fmla="*/ 720 h 1002"/>
                  <a:gd name="T22" fmla="*/ 0 w 1693"/>
                  <a:gd name="T23" fmla="*/ 837 h 1002"/>
                  <a:gd name="T24" fmla="*/ 0 w 1693"/>
                  <a:gd name="T25" fmla="*/ 1015 h 1002"/>
                  <a:gd name="T26" fmla="*/ 0 w 1693"/>
                  <a:gd name="T27" fmla="*/ 1131 h 1002"/>
                  <a:gd name="T28" fmla="*/ 0 w 1693"/>
                  <a:gd name="T29" fmla="*/ 1220 h 1002"/>
                  <a:gd name="T30" fmla="*/ 0 w 1693"/>
                  <a:gd name="T31" fmla="*/ 1301 h 1002"/>
                  <a:gd name="T32" fmla="*/ 0 w 1693"/>
                  <a:gd name="T33" fmla="*/ 1362 h 1002"/>
                  <a:gd name="T34" fmla="*/ 0 w 1693"/>
                  <a:gd name="T35" fmla="*/ 1451 h 1002"/>
                  <a:gd name="T36" fmla="*/ 0 w 1693"/>
                  <a:gd name="T37" fmla="*/ 1480 h 1002"/>
                  <a:gd name="T38" fmla="*/ 0 w 1693"/>
                  <a:gd name="T39" fmla="*/ 1498 h 1002"/>
                  <a:gd name="T40" fmla="*/ 0 w 1693"/>
                  <a:gd name="T41" fmla="*/ 1516 h 1002"/>
                  <a:gd name="T42" fmla="*/ 0 w 1693"/>
                  <a:gd name="T43" fmla="*/ 1523 h 1002"/>
                  <a:gd name="T44" fmla="*/ 0 w 1693"/>
                  <a:gd name="T45" fmla="*/ 1538 h 1002"/>
                  <a:gd name="T46" fmla="*/ 0 w 1693"/>
                  <a:gd name="T47" fmla="*/ 1553 h 1002"/>
                  <a:gd name="T48" fmla="*/ 0 w 1693"/>
                  <a:gd name="T49" fmla="*/ 1560 h 1002"/>
                  <a:gd name="T50" fmla="*/ 0 w 1693"/>
                  <a:gd name="T51" fmla="*/ 1575 h 1002"/>
                  <a:gd name="T52" fmla="*/ 0 w 1693"/>
                  <a:gd name="T53" fmla="*/ 1575 h 1002"/>
                  <a:gd name="T54" fmla="*/ 0 w 1693"/>
                  <a:gd name="T55" fmla="*/ 1583 h 1002"/>
                  <a:gd name="T56" fmla="*/ 0 w 1693"/>
                  <a:gd name="T57" fmla="*/ 1595 h 1002"/>
                  <a:gd name="T58" fmla="*/ 0 w 1693"/>
                  <a:gd name="T59" fmla="*/ 1615 h 1002"/>
                  <a:gd name="T60" fmla="*/ 0 w 1693"/>
                  <a:gd name="T61" fmla="*/ 1611 h 1002"/>
                  <a:gd name="T62" fmla="*/ 0 w 1693"/>
                  <a:gd name="T63" fmla="*/ 1603 h 1002"/>
                  <a:gd name="T64" fmla="*/ 0 w 1693"/>
                  <a:gd name="T65" fmla="*/ 1603 h 1002"/>
                  <a:gd name="T66" fmla="*/ 0 w 1693"/>
                  <a:gd name="T67" fmla="*/ 1583 h 1002"/>
                  <a:gd name="T68" fmla="*/ 0 w 1693"/>
                  <a:gd name="T69" fmla="*/ 1575 h 1002"/>
                  <a:gd name="T70" fmla="*/ 0 w 1693"/>
                  <a:gd name="T71" fmla="*/ 1567 h 1002"/>
                  <a:gd name="T72" fmla="*/ 0 w 1693"/>
                  <a:gd name="T73" fmla="*/ 1560 h 1002"/>
                  <a:gd name="T74" fmla="*/ 0 w 1693"/>
                  <a:gd name="T75" fmla="*/ 1552 h 1002"/>
                  <a:gd name="T76" fmla="*/ 0 w 1693"/>
                  <a:gd name="T77" fmla="*/ 1532 h 1002"/>
                  <a:gd name="T78" fmla="*/ 0 w 1693"/>
                  <a:gd name="T79" fmla="*/ 1510 h 1002"/>
                  <a:gd name="T80" fmla="*/ 0 w 1693"/>
                  <a:gd name="T81" fmla="*/ 1476 h 1002"/>
                  <a:gd name="T82" fmla="*/ 0 w 1693"/>
                  <a:gd name="T83" fmla="*/ 1441 h 1002"/>
                  <a:gd name="T84" fmla="*/ 0 w 1693"/>
                  <a:gd name="T85" fmla="*/ 1435 h 1002"/>
                  <a:gd name="T86" fmla="*/ 0 w 1693"/>
                  <a:gd name="T87" fmla="*/ 1383 h 1002"/>
                  <a:gd name="T88" fmla="*/ 0 w 1693"/>
                  <a:gd name="T89" fmla="*/ 1320 h 1002"/>
                  <a:gd name="T90" fmla="*/ 0 w 1693"/>
                  <a:gd name="T91" fmla="*/ 1238 h 1002"/>
                  <a:gd name="T92" fmla="*/ 0 w 1693"/>
                  <a:gd name="T93" fmla="*/ 1149 h 1002"/>
                  <a:gd name="T94" fmla="*/ 0 w 1693"/>
                  <a:gd name="T95" fmla="*/ 1033 h 1002"/>
                  <a:gd name="T96" fmla="*/ 0 w 1693"/>
                  <a:gd name="T97" fmla="*/ 837 h 1002"/>
                  <a:gd name="T98" fmla="*/ 0 w 1693"/>
                  <a:gd name="T99" fmla="*/ 720 h 1002"/>
                  <a:gd name="T100" fmla="*/ 0 w 1693"/>
                  <a:gd name="T101" fmla="*/ 597 h 1002"/>
                  <a:gd name="T102" fmla="*/ 0 w 1693"/>
                  <a:gd name="T103" fmla="*/ 455 h 1002"/>
                  <a:gd name="T104" fmla="*/ 0 w 1693"/>
                  <a:gd name="T105" fmla="*/ 319 h 1002"/>
                  <a:gd name="T106" fmla="*/ 0 w 1693"/>
                  <a:gd name="T107" fmla="*/ 268 h 1002"/>
                  <a:gd name="T108" fmla="*/ 0 w 1693"/>
                  <a:gd name="T109" fmla="*/ 168 h 1002"/>
                  <a:gd name="T110" fmla="*/ 0 w 1693"/>
                  <a:gd name="T111" fmla="*/ 142 h 1002"/>
                  <a:gd name="T112" fmla="*/ 0 w 1693"/>
                  <a:gd name="T113" fmla="*/ 99 h 1002"/>
                  <a:gd name="T114" fmla="*/ 0 w 1693"/>
                  <a:gd name="T115" fmla="*/ 40 h 1002"/>
                  <a:gd name="T116" fmla="*/ 0 w 1693"/>
                  <a:gd name="T117" fmla="*/ 17 h 1002"/>
                  <a:gd name="T118" fmla="*/ 0 w 1693"/>
                  <a:gd name="T119" fmla="*/ 0 h 10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93"/>
                  <a:gd name="T181" fmla="*/ 0 h 1002"/>
                  <a:gd name="T182" fmla="*/ 1693 w 1693"/>
                  <a:gd name="T183" fmla="*/ 1002 h 10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93" h="1002">
                    <a:moveTo>
                      <a:pt x="0" y="0"/>
                    </a:moveTo>
                    <a:lnTo>
                      <a:pt x="25" y="0"/>
                    </a:lnTo>
                    <a:lnTo>
                      <a:pt x="52" y="9"/>
                    </a:lnTo>
                    <a:lnTo>
                      <a:pt x="100" y="39"/>
                    </a:lnTo>
                    <a:lnTo>
                      <a:pt x="138" y="77"/>
                    </a:lnTo>
                    <a:lnTo>
                      <a:pt x="172" y="122"/>
                    </a:lnTo>
                    <a:lnTo>
                      <a:pt x="194" y="160"/>
                    </a:lnTo>
                    <a:lnTo>
                      <a:pt x="216" y="199"/>
                    </a:lnTo>
                    <a:lnTo>
                      <a:pt x="249" y="282"/>
                    </a:lnTo>
                    <a:lnTo>
                      <a:pt x="286" y="368"/>
                    </a:lnTo>
                    <a:lnTo>
                      <a:pt x="315" y="447"/>
                    </a:lnTo>
                    <a:lnTo>
                      <a:pt x="343" y="519"/>
                    </a:lnTo>
                    <a:lnTo>
                      <a:pt x="398" y="629"/>
                    </a:lnTo>
                    <a:lnTo>
                      <a:pt x="448" y="701"/>
                    </a:lnTo>
                    <a:lnTo>
                      <a:pt x="492" y="756"/>
                    </a:lnTo>
                    <a:lnTo>
                      <a:pt x="541" y="806"/>
                    </a:lnTo>
                    <a:lnTo>
                      <a:pt x="591" y="844"/>
                    </a:lnTo>
                    <a:lnTo>
                      <a:pt x="674" y="900"/>
                    </a:lnTo>
                    <a:lnTo>
                      <a:pt x="718" y="917"/>
                    </a:lnTo>
                    <a:lnTo>
                      <a:pt x="761" y="929"/>
                    </a:lnTo>
                    <a:lnTo>
                      <a:pt x="800" y="939"/>
                    </a:lnTo>
                    <a:lnTo>
                      <a:pt x="833" y="944"/>
                    </a:lnTo>
                    <a:lnTo>
                      <a:pt x="895" y="954"/>
                    </a:lnTo>
                    <a:lnTo>
                      <a:pt x="944" y="960"/>
                    </a:lnTo>
                    <a:lnTo>
                      <a:pt x="1011" y="966"/>
                    </a:lnTo>
                    <a:lnTo>
                      <a:pt x="1165" y="977"/>
                    </a:lnTo>
                    <a:lnTo>
                      <a:pt x="1254" y="977"/>
                    </a:lnTo>
                    <a:lnTo>
                      <a:pt x="1347" y="982"/>
                    </a:lnTo>
                    <a:lnTo>
                      <a:pt x="1693" y="986"/>
                    </a:lnTo>
                    <a:lnTo>
                      <a:pt x="1693" y="1002"/>
                    </a:lnTo>
                    <a:lnTo>
                      <a:pt x="1347" y="999"/>
                    </a:lnTo>
                    <a:lnTo>
                      <a:pt x="1254" y="993"/>
                    </a:lnTo>
                    <a:lnTo>
                      <a:pt x="1165" y="993"/>
                    </a:lnTo>
                    <a:lnTo>
                      <a:pt x="1011" y="982"/>
                    </a:lnTo>
                    <a:lnTo>
                      <a:pt x="944" y="977"/>
                    </a:lnTo>
                    <a:lnTo>
                      <a:pt x="889" y="971"/>
                    </a:lnTo>
                    <a:lnTo>
                      <a:pt x="835" y="966"/>
                    </a:lnTo>
                    <a:lnTo>
                      <a:pt x="799" y="959"/>
                    </a:lnTo>
                    <a:lnTo>
                      <a:pt x="760" y="950"/>
                    </a:lnTo>
                    <a:lnTo>
                      <a:pt x="707" y="933"/>
                    </a:lnTo>
                    <a:lnTo>
                      <a:pt x="659" y="914"/>
                    </a:lnTo>
                    <a:lnTo>
                      <a:pt x="622" y="893"/>
                    </a:lnTo>
                    <a:lnTo>
                      <a:pt x="619" y="888"/>
                    </a:lnTo>
                    <a:lnTo>
                      <a:pt x="574" y="857"/>
                    </a:lnTo>
                    <a:lnTo>
                      <a:pt x="530" y="817"/>
                    </a:lnTo>
                    <a:lnTo>
                      <a:pt x="481" y="767"/>
                    </a:lnTo>
                    <a:lnTo>
                      <a:pt x="437" y="712"/>
                    </a:lnTo>
                    <a:lnTo>
                      <a:pt x="387" y="640"/>
                    </a:lnTo>
                    <a:lnTo>
                      <a:pt x="326" y="519"/>
                    </a:lnTo>
                    <a:lnTo>
                      <a:pt x="299" y="447"/>
                    </a:lnTo>
                    <a:lnTo>
                      <a:pt x="265" y="370"/>
                    </a:lnTo>
                    <a:lnTo>
                      <a:pt x="232" y="282"/>
                    </a:lnTo>
                    <a:lnTo>
                      <a:pt x="196" y="198"/>
                    </a:lnTo>
                    <a:lnTo>
                      <a:pt x="177" y="166"/>
                    </a:lnTo>
                    <a:lnTo>
                      <a:pt x="138" y="105"/>
                    </a:lnTo>
                    <a:lnTo>
                      <a:pt x="127" y="88"/>
                    </a:lnTo>
                    <a:lnTo>
                      <a:pt x="100" y="61"/>
                    </a:lnTo>
                    <a:lnTo>
                      <a:pt x="39" y="22"/>
                    </a:lnTo>
                    <a:lnTo>
                      <a:pt x="0" y="17"/>
                    </a:lnTo>
                    <a:lnTo>
                      <a:pt x="0" y="0"/>
                    </a:lnTo>
                    <a:close/>
                  </a:path>
                </a:pathLst>
              </a:custGeom>
              <a:solidFill>
                <a:srgbClr val="FF0000"/>
              </a:solidFill>
              <a:ln w="9525">
                <a:solidFill>
                  <a:srgbClr val="FF0000"/>
                </a:solidFill>
                <a:round/>
                <a:headEnd/>
                <a:tailEnd/>
              </a:ln>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80" name="Freeform 69"/>
              <p:cNvSpPr>
                <a:spLocks/>
              </p:cNvSpPr>
              <p:nvPr/>
            </p:nvSpPr>
            <p:spPr bwMode="auto">
              <a:xfrm>
                <a:off x="2953875" y="4643133"/>
                <a:ext cx="1144588" cy="1852685"/>
              </a:xfrm>
              <a:custGeom>
                <a:avLst/>
                <a:gdLst>
                  <a:gd name="T0" fmla="*/ 0 w 1693"/>
                  <a:gd name="T1" fmla="*/ 17 h 999"/>
                  <a:gd name="T2" fmla="*/ 0 w 1693"/>
                  <a:gd name="T3" fmla="*/ 64 h 999"/>
                  <a:gd name="T4" fmla="*/ 0 w 1693"/>
                  <a:gd name="T5" fmla="*/ 115 h 999"/>
                  <a:gd name="T6" fmla="*/ 0 w 1693"/>
                  <a:gd name="T7" fmla="*/ 219 h 999"/>
                  <a:gd name="T8" fmla="*/ 0 w 1693"/>
                  <a:gd name="T9" fmla="*/ 328 h 999"/>
                  <a:gd name="T10" fmla="*/ 0 w 1693"/>
                  <a:gd name="T11" fmla="*/ 609 h 999"/>
                  <a:gd name="T12" fmla="*/ 0 w 1693"/>
                  <a:gd name="T13" fmla="*/ 975 h 999"/>
                  <a:gd name="T14" fmla="*/ 0 w 1693"/>
                  <a:gd name="T15" fmla="*/ 1172 h 999"/>
                  <a:gd name="T16" fmla="*/ 0 w 1693"/>
                  <a:gd name="T17" fmla="*/ 1346 h 999"/>
                  <a:gd name="T18" fmla="*/ 0 w 1693"/>
                  <a:gd name="T19" fmla="*/ 1433 h 999"/>
                  <a:gd name="T20" fmla="*/ 0 w 1693"/>
                  <a:gd name="T21" fmla="*/ 1494 h 999"/>
                  <a:gd name="T22" fmla="*/ 0 w 1693"/>
                  <a:gd name="T23" fmla="*/ 1552 h 999"/>
                  <a:gd name="T24" fmla="*/ 0 w 1693"/>
                  <a:gd name="T25" fmla="*/ 1583 h 999"/>
                  <a:gd name="T26" fmla="*/ 0 w 1693"/>
                  <a:gd name="T27" fmla="*/ 1597 h 999"/>
                  <a:gd name="T28" fmla="*/ 0 w 1693"/>
                  <a:gd name="T29" fmla="*/ 1628 h 999"/>
                  <a:gd name="T30" fmla="*/ 0 w 1693"/>
                  <a:gd name="T31" fmla="*/ 1635 h 999"/>
                  <a:gd name="T32" fmla="*/ 0 w 1693"/>
                  <a:gd name="T33" fmla="*/ 1643 h 999"/>
                  <a:gd name="T34" fmla="*/ 0 w 1693"/>
                  <a:gd name="T35" fmla="*/ 1615 h 999"/>
                  <a:gd name="T36" fmla="*/ 0 w 1693"/>
                  <a:gd name="T37" fmla="*/ 1605 h 999"/>
                  <a:gd name="T38" fmla="*/ 0 w 1693"/>
                  <a:gd name="T39" fmla="*/ 1583 h 999"/>
                  <a:gd name="T40" fmla="*/ 0 w 1693"/>
                  <a:gd name="T41" fmla="*/ 1560 h 999"/>
                  <a:gd name="T42" fmla="*/ 0 w 1693"/>
                  <a:gd name="T43" fmla="*/ 1536 h 999"/>
                  <a:gd name="T44" fmla="*/ 0 w 1693"/>
                  <a:gd name="T45" fmla="*/ 1509 h 999"/>
                  <a:gd name="T46" fmla="*/ 0 w 1693"/>
                  <a:gd name="T47" fmla="*/ 1466 h 999"/>
                  <a:gd name="T48" fmla="*/ 0 w 1693"/>
                  <a:gd name="T49" fmla="*/ 1403 h 999"/>
                  <a:gd name="T50" fmla="*/ 0 w 1693"/>
                  <a:gd name="T51" fmla="*/ 1326 h 999"/>
                  <a:gd name="T52" fmla="*/ 0 w 1693"/>
                  <a:gd name="T53" fmla="*/ 1154 h 999"/>
                  <a:gd name="T54" fmla="*/ 0 w 1693"/>
                  <a:gd name="T55" fmla="*/ 975 h 999"/>
                  <a:gd name="T56" fmla="*/ 0 w 1693"/>
                  <a:gd name="T57" fmla="*/ 609 h 999"/>
                  <a:gd name="T58" fmla="*/ 0 w 1693"/>
                  <a:gd name="T59" fmla="*/ 328 h 999"/>
                  <a:gd name="T60" fmla="*/ 0 w 1693"/>
                  <a:gd name="T61" fmla="*/ 249 h 999"/>
                  <a:gd name="T62" fmla="*/ 0 w 1693"/>
                  <a:gd name="T63" fmla="*/ 154 h 999"/>
                  <a:gd name="T64" fmla="*/ 0 w 1693"/>
                  <a:gd name="T65" fmla="*/ 46 h 999"/>
                  <a:gd name="T66" fmla="*/ 0 w 1693"/>
                  <a:gd name="T67" fmla="*/ 0 h 999"/>
                  <a:gd name="T68" fmla="*/ 0 w 1693"/>
                  <a:gd name="T69" fmla="*/ 17 h 9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93"/>
                  <a:gd name="T106" fmla="*/ 0 h 999"/>
                  <a:gd name="T107" fmla="*/ 1693 w 1693"/>
                  <a:gd name="T108" fmla="*/ 999 h 9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93" h="999">
                    <a:moveTo>
                      <a:pt x="1693" y="17"/>
                    </a:moveTo>
                    <a:lnTo>
                      <a:pt x="1670" y="17"/>
                    </a:lnTo>
                    <a:lnTo>
                      <a:pt x="1644" y="22"/>
                    </a:lnTo>
                    <a:lnTo>
                      <a:pt x="1616" y="41"/>
                    </a:lnTo>
                    <a:lnTo>
                      <a:pt x="1596" y="56"/>
                    </a:lnTo>
                    <a:lnTo>
                      <a:pt x="1581" y="71"/>
                    </a:lnTo>
                    <a:lnTo>
                      <a:pt x="1563" y="90"/>
                    </a:lnTo>
                    <a:lnTo>
                      <a:pt x="1528" y="133"/>
                    </a:lnTo>
                    <a:lnTo>
                      <a:pt x="1511" y="164"/>
                    </a:lnTo>
                    <a:lnTo>
                      <a:pt x="1489" y="199"/>
                    </a:lnTo>
                    <a:lnTo>
                      <a:pt x="1456" y="282"/>
                    </a:lnTo>
                    <a:lnTo>
                      <a:pt x="1423" y="370"/>
                    </a:lnTo>
                    <a:lnTo>
                      <a:pt x="1390" y="453"/>
                    </a:lnTo>
                    <a:lnTo>
                      <a:pt x="1329" y="591"/>
                    </a:lnTo>
                    <a:lnTo>
                      <a:pt x="1289" y="669"/>
                    </a:lnTo>
                    <a:lnTo>
                      <a:pt x="1257" y="712"/>
                    </a:lnTo>
                    <a:lnTo>
                      <a:pt x="1213" y="767"/>
                    </a:lnTo>
                    <a:lnTo>
                      <a:pt x="1164" y="817"/>
                    </a:lnTo>
                    <a:lnTo>
                      <a:pt x="1122" y="854"/>
                    </a:lnTo>
                    <a:lnTo>
                      <a:pt x="1097" y="872"/>
                    </a:lnTo>
                    <a:lnTo>
                      <a:pt x="1070" y="887"/>
                    </a:lnTo>
                    <a:lnTo>
                      <a:pt x="1032" y="908"/>
                    </a:lnTo>
                    <a:lnTo>
                      <a:pt x="989" y="924"/>
                    </a:lnTo>
                    <a:lnTo>
                      <a:pt x="926" y="944"/>
                    </a:lnTo>
                    <a:lnTo>
                      <a:pt x="891" y="953"/>
                    </a:lnTo>
                    <a:lnTo>
                      <a:pt x="854" y="960"/>
                    </a:lnTo>
                    <a:lnTo>
                      <a:pt x="805" y="966"/>
                    </a:lnTo>
                    <a:lnTo>
                      <a:pt x="749" y="971"/>
                    </a:lnTo>
                    <a:lnTo>
                      <a:pt x="683" y="977"/>
                    </a:lnTo>
                    <a:lnTo>
                      <a:pt x="529" y="988"/>
                    </a:lnTo>
                    <a:lnTo>
                      <a:pt x="440" y="993"/>
                    </a:lnTo>
                    <a:lnTo>
                      <a:pt x="346" y="993"/>
                    </a:lnTo>
                    <a:lnTo>
                      <a:pt x="242" y="999"/>
                    </a:lnTo>
                    <a:lnTo>
                      <a:pt x="2" y="999"/>
                    </a:lnTo>
                    <a:lnTo>
                      <a:pt x="0" y="983"/>
                    </a:lnTo>
                    <a:lnTo>
                      <a:pt x="242" y="982"/>
                    </a:lnTo>
                    <a:lnTo>
                      <a:pt x="346" y="977"/>
                    </a:lnTo>
                    <a:lnTo>
                      <a:pt x="440" y="977"/>
                    </a:lnTo>
                    <a:lnTo>
                      <a:pt x="529" y="971"/>
                    </a:lnTo>
                    <a:lnTo>
                      <a:pt x="683" y="960"/>
                    </a:lnTo>
                    <a:lnTo>
                      <a:pt x="749" y="955"/>
                    </a:lnTo>
                    <a:lnTo>
                      <a:pt x="805" y="949"/>
                    </a:lnTo>
                    <a:lnTo>
                      <a:pt x="854" y="944"/>
                    </a:lnTo>
                    <a:lnTo>
                      <a:pt x="894" y="933"/>
                    </a:lnTo>
                    <a:lnTo>
                      <a:pt x="926" y="927"/>
                    </a:lnTo>
                    <a:lnTo>
                      <a:pt x="957" y="917"/>
                    </a:lnTo>
                    <a:lnTo>
                      <a:pt x="986" y="905"/>
                    </a:lnTo>
                    <a:lnTo>
                      <a:pt x="1016" y="891"/>
                    </a:lnTo>
                    <a:lnTo>
                      <a:pt x="1049" y="876"/>
                    </a:lnTo>
                    <a:lnTo>
                      <a:pt x="1088" y="854"/>
                    </a:lnTo>
                    <a:lnTo>
                      <a:pt x="1130" y="822"/>
                    </a:lnTo>
                    <a:lnTo>
                      <a:pt x="1152" y="806"/>
                    </a:lnTo>
                    <a:lnTo>
                      <a:pt x="1202" y="756"/>
                    </a:lnTo>
                    <a:lnTo>
                      <a:pt x="1246" y="701"/>
                    </a:lnTo>
                    <a:lnTo>
                      <a:pt x="1280" y="647"/>
                    </a:lnTo>
                    <a:lnTo>
                      <a:pt x="1313" y="591"/>
                    </a:lnTo>
                    <a:lnTo>
                      <a:pt x="1373" y="453"/>
                    </a:lnTo>
                    <a:lnTo>
                      <a:pt x="1406" y="370"/>
                    </a:lnTo>
                    <a:lnTo>
                      <a:pt x="1440" y="282"/>
                    </a:lnTo>
                    <a:lnTo>
                      <a:pt x="1473" y="199"/>
                    </a:lnTo>
                    <a:lnTo>
                      <a:pt x="1491" y="159"/>
                    </a:lnTo>
                    <a:lnTo>
                      <a:pt x="1496" y="152"/>
                    </a:lnTo>
                    <a:lnTo>
                      <a:pt x="1515" y="122"/>
                    </a:lnTo>
                    <a:lnTo>
                      <a:pt x="1535" y="93"/>
                    </a:lnTo>
                    <a:lnTo>
                      <a:pt x="1566" y="57"/>
                    </a:lnTo>
                    <a:lnTo>
                      <a:pt x="1600" y="28"/>
                    </a:lnTo>
                    <a:lnTo>
                      <a:pt x="1627" y="11"/>
                    </a:lnTo>
                    <a:lnTo>
                      <a:pt x="1661" y="0"/>
                    </a:lnTo>
                    <a:lnTo>
                      <a:pt x="1693" y="0"/>
                    </a:lnTo>
                    <a:lnTo>
                      <a:pt x="1693" y="17"/>
                    </a:lnTo>
                    <a:close/>
                  </a:path>
                </a:pathLst>
              </a:custGeom>
              <a:solidFill>
                <a:srgbClr val="FF0000"/>
              </a:solidFill>
              <a:ln w="9525">
                <a:solidFill>
                  <a:srgbClr val="FF0000"/>
                </a:solidFill>
                <a:round/>
                <a:headEnd/>
                <a:tailEnd/>
              </a:ln>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65" name="Rectangle 87"/>
              <p:cNvSpPr>
                <a:spLocks noChangeArrowheads="1"/>
              </p:cNvSpPr>
              <p:nvPr/>
            </p:nvSpPr>
            <p:spPr bwMode="auto">
              <a:xfrm>
                <a:off x="3285841" y="6471736"/>
                <a:ext cx="8504" cy="71966"/>
              </a:xfrm>
              <a:prstGeom prst="rect">
                <a:avLst/>
              </a:prstGeom>
              <a:solidFill>
                <a:srgbClr val="00FF00"/>
              </a:solidFill>
              <a:ln w="9525">
                <a:solidFill>
                  <a:srgbClr val="6ACE32"/>
                </a:solidFill>
                <a:miter lim="800000"/>
                <a:headEnd/>
                <a:tailEnd/>
              </a:ln>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66" name="Rectangle 88"/>
              <p:cNvSpPr>
                <a:spLocks noChangeArrowheads="1"/>
              </p:cNvSpPr>
              <p:nvPr/>
            </p:nvSpPr>
            <p:spPr bwMode="auto">
              <a:xfrm>
                <a:off x="3691202" y="6471736"/>
                <a:ext cx="9921" cy="71966"/>
              </a:xfrm>
              <a:prstGeom prst="rect">
                <a:avLst/>
              </a:prstGeom>
              <a:solidFill>
                <a:srgbClr val="00FF00"/>
              </a:solidFill>
              <a:ln w="9525">
                <a:solidFill>
                  <a:srgbClr val="6ACE32"/>
                </a:solidFill>
                <a:miter lim="800000"/>
                <a:headEnd/>
                <a:tailEnd/>
              </a:ln>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67" name="Rectangle 89"/>
              <p:cNvSpPr>
                <a:spLocks noChangeArrowheads="1"/>
              </p:cNvSpPr>
              <p:nvPr/>
            </p:nvSpPr>
            <p:spPr bwMode="auto">
              <a:xfrm>
                <a:off x="3895299" y="6471736"/>
                <a:ext cx="8504" cy="71966"/>
              </a:xfrm>
              <a:prstGeom prst="rect">
                <a:avLst/>
              </a:prstGeom>
              <a:solidFill>
                <a:srgbClr val="00FF00"/>
              </a:solidFill>
              <a:ln w="9525">
                <a:solidFill>
                  <a:srgbClr val="6ACE32"/>
                </a:solidFill>
                <a:miter lim="800000"/>
                <a:headEnd/>
                <a:tailEnd/>
              </a:ln>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68" name="Rectangle 90"/>
              <p:cNvSpPr>
                <a:spLocks noChangeArrowheads="1"/>
              </p:cNvSpPr>
              <p:nvPr/>
            </p:nvSpPr>
            <p:spPr bwMode="auto">
              <a:xfrm>
                <a:off x="4299242" y="6468737"/>
                <a:ext cx="11339" cy="77963"/>
              </a:xfrm>
              <a:prstGeom prst="rect">
                <a:avLst/>
              </a:prstGeom>
              <a:solidFill>
                <a:srgbClr val="00FF00"/>
              </a:solidFill>
              <a:ln w="9525">
                <a:solidFill>
                  <a:srgbClr val="6ACE32"/>
                </a:solidFill>
                <a:miter lim="800000"/>
                <a:headEnd/>
                <a:tailEnd/>
              </a:ln>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69" name="Rectangle 91"/>
              <p:cNvSpPr>
                <a:spLocks noChangeArrowheads="1"/>
              </p:cNvSpPr>
              <p:nvPr/>
            </p:nvSpPr>
            <p:spPr bwMode="auto">
              <a:xfrm>
                <a:off x="4504757" y="6466738"/>
                <a:ext cx="8504" cy="80962"/>
              </a:xfrm>
              <a:prstGeom prst="rect">
                <a:avLst/>
              </a:prstGeom>
              <a:solidFill>
                <a:srgbClr val="00FF00"/>
              </a:solidFill>
              <a:ln w="9525">
                <a:solidFill>
                  <a:srgbClr val="6ACE32"/>
                </a:solidFill>
                <a:miter lim="800000"/>
                <a:headEnd/>
                <a:tailEnd/>
              </a:ln>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70" name="Rectangle 92"/>
              <p:cNvSpPr>
                <a:spLocks noChangeArrowheads="1"/>
              </p:cNvSpPr>
              <p:nvPr/>
            </p:nvSpPr>
            <p:spPr bwMode="auto">
              <a:xfrm>
                <a:off x="4707438" y="6471736"/>
                <a:ext cx="7087" cy="71966"/>
              </a:xfrm>
              <a:prstGeom prst="rect">
                <a:avLst/>
              </a:prstGeom>
              <a:solidFill>
                <a:srgbClr val="00FF00"/>
              </a:solidFill>
              <a:ln w="9525">
                <a:solidFill>
                  <a:srgbClr val="6ACE32"/>
                </a:solidFill>
                <a:miter lim="800000"/>
                <a:headEnd/>
                <a:tailEnd/>
              </a:ln>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71" name="Rectangle 93"/>
              <p:cNvSpPr>
                <a:spLocks noChangeArrowheads="1"/>
              </p:cNvSpPr>
              <p:nvPr/>
            </p:nvSpPr>
            <p:spPr bwMode="auto">
              <a:xfrm>
                <a:off x="4908701" y="6466738"/>
                <a:ext cx="8504" cy="80962"/>
              </a:xfrm>
              <a:prstGeom prst="rect">
                <a:avLst/>
              </a:prstGeom>
              <a:solidFill>
                <a:srgbClr val="00FF00"/>
              </a:solidFill>
              <a:ln w="9525">
                <a:solidFill>
                  <a:srgbClr val="6ACE32"/>
                </a:solidFill>
                <a:miter lim="800000"/>
                <a:headEnd/>
                <a:tailEnd/>
              </a:ln>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72" name="Rectangle 94"/>
              <p:cNvSpPr>
                <a:spLocks noChangeArrowheads="1"/>
              </p:cNvSpPr>
              <p:nvPr/>
            </p:nvSpPr>
            <p:spPr bwMode="auto">
              <a:xfrm>
                <a:off x="5111381" y="6466738"/>
                <a:ext cx="9921" cy="80962"/>
              </a:xfrm>
              <a:prstGeom prst="rect">
                <a:avLst/>
              </a:prstGeom>
              <a:solidFill>
                <a:srgbClr val="00FF00"/>
              </a:solidFill>
              <a:ln w="9525">
                <a:solidFill>
                  <a:srgbClr val="6ACE32"/>
                </a:solidFill>
                <a:miter lim="800000"/>
                <a:headEnd/>
                <a:tailEnd/>
              </a:ln>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73" name="Rectangle 95"/>
              <p:cNvSpPr>
                <a:spLocks noChangeArrowheads="1"/>
              </p:cNvSpPr>
              <p:nvPr/>
            </p:nvSpPr>
            <p:spPr bwMode="auto">
              <a:xfrm>
                <a:off x="4097979" y="6472735"/>
                <a:ext cx="7087" cy="69967"/>
              </a:xfrm>
              <a:prstGeom prst="rect">
                <a:avLst/>
              </a:prstGeom>
              <a:solidFill>
                <a:srgbClr val="00FF00"/>
              </a:solidFill>
              <a:ln w="9525">
                <a:solidFill>
                  <a:srgbClr val="6ACE32"/>
                </a:solidFill>
                <a:miter lim="800000"/>
                <a:headEnd/>
                <a:tailEnd/>
              </a:ln>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74" name="Rectangle 96"/>
              <p:cNvSpPr>
                <a:spLocks noChangeArrowheads="1"/>
              </p:cNvSpPr>
              <p:nvPr/>
            </p:nvSpPr>
            <p:spPr bwMode="auto">
              <a:xfrm>
                <a:off x="2879063" y="6477733"/>
                <a:ext cx="11339" cy="59972"/>
              </a:xfrm>
              <a:prstGeom prst="rect">
                <a:avLst/>
              </a:prstGeom>
              <a:solidFill>
                <a:srgbClr val="00FF00"/>
              </a:solidFill>
              <a:ln w="9525">
                <a:solidFill>
                  <a:srgbClr val="6ACE32"/>
                </a:solidFill>
                <a:miter lim="800000"/>
                <a:headEnd/>
                <a:tailEnd/>
              </a:ln>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75" name="Rectangle 97"/>
              <p:cNvSpPr>
                <a:spLocks noChangeArrowheads="1"/>
              </p:cNvSpPr>
              <p:nvPr/>
            </p:nvSpPr>
            <p:spPr bwMode="auto">
              <a:xfrm>
                <a:off x="5315479" y="6466738"/>
                <a:ext cx="9921" cy="80962"/>
              </a:xfrm>
              <a:prstGeom prst="rect">
                <a:avLst/>
              </a:prstGeom>
              <a:solidFill>
                <a:srgbClr val="00FF00"/>
              </a:solidFill>
              <a:ln w="9525">
                <a:solidFill>
                  <a:srgbClr val="6ACE32"/>
                </a:solidFill>
                <a:miter lim="800000"/>
                <a:headEnd/>
                <a:tailEnd/>
              </a:ln>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76" name="Rectangle 98"/>
              <p:cNvSpPr>
                <a:spLocks noChangeArrowheads="1"/>
              </p:cNvSpPr>
              <p:nvPr/>
            </p:nvSpPr>
            <p:spPr bwMode="auto">
              <a:xfrm>
                <a:off x="3083161" y="6471736"/>
                <a:ext cx="8504" cy="71966"/>
              </a:xfrm>
              <a:prstGeom prst="rect">
                <a:avLst/>
              </a:prstGeom>
              <a:solidFill>
                <a:srgbClr val="00FF00"/>
              </a:solidFill>
              <a:ln w="9525">
                <a:solidFill>
                  <a:srgbClr val="6ACE32"/>
                </a:solidFill>
                <a:miter lim="800000"/>
                <a:headEnd/>
                <a:tailEnd/>
              </a:ln>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77" name="Rectangle 99"/>
              <p:cNvSpPr>
                <a:spLocks noChangeArrowheads="1"/>
              </p:cNvSpPr>
              <p:nvPr/>
            </p:nvSpPr>
            <p:spPr bwMode="auto">
              <a:xfrm>
                <a:off x="3488521" y="6471736"/>
                <a:ext cx="8504" cy="71966"/>
              </a:xfrm>
              <a:prstGeom prst="rect">
                <a:avLst/>
              </a:prstGeom>
              <a:solidFill>
                <a:srgbClr val="00FF00"/>
              </a:solidFill>
              <a:ln w="9525">
                <a:solidFill>
                  <a:srgbClr val="6ACE32"/>
                </a:solidFill>
                <a:miter lim="800000"/>
                <a:headEnd/>
                <a:tailEnd/>
              </a:ln>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grpSp>
          <p:nvGrpSpPr>
            <p:cNvPr id="10" name="Group 9"/>
            <p:cNvGrpSpPr/>
            <p:nvPr/>
          </p:nvGrpSpPr>
          <p:grpSpPr>
            <a:xfrm>
              <a:off x="3118825" y="6461713"/>
              <a:ext cx="2705100" cy="185737"/>
              <a:chOff x="2760000" y="6508013"/>
              <a:chExt cx="2705100" cy="185737"/>
            </a:xfrm>
          </p:grpSpPr>
          <p:sp>
            <p:nvSpPr>
              <p:cNvPr id="149" name="Rectangle 70"/>
              <p:cNvSpPr>
                <a:spLocks noChangeArrowheads="1"/>
              </p:cNvSpPr>
              <p:nvPr/>
            </p:nvSpPr>
            <p:spPr bwMode="auto">
              <a:xfrm>
                <a:off x="4855500" y="6557225"/>
                <a:ext cx="19843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Monotype Sorts" pitchFamily="2" charset="2"/>
                  <a:buNone/>
                  <a:defRPr/>
                </a:pPr>
                <a:r>
                  <a:rPr lang="en-US" altLang="en-US" sz="900" b="0" kern="0" smtClean="0">
                    <a:solidFill>
                      <a:srgbClr val="000000"/>
                    </a:solidFill>
                    <a:sym typeface="Symbol" pitchFamily="18" charset="2"/>
                  </a:rPr>
                  <a:t>+4</a:t>
                </a:r>
              </a:p>
            </p:txBody>
          </p:sp>
          <p:sp>
            <p:nvSpPr>
              <p:cNvPr id="150" name="Rectangle 71"/>
              <p:cNvSpPr>
                <a:spLocks noChangeArrowheads="1"/>
              </p:cNvSpPr>
              <p:nvPr/>
            </p:nvSpPr>
            <p:spPr bwMode="auto">
              <a:xfrm>
                <a:off x="5066638" y="6557225"/>
                <a:ext cx="19843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Monotype Sorts" pitchFamily="2" charset="2"/>
                  <a:buNone/>
                  <a:defRPr/>
                </a:pPr>
                <a:r>
                  <a:rPr lang="en-US" altLang="en-US" sz="900" b="0" kern="0" smtClean="0">
                    <a:solidFill>
                      <a:srgbClr val="000000"/>
                    </a:solidFill>
                    <a:sym typeface="Symbol" pitchFamily="18" charset="2"/>
                  </a:rPr>
                  <a:t>+5</a:t>
                </a:r>
              </a:p>
            </p:txBody>
          </p:sp>
          <p:sp>
            <p:nvSpPr>
              <p:cNvPr id="151" name="Rectangle 72"/>
              <p:cNvSpPr>
                <a:spLocks noChangeArrowheads="1"/>
              </p:cNvSpPr>
              <p:nvPr/>
            </p:nvSpPr>
            <p:spPr bwMode="auto">
              <a:xfrm>
                <a:off x="5266663" y="6555638"/>
                <a:ext cx="19843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Monotype Sorts" pitchFamily="2" charset="2"/>
                  <a:buNone/>
                  <a:defRPr/>
                </a:pPr>
                <a:r>
                  <a:rPr lang="en-US" altLang="en-US" sz="900" b="0" kern="0" smtClean="0">
                    <a:solidFill>
                      <a:srgbClr val="000000"/>
                    </a:solidFill>
                    <a:sym typeface="Symbol" pitchFamily="18" charset="2"/>
                  </a:rPr>
                  <a:t>+6</a:t>
                </a:r>
              </a:p>
            </p:txBody>
          </p:sp>
          <p:sp>
            <p:nvSpPr>
              <p:cNvPr id="152" name="Rectangle 73"/>
              <p:cNvSpPr>
                <a:spLocks noChangeArrowheads="1"/>
              </p:cNvSpPr>
              <p:nvPr/>
            </p:nvSpPr>
            <p:spPr bwMode="auto">
              <a:xfrm>
                <a:off x="4188750" y="6552463"/>
                <a:ext cx="19843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Monotype Sorts" pitchFamily="2" charset="2"/>
                  <a:buNone/>
                  <a:defRPr/>
                </a:pPr>
                <a:r>
                  <a:rPr lang="en-US" altLang="en-US" sz="900" b="0" kern="0" dirty="0" smtClean="0">
                    <a:solidFill>
                      <a:srgbClr val="000000"/>
                    </a:solidFill>
                    <a:sym typeface="Symbol" pitchFamily="18" charset="2"/>
                  </a:rPr>
                  <a:t>+1</a:t>
                </a:r>
              </a:p>
            </p:txBody>
          </p:sp>
          <p:sp>
            <p:nvSpPr>
              <p:cNvPr id="153" name="Rectangle 74"/>
              <p:cNvSpPr>
                <a:spLocks noChangeArrowheads="1"/>
              </p:cNvSpPr>
              <p:nvPr/>
            </p:nvSpPr>
            <p:spPr bwMode="auto">
              <a:xfrm>
                <a:off x="4449100" y="6555638"/>
                <a:ext cx="19843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Monotype Sorts" pitchFamily="2" charset="2"/>
                  <a:buNone/>
                  <a:defRPr/>
                </a:pPr>
                <a:r>
                  <a:rPr lang="en-US" altLang="en-US" sz="900" b="0" kern="0" smtClean="0">
                    <a:solidFill>
                      <a:srgbClr val="000000"/>
                    </a:solidFill>
                    <a:sym typeface="Symbol" pitchFamily="18" charset="2"/>
                  </a:rPr>
                  <a:t>+2</a:t>
                </a:r>
              </a:p>
            </p:txBody>
          </p:sp>
          <p:sp>
            <p:nvSpPr>
              <p:cNvPr id="154" name="Rectangle 75"/>
              <p:cNvSpPr>
                <a:spLocks noChangeArrowheads="1"/>
              </p:cNvSpPr>
              <p:nvPr/>
            </p:nvSpPr>
            <p:spPr bwMode="auto">
              <a:xfrm>
                <a:off x="4630075" y="6555638"/>
                <a:ext cx="19843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Monotype Sorts" pitchFamily="2" charset="2"/>
                  <a:buNone/>
                  <a:defRPr/>
                </a:pPr>
                <a:r>
                  <a:rPr lang="en-US" altLang="en-US" sz="900" b="0" kern="0" smtClean="0">
                    <a:solidFill>
                      <a:srgbClr val="000000"/>
                    </a:solidFill>
                    <a:sym typeface="Symbol" pitchFamily="18" charset="2"/>
                  </a:rPr>
                  <a:t>+3</a:t>
                </a:r>
              </a:p>
            </p:txBody>
          </p:sp>
          <p:sp>
            <p:nvSpPr>
              <p:cNvPr id="155" name="Rectangle 76"/>
              <p:cNvSpPr>
                <a:spLocks noChangeArrowheads="1"/>
              </p:cNvSpPr>
              <p:nvPr/>
            </p:nvSpPr>
            <p:spPr bwMode="auto">
              <a:xfrm>
                <a:off x="3588675" y="6557225"/>
                <a:ext cx="16986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Monotype Sorts" pitchFamily="2" charset="2"/>
                  <a:buNone/>
                  <a:defRPr/>
                </a:pPr>
                <a:r>
                  <a:rPr lang="en-US" altLang="en-US" sz="900" b="0" kern="0" smtClean="0">
                    <a:solidFill>
                      <a:srgbClr val="000000"/>
                    </a:solidFill>
                    <a:sym typeface="Symbol" pitchFamily="18" charset="2"/>
                  </a:rPr>
                  <a:t>-2</a:t>
                </a:r>
              </a:p>
            </p:txBody>
          </p:sp>
          <p:sp>
            <p:nvSpPr>
              <p:cNvPr id="156" name="Rectangle 77"/>
              <p:cNvSpPr>
                <a:spLocks noChangeArrowheads="1"/>
              </p:cNvSpPr>
              <p:nvPr/>
            </p:nvSpPr>
            <p:spPr bwMode="auto">
              <a:xfrm>
                <a:off x="3839500" y="6555638"/>
                <a:ext cx="16986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Monotype Sorts" pitchFamily="2" charset="2"/>
                  <a:buNone/>
                  <a:defRPr/>
                </a:pPr>
                <a:r>
                  <a:rPr lang="en-US" altLang="en-US" sz="900" b="0" kern="0" smtClean="0">
                    <a:solidFill>
                      <a:srgbClr val="000000"/>
                    </a:solidFill>
                    <a:sym typeface="Symbol" pitchFamily="18" charset="2"/>
                  </a:rPr>
                  <a:t>-1</a:t>
                </a:r>
              </a:p>
            </p:txBody>
          </p:sp>
          <p:sp>
            <p:nvSpPr>
              <p:cNvPr id="157" name="Rectangle 78"/>
              <p:cNvSpPr>
                <a:spLocks noChangeArrowheads="1"/>
              </p:cNvSpPr>
              <p:nvPr/>
            </p:nvSpPr>
            <p:spPr bwMode="auto">
              <a:xfrm>
                <a:off x="3174338" y="6557225"/>
                <a:ext cx="16986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Monotype Sorts" pitchFamily="2" charset="2"/>
                  <a:buNone/>
                  <a:defRPr/>
                </a:pPr>
                <a:r>
                  <a:rPr lang="en-US" altLang="en-US" sz="900" b="0" kern="0" smtClean="0">
                    <a:solidFill>
                      <a:srgbClr val="000000"/>
                    </a:solidFill>
                    <a:sym typeface="Symbol" pitchFamily="18" charset="2"/>
                  </a:rPr>
                  <a:t>-4</a:t>
                </a:r>
              </a:p>
            </p:txBody>
          </p:sp>
          <p:sp>
            <p:nvSpPr>
              <p:cNvPr id="158" name="Rectangle 79"/>
              <p:cNvSpPr>
                <a:spLocks noChangeArrowheads="1"/>
              </p:cNvSpPr>
              <p:nvPr/>
            </p:nvSpPr>
            <p:spPr bwMode="auto">
              <a:xfrm>
                <a:off x="3380713" y="6557225"/>
                <a:ext cx="16986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Monotype Sorts" pitchFamily="2" charset="2"/>
                  <a:buNone/>
                  <a:defRPr/>
                </a:pPr>
                <a:r>
                  <a:rPr lang="en-US" altLang="en-US" sz="900" b="0" kern="0" smtClean="0">
                    <a:solidFill>
                      <a:srgbClr val="000000"/>
                    </a:solidFill>
                    <a:sym typeface="Symbol" pitchFamily="18" charset="2"/>
                  </a:rPr>
                  <a:t>-3</a:t>
                </a:r>
              </a:p>
            </p:txBody>
          </p:sp>
          <p:sp>
            <p:nvSpPr>
              <p:cNvPr id="159" name="Rectangle 80"/>
              <p:cNvSpPr>
                <a:spLocks noChangeArrowheads="1"/>
              </p:cNvSpPr>
              <p:nvPr/>
            </p:nvSpPr>
            <p:spPr bwMode="auto">
              <a:xfrm>
                <a:off x="2760000" y="6557225"/>
                <a:ext cx="16986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Monotype Sorts" pitchFamily="2" charset="2"/>
                  <a:buNone/>
                  <a:defRPr/>
                </a:pPr>
                <a:r>
                  <a:rPr lang="en-US" altLang="en-US" sz="900" b="0" kern="0" smtClean="0">
                    <a:solidFill>
                      <a:srgbClr val="000000"/>
                    </a:solidFill>
                    <a:sym typeface="Symbol" pitchFamily="18" charset="2"/>
                  </a:rPr>
                  <a:t>-6</a:t>
                </a:r>
                <a:endParaRPr lang="en-US" altLang="en-US" sz="900" b="0" kern="0" smtClean="0">
                  <a:solidFill>
                    <a:srgbClr val="000000"/>
                  </a:solidFill>
                </a:endParaRPr>
              </a:p>
            </p:txBody>
          </p:sp>
          <p:sp>
            <p:nvSpPr>
              <p:cNvPr id="160" name="Rectangle 81"/>
              <p:cNvSpPr>
                <a:spLocks noChangeArrowheads="1"/>
              </p:cNvSpPr>
              <p:nvPr/>
            </p:nvSpPr>
            <p:spPr bwMode="auto">
              <a:xfrm>
                <a:off x="2966375" y="6557225"/>
                <a:ext cx="16986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Monotype Sorts" pitchFamily="2" charset="2"/>
                  <a:buNone/>
                  <a:defRPr/>
                </a:pPr>
                <a:r>
                  <a:rPr lang="en-US" altLang="en-US" sz="900" b="0" kern="0" smtClean="0">
                    <a:solidFill>
                      <a:srgbClr val="000000"/>
                    </a:solidFill>
                    <a:sym typeface="Symbol" pitchFamily="18" charset="2"/>
                  </a:rPr>
                  <a:t>-5</a:t>
                </a:r>
              </a:p>
            </p:txBody>
          </p:sp>
          <p:sp>
            <p:nvSpPr>
              <p:cNvPr id="161" name="Rectangle 83"/>
              <p:cNvSpPr>
                <a:spLocks noChangeArrowheads="1"/>
              </p:cNvSpPr>
              <p:nvPr/>
            </p:nvSpPr>
            <p:spPr bwMode="auto">
              <a:xfrm>
                <a:off x="2826675" y="6508013"/>
                <a:ext cx="2563813" cy="12700"/>
              </a:xfrm>
              <a:prstGeom prst="rect">
                <a:avLst/>
              </a:prstGeom>
              <a:solidFill>
                <a:srgbClr val="00FF00"/>
              </a:solidFill>
              <a:ln w="9525">
                <a:solidFill>
                  <a:srgbClr val="6ACE32"/>
                </a:solidFill>
                <a:miter lim="800000"/>
                <a:headEnd/>
                <a:tailEnd/>
              </a:ln>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000000"/>
                  </a:solidFill>
                </a:endParaRPr>
              </a:p>
            </p:txBody>
          </p:sp>
          <p:sp>
            <p:nvSpPr>
              <p:cNvPr id="164" name="Rectangle 103"/>
              <p:cNvSpPr>
                <a:spLocks noChangeArrowheads="1"/>
              </p:cNvSpPr>
              <p:nvPr/>
            </p:nvSpPr>
            <p:spPr bwMode="auto">
              <a:xfrm>
                <a:off x="4083975" y="6550875"/>
                <a:ext cx="63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Monotype Sorts" pitchFamily="2" charset="2"/>
                  <a:buNone/>
                  <a:defRPr/>
                </a:pPr>
                <a:r>
                  <a:rPr lang="en-US" altLang="en-US" sz="900" b="0" kern="0" smtClean="0">
                    <a:solidFill>
                      <a:srgbClr val="000000"/>
                    </a:solidFill>
                    <a:sym typeface="Symbol" pitchFamily="18" charset="2"/>
                  </a:rPr>
                  <a:t>0</a:t>
                </a:r>
              </a:p>
            </p:txBody>
          </p:sp>
        </p:grpSp>
        <p:sp>
          <p:nvSpPr>
            <p:cNvPr id="134" name="Line 38"/>
            <p:cNvSpPr>
              <a:spLocks noChangeShapeType="1"/>
            </p:cNvSpPr>
            <p:nvPr/>
          </p:nvSpPr>
          <p:spPr bwMode="auto">
            <a:xfrm flipV="1">
              <a:off x="3244292" y="4596751"/>
              <a:ext cx="10067" cy="186547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sp>
          <p:nvSpPr>
            <p:cNvPr id="135" name="Line 38"/>
            <p:cNvSpPr>
              <a:spLocks noChangeShapeType="1"/>
            </p:cNvSpPr>
            <p:nvPr/>
          </p:nvSpPr>
          <p:spPr bwMode="auto">
            <a:xfrm flipH="1" flipV="1">
              <a:off x="5653074" y="4550532"/>
              <a:ext cx="23894" cy="19020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00" b="1" baseline="-25000">
                <a:solidFill>
                  <a:srgbClr val="FFFFFF"/>
                </a:solidFill>
              </a:endParaRPr>
            </a:p>
          </p:txBody>
        </p:sp>
      </p:grpSp>
      <p:grpSp>
        <p:nvGrpSpPr>
          <p:cNvPr id="7" name="Group 6"/>
          <p:cNvGrpSpPr/>
          <p:nvPr/>
        </p:nvGrpSpPr>
        <p:grpSpPr>
          <a:xfrm>
            <a:off x="537079" y="2551683"/>
            <a:ext cx="7971455" cy="2098922"/>
            <a:chOff x="537079" y="2551683"/>
            <a:chExt cx="7971455" cy="2098922"/>
          </a:xfrm>
        </p:grpSpPr>
        <p:sp>
          <p:nvSpPr>
            <p:cNvPr id="4" name="TextBox 3"/>
            <p:cNvSpPr txBox="1"/>
            <p:nvPr/>
          </p:nvSpPr>
          <p:spPr>
            <a:xfrm>
              <a:off x="4977869" y="3599035"/>
              <a:ext cx="3530665" cy="400110"/>
            </a:xfrm>
            <a:prstGeom prst="rect">
              <a:avLst/>
            </a:prstGeom>
            <a:solidFill>
              <a:srgbClr val="FF9999"/>
            </a:solidFill>
            <a:ln w="38100">
              <a:solidFill>
                <a:srgbClr val="990000"/>
              </a:solidFill>
            </a:ln>
          </p:spPr>
          <p:txBody>
            <a:bodyPr wrap="square" rtlCol="0">
              <a:spAutoFit/>
            </a:bodyPr>
            <a:lstStyle/>
            <a:p>
              <a:r>
                <a:rPr lang="en-US" sz="2000" b="1" dirty="0" smtClean="0">
                  <a:solidFill>
                    <a:prstClr val="black"/>
                  </a:solidFill>
                </a:rPr>
                <a:t>Patients feel the </a:t>
              </a:r>
              <a:r>
                <a:rPr lang="en-US" sz="2000" b="1" dirty="0" smtClean="0">
                  <a:solidFill>
                    <a:srgbClr val="990000"/>
                  </a:solidFill>
                </a:rPr>
                <a:t>VARIATION!</a:t>
              </a:r>
              <a:endParaRPr lang="en-US" sz="2000" b="1" dirty="0">
                <a:solidFill>
                  <a:prstClr val="black"/>
                </a:solidFill>
              </a:endParaRPr>
            </a:p>
          </p:txBody>
        </p:sp>
        <p:pic>
          <p:nvPicPr>
            <p:cNvPr id="1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79" y="2551683"/>
              <a:ext cx="3746177" cy="2098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487861" y="4433501"/>
            <a:ext cx="8410341" cy="1934287"/>
            <a:chOff x="5083136" y="4433501"/>
            <a:chExt cx="8410341" cy="1934287"/>
          </a:xfrm>
        </p:grpSpPr>
        <p:sp>
          <p:nvSpPr>
            <p:cNvPr id="138" name="TextBox 137"/>
            <p:cNvSpPr txBox="1"/>
            <p:nvPr/>
          </p:nvSpPr>
          <p:spPr>
            <a:xfrm>
              <a:off x="5083136" y="5430083"/>
              <a:ext cx="3412660" cy="707886"/>
            </a:xfrm>
            <a:prstGeom prst="rect">
              <a:avLst/>
            </a:prstGeom>
            <a:solidFill>
              <a:schemeClr val="accent6">
                <a:lumMod val="60000"/>
                <a:lumOff val="40000"/>
              </a:schemeClr>
            </a:solidFill>
            <a:ln w="38100">
              <a:solidFill>
                <a:schemeClr val="accent6">
                  <a:lumMod val="50000"/>
                </a:schemeClr>
              </a:solidFill>
            </a:ln>
          </p:spPr>
          <p:txBody>
            <a:bodyPr wrap="square" rtlCol="0">
              <a:spAutoFit/>
            </a:bodyPr>
            <a:lstStyle/>
            <a:p>
              <a:r>
                <a:rPr lang="en-US" sz="2000" b="1" dirty="0" smtClean="0">
                  <a:solidFill>
                    <a:prstClr val="black"/>
                  </a:solidFill>
                </a:rPr>
                <a:t>Reducing </a:t>
              </a:r>
              <a:r>
                <a:rPr lang="en-US" sz="2000" b="1" dirty="0" smtClean="0">
                  <a:solidFill>
                    <a:srgbClr val="990000"/>
                  </a:solidFill>
                </a:rPr>
                <a:t>VARIATION</a:t>
              </a:r>
              <a:r>
                <a:rPr lang="en-US" sz="2000" b="1" dirty="0">
                  <a:solidFill>
                    <a:srgbClr val="990000"/>
                  </a:solidFill>
                </a:rPr>
                <a:t> </a:t>
              </a:r>
              <a:r>
                <a:rPr lang="en-US" sz="2000" b="1" dirty="0" smtClean="0">
                  <a:solidFill>
                    <a:prstClr val="black"/>
                  </a:solidFill>
                </a:rPr>
                <a:t>improves process performance   </a:t>
              </a:r>
              <a:endParaRPr lang="en-US" sz="2000" b="1" dirty="0">
                <a:solidFill>
                  <a:prstClr val="black"/>
                </a:solidFill>
              </a:endParaRPr>
            </a:p>
          </p:txBody>
        </p:sp>
        <p:pic>
          <p:nvPicPr>
            <p:cNvPr id="645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8756" y="4433501"/>
              <a:ext cx="2814721" cy="1934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4696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QUALITY PERFORMANCE MEASURES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36</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4" name="Rectangle 3"/>
          <p:cNvSpPr>
            <a:spLocks noChangeArrowheads="1"/>
          </p:cNvSpPr>
          <p:nvPr/>
        </p:nvSpPr>
        <p:spPr bwMode="auto">
          <a:xfrm>
            <a:off x="932925" y="5037138"/>
            <a:ext cx="7177087" cy="11906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590" tIns="51296" rIns="102590" bIns="51296"/>
          <a:lstStyle>
            <a:lvl1pPr marL="382588" indent="-382588" defTabSz="1019175"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defTabSz="1019175"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defTabSz="1019175"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defTabSz="1019175" eaLnBrk="0" hangingPunct="0">
              <a:spcBef>
                <a:spcPct val="20000"/>
              </a:spcBef>
              <a:buClr>
                <a:schemeClr val="bg1"/>
              </a:buClr>
              <a:buChar char="–"/>
              <a:defRPr>
                <a:solidFill>
                  <a:schemeClr val="bg1"/>
                </a:solidFill>
                <a:latin typeface="Arial" charset="0"/>
                <a:cs typeface="Arial" charset="0"/>
              </a:defRPr>
            </a:lvl4pPr>
            <a:lvl5pPr marL="2057400" indent="-228600" defTabSz="1019175"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defTabSz="1019175"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defTabSz="1019175"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defTabSz="1019175"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defTabSz="1019175"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fontAlgn="base">
              <a:lnSpc>
                <a:spcPct val="125000"/>
              </a:lnSpc>
              <a:spcBef>
                <a:spcPct val="20000"/>
              </a:spcBef>
              <a:spcAft>
                <a:spcPct val="0"/>
              </a:spcAft>
              <a:buClrTx/>
              <a:buSzPct val="150000"/>
              <a:buFontTx/>
              <a:buNone/>
              <a:defRPr/>
            </a:pPr>
            <a:r>
              <a:rPr lang="en-US" altLang="en-US" sz="1400" b="0" kern="0" dirty="0" smtClean="0">
                <a:solidFill>
                  <a:srgbClr val="000000"/>
                </a:solidFill>
              </a:rPr>
              <a:t>Every Time a Defect is Created During a Process (Step), it Takes Additional Cycle Time to analyze and fix. </a:t>
            </a:r>
          </a:p>
          <a:p>
            <a:pPr fontAlgn="base">
              <a:lnSpc>
                <a:spcPct val="125000"/>
              </a:lnSpc>
              <a:spcBef>
                <a:spcPct val="20000"/>
              </a:spcBef>
              <a:spcAft>
                <a:spcPct val="0"/>
              </a:spcAft>
              <a:buClrTx/>
              <a:buSzPct val="150000"/>
              <a:buFontTx/>
              <a:buNone/>
              <a:defRPr/>
            </a:pPr>
            <a:r>
              <a:rPr lang="en-US" altLang="en-US" sz="1400" b="0" kern="0" dirty="0" smtClean="0">
                <a:solidFill>
                  <a:srgbClr val="000000"/>
                </a:solidFill>
              </a:rPr>
              <a:t>* These Non-Value Added Activities Typically Require Additional Floor Space, Capital Equipment, Material, and People.</a:t>
            </a:r>
          </a:p>
        </p:txBody>
      </p:sp>
      <p:sp>
        <p:nvSpPr>
          <p:cNvPr id="195" name="Freeform 4"/>
          <p:cNvSpPr>
            <a:spLocks/>
          </p:cNvSpPr>
          <p:nvPr/>
        </p:nvSpPr>
        <p:spPr bwMode="auto">
          <a:xfrm rot="5400000">
            <a:off x="2949843" y="1366045"/>
            <a:ext cx="466725" cy="1433512"/>
          </a:xfrm>
          <a:custGeom>
            <a:avLst/>
            <a:gdLst>
              <a:gd name="T0" fmla="*/ 2147483647 w 381"/>
              <a:gd name="T1" fmla="*/ 2147483647 h 1101"/>
              <a:gd name="T2" fmla="*/ 2147483647 w 381"/>
              <a:gd name="T3" fmla="*/ 2147483647 h 1101"/>
              <a:gd name="T4" fmla="*/ 2147483647 w 381"/>
              <a:gd name="T5" fmla="*/ 2147483647 h 1101"/>
              <a:gd name="T6" fmla="*/ 2147483647 w 381"/>
              <a:gd name="T7" fmla="*/ 2147483647 h 1101"/>
              <a:gd name="T8" fmla="*/ 2147483647 w 381"/>
              <a:gd name="T9" fmla="*/ 2147483647 h 1101"/>
              <a:gd name="T10" fmla="*/ 2147483647 w 381"/>
              <a:gd name="T11" fmla="*/ 0 h 1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1" h="1101">
                <a:moveTo>
                  <a:pt x="381" y="1101"/>
                </a:moveTo>
                <a:cubicBezTo>
                  <a:pt x="345" y="1079"/>
                  <a:pt x="220" y="1031"/>
                  <a:pt x="160" y="968"/>
                </a:cubicBezTo>
                <a:cubicBezTo>
                  <a:pt x="100" y="905"/>
                  <a:pt x="0" y="815"/>
                  <a:pt x="18" y="723"/>
                </a:cubicBezTo>
                <a:cubicBezTo>
                  <a:pt x="36" y="631"/>
                  <a:pt x="218" y="500"/>
                  <a:pt x="269" y="413"/>
                </a:cubicBezTo>
                <a:cubicBezTo>
                  <a:pt x="320" y="326"/>
                  <a:pt x="313" y="268"/>
                  <a:pt x="327" y="200"/>
                </a:cubicBezTo>
                <a:cubicBezTo>
                  <a:pt x="340" y="132"/>
                  <a:pt x="347" y="42"/>
                  <a:pt x="352" y="0"/>
                </a:cubicBezTo>
              </a:path>
            </a:pathLst>
          </a:custGeom>
          <a:noFill/>
          <a:ln w="12700" cap="flat" cmpd="sng">
            <a:solidFill>
              <a:srgbClr val="000000"/>
            </a:solidFill>
            <a:prstDash val="solid"/>
            <a:round/>
            <a:headEnd/>
            <a:tailEnd type="stealth" w="sm"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kern="0" baseline="-25000" smtClean="0">
              <a:solidFill>
                <a:srgbClr val="000000"/>
              </a:solidFill>
              <a:latin typeface="Arial"/>
              <a:cs typeface="Arial"/>
            </a:endParaRPr>
          </a:p>
        </p:txBody>
      </p:sp>
      <p:sp>
        <p:nvSpPr>
          <p:cNvPr id="196" name="Rectangle 5"/>
          <p:cNvSpPr>
            <a:spLocks noChangeArrowheads="1"/>
          </p:cNvSpPr>
          <p:nvPr/>
        </p:nvSpPr>
        <p:spPr bwMode="auto">
          <a:xfrm>
            <a:off x="6805087" y="1963738"/>
            <a:ext cx="1260475" cy="539750"/>
          </a:xfrm>
          <a:prstGeom prst="rect">
            <a:avLst/>
          </a:prstGeom>
          <a:solidFill>
            <a:srgbClr val="FFFFFF"/>
          </a:solidFill>
          <a:ln w="9525">
            <a:solidFill>
              <a:srgbClr val="000000"/>
            </a:solidFill>
            <a:miter lim="800000"/>
            <a:headEnd/>
            <a:tailEnd/>
          </a:ln>
          <a:effectLst>
            <a:outerShdw dist="71842" dir="13500000" algn="ctr" rotWithShape="0">
              <a:srgbClr val="FFFFFF"/>
            </a:outerShdw>
          </a:effectLst>
        </p:spPr>
        <p:txBody>
          <a:bodyPr lIns="102590" tIns="51296" rIns="102590" bIns="51296" anchor="ct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algn="ctr" fontAlgn="base">
              <a:spcBef>
                <a:spcPct val="0"/>
              </a:spcBef>
              <a:spcAft>
                <a:spcPct val="0"/>
              </a:spcAft>
              <a:buClrTx/>
              <a:buFontTx/>
              <a:buNone/>
              <a:defRPr/>
            </a:pPr>
            <a:r>
              <a:rPr lang="en-US" altLang="en-US" sz="1400" b="0" kern="0" smtClean="0">
                <a:solidFill>
                  <a:srgbClr val="000000"/>
                </a:solidFill>
              </a:rPr>
              <a:t>Desired End State</a:t>
            </a:r>
          </a:p>
        </p:txBody>
      </p:sp>
      <p:sp>
        <p:nvSpPr>
          <p:cNvPr id="197" name="Rectangle 6"/>
          <p:cNvSpPr>
            <a:spLocks noChangeArrowheads="1"/>
          </p:cNvSpPr>
          <p:nvPr/>
        </p:nvSpPr>
        <p:spPr bwMode="auto">
          <a:xfrm>
            <a:off x="6493937" y="1976438"/>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algn="r" fontAlgn="base">
              <a:spcBef>
                <a:spcPct val="0"/>
              </a:spcBef>
              <a:spcAft>
                <a:spcPct val="0"/>
              </a:spcAft>
              <a:buClrTx/>
              <a:buFontTx/>
              <a:buNone/>
              <a:defRPr/>
            </a:pPr>
            <a:r>
              <a:rPr lang="en-US" altLang="en-US" sz="1400" b="0" kern="0" smtClean="0">
                <a:solidFill>
                  <a:srgbClr val="000000"/>
                </a:solidFill>
              </a:rPr>
              <a:t>. . </a:t>
            </a:r>
          </a:p>
        </p:txBody>
      </p:sp>
      <p:sp>
        <p:nvSpPr>
          <p:cNvPr id="198" name="Freeform 7"/>
          <p:cNvSpPr>
            <a:spLocks/>
          </p:cNvSpPr>
          <p:nvPr/>
        </p:nvSpPr>
        <p:spPr bwMode="auto">
          <a:xfrm rot="5400000">
            <a:off x="1197243" y="2086769"/>
            <a:ext cx="104775" cy="401638"/>
          </a:xfrm>
          <a:custGeom>
            <a:avLst/>
            <a:gdLst>
              <a:gd name="T0" fmla="*/ 2147483647 w 108"/>
              <a:gd name="T1" fmla="*/ 2147483647 h 279"/>
              <a:gd name="T2" fmla="*/ 2147483647 w 108"/>
              <a:gd name="T3" fmla="*/ 2147483647 h 279"/>
              <a:gd name="T4" fmla="*/ 2147483647 w 108"/>
              <a:gd name="T5" fmla="*/ 2147483647 h 279"/>
              <a:gd name="T6" fmla="*/ 2147483647 w 108"/>
              <a:gd name="T7" fmla="*/ 0 h 2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 h="279">
                <a:moveTo>
                  <a:pt x="108" y="279"/>
                </a:moveTo>
                <a:cubicBezTo>
                  <a:pt x="91" y="271"/>
                  <a:pt x="12" y="263"/>
                  <a:pt x="6" y="231"/>
                </a:cubicBezTo>
                <a:cubicBezTo>
                  <a:pt x="0" y="199"/>
                  <a:pt x="60" y="127"/>
                  <a:pt x="71" y="89"/>
                </a:cubicBezTo>
                <a:cubicBezTo>
                  <a:pt x="82" y="51"/>
                  <a:pt x="72" y="19"/>
                  <a:pt x="72" y="0"/>
                </a:cubicBezTo>
              </a:path>
            </a:pathLst>
          </a:custGeom>
          <a:noFill/>
          <a:ln w="12700" cap="flat" cmpd="sng">
            <a:solidFill>
              <a:srgbClr val="000000"/>
            </a:solidFill>
            <a:prstDash val="solid"/>
            <a:round/>
            <a:headEnd/>
            <a:tailEnd type="stealth" w="sm"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kern="0" baseline="-25000" smtClean="0">
              <a:solidFill>
                <a:srgbClr val="000000"/>
              </a:solidFill>
              <a:latin typeface="Arial"/>
              <a:cs typeface="Arial"/>
            </a:endParaRPr>
          </a:p>
        </p:txBody>
      </p:sp>
      <p:sp>
        <p:nvSpPr>
          <p:cNvPr id="199" name="Freeform 8"/>
          <p:cNvSpPr>
            <a:spLocks/>
          </p:cNvSpPr>
          <p:nvPr/>
        </p:nvSpPr>
        <p:spPr bwMode="auto">
          <a:xfrm>
            <a:off x="1401237" y="2435225"/>
            <a:ext cx="112713" cy="84138"/>
          </a:xfrm>
          <a:custGeom>
            <a:avLst/>
            <a:gdLst>
              <a:gd name="T0" fmla="*/ 2147483647 w 87"/>
              <a:gd name="T1" fmla="*/ 2147483647 h 77"/>
              <a:gd name="T2" fmla="*/ 0 w 87"/>
              <a:gd name="T3" fmla="*/ 2147483647 h 77"/>
              <a:gd name="T4" fmla="*/ 2147483647 w 87"/>
              <a:gd name="T5" fmla="*/ 2147483647 h 77"/>
              <a:gd name="T6" fmla="*/ 0 w 87"/>
              <a:gd name="T7" fmla="*/ 0 h 77"/>
              <a:gd name="T8" fmla="*/ 2147483647 w 87"/>
              <a:gd name="T9" fmla="*/ 2147483647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77">
                <a:moveTo>
                  <a:pt x="87" y="38"/>
                </a:moveTo>
                <a:lnTo>
                  <a:pt x="0" y="77"/>
                </a:lnTo>
                <a:lnTo>
                  <a:pt x="21" y="38"/>
                </a:lnTo>
                <a:lnTo>
                  <a:pt x="0" y="0"/>
                </a:lnTo>
                <a:lnTo>
                  <a:pt x="87"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2400" kern="0" baseline="-25000" smtClean="0">
              <a:solidFill>
                <a:srgbClr val="000000"/>
              </a:solidFill>
              <a:latin typeface="Arial"/>
              <a:cs typeface="Arial"/>
            </a:endParaRPr>
          </a:p>
        </p:txBody>
      </p:sp>
      <p:sp>
        <p:nvSpPr>
          <p:cNvPr id="200" name="Freeform 9"/>
          <p:cNvSpPr>
            <a:spLocks/>
          </p:cNvSpPr>
          <p:nvPr/>
        </p:nvSpPr>
        <p:spPr bwMode="auto">
          <a:xfrm>
            <a:off x="1263125" y="2473325"/>
            <a:ext cx="747712" cy="1741488"/>
          </a:xfrm>
          <a:custGeom>
            <a:avLst/>
            <a:gdLst>
              <a:gd name="T0" fmla="*/ 2147483647 w 569"/>
              <a:gd name="T1" fmla="*/ 2147483647 h 1590"/>
              <a:gd name="T2" fmla="*/ 0 w 569"/>
              <a:gd name="T3" fmla="*/ 2147483647 h 1590"/>
              <a:gd name="T4" fmla="*/ 0 w 569"/>
              <a:gd name="T5" fmla="*/ 0 h 1590"/>
              <a:gd name="T6" fmla="*/ 2147483647 w 569"/>
              <a:gd name="T7" fmla="*/ 0 h 1590"/>
              <a:gd name="T8" fmla="*/ 2147483647 w 569"/>
              <a:gd name="T9" fmla="*/ 2147483647 h 1590"/>
              <a:gd name="T10" fmla="*/ 2147483647 w 569"/>
              <a:gd name="T11" fmla="*/ 2147483647 h 1590"/>
              <a:gd name="T12" fmla="*/ 2147483647 w 569"/>
              <a:gd name="T13" fmla="*/ 2147483647 h 1590"/>
              <a:gd name="T14" fmla="*/ 2147483647 w 569"/>
              <a:gd name="T15" fmla="*/ 2147483647 h 1590"/>
              <a:gd name="T16" fmla="*/ 2147483647 w 569"/>
              <a:gd name="T17" fmla="*/ 2147483647 h 1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69" h="1590">
                <a:moveTo>
                  <a:pt x="569" y="1590"/>
                </a:moveTo>
                <a:lnTo>
                  <a:pt x="0" y="1590"/>
                </a:lnTo>
                <a:lnTo>
                  <a:pt x="0" y="0"/>
                </a:lnTo>
                <a:lnTo>
                  <a:pt x="126" y="0"/>
                </a:lnTo>
                <a:lnTo>
                  <a:pt x="126" y="11"/>
                </a:lnTo>
                <a:lnTo>
                  <a:pt x="11" y="11"/>
                </a:lnTo>
                <a:lnTo>
                  <a:pt x="11" y="1579"/>
                </a:lnTo>
                <a:lnTo>
                  <a:pt x="569" y="1579"/>
                </a:lnTo>
                <a:lnTo>
                  <a:pt x="569" y="15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2400" kern="0" baseline="-25000" smtClean="0">
              <a:solidFill>
                <a:srgbClr val="000000"/>
              </a:solidFill>
              <a:latin typeface="Arial"/>
              <a:cs typeface="Arial"/>
            </a:endParaRPr>
          </a:p>
        </p:txBody>
      </p:sp>
      <p:sp>
        <p:nvSpPr>
          <p:cNvPr id="201" name="AutoShape 10"/>
          <p:cNvSpPr>
            <a:spLocks noChangeArrowheads="1"/>
          </p:cNvSpPr>
          <p:nvPr/>
        </p:nvSpPr>
        <p:spPr bwMode="auto">
          <a:xfrm>
            <a:off x="1947337" y="3773963"/>
            <a:ext cx="1008063" cy="346075"/>
          </a:xfrm>
          <a:prstGeom prst="flowChartProcess">
            <a:avLst/>
          </a:prstGeom>
          <a:solidFill>
            <a:srgbClr val="FFFFFF"/>
          </a:solidFill>
          <a:ln w="9525">
            <a:solidFill>
              <a:srgbClr val="000000"/>
            </a:solidFill>
            <a:miter lim="800000"/>
            <a:headEnd/>
            <a:tailEnd/>
          </a:ln>
          <a:effectLst>
            <a:outerShdw dist="107763" dir="13500000" algn="ctr" rotWithShape="0">
              <a:srgbClr val="FFFFFF">
                <a:alpha val="50000"/>
              </a:srgbClr>
            </a:outerShdw>
          </a:effectLst>
        </p:spPr>
        <p:txBody>
          <a:bodyPr wrap="none" lIns="102590" tIns="51296" rIns="102590" bIns="51296" anchor="ct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algn="ctr" fontAlgn="base">
              <a:spcBef>
                <a:spcPct val="0"/>
              </a:spcBef>
              <a:spcAft>
                <a:spcPct val="0"/>
              </a:spcAft>
              <a:buClrTx/>
              <a:buFontTx/>
              <a:buNone/>
              <a:defRPr/>
            </a:pPr>
            <a:r>
              <a:rPr lang="en-US" altLang="en-US" sz="1600" b="0" kern="0" smtClean="0">
                <a:solidFill>
                  <a:srgbClr val="000000"/>
                </a:solidFill>
              </a:rPr>
              <a:t>Fix</a:t>
            </a:r>
          </a:p>
        </p:txBody>
      </p:sp>
      <p:sp>
        <p:nvSpPr>
          <p:cNvPr id="202" name="Freeform 11"/>
          <p:cNvSpPr>
            <a:spLocks/>
          </p:cNvSpPr>
          <p:nvPr/>
        </p:nvSpPr>
        <p:spPr bwMode="auto">
          <a:xfrm rot="5400000">
            <a:off x="1931462" y="2473325"/>
            <a:ext cx="514350" cy="482600"/>
          </a:xfrm>
          <a:custGeom>
            <a:avLst/>
            <a:gdLst>
              <a:gd name="T0" fmla="*/ 0 w 522"/>
              <a:gd name="T1" fmla="*/ 2147483647 h 309"/>
              <a:gd name="T2" fmla="*/ 2147483647 w 522"/>
              <a:gd name="T3" fmla="*/ 2147483647 h 309"/>
              <a:gd name="T4" fmla="*/ 2147483647 w 522"/>
              <a:gd name="T5" fmla="*/ 0 h 309"/>
              <a:gd name="T6" fmla="*/ 2147483647 w 522"/>
              <a:gd name="T7" fmla="*/ 0 h 3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2" h="309">
                <a:moveTo>
                  <a:pt x="0" y="309"/>
                </a:moveTo>
                <a:lnTo>
                  <a:pt x="282" y="309"/>
                </a:lnTo>
                <a:lnTo>
                  <a:pt x="282" y="0"/>
                </a:lnTo>
                <a:lnTo>
                  <a:pt x="522" y="0"/>
                </a:lnTo>
              </a:path>
            </a:pathLst>
          </a:custGeom>
          <a:noFill/>
          <a:ln w="12700" cap="flat" cmpd="sng">
            <a:solidFill>
              <a:srgbClr val="000000"/>
            </a:solidFill>
            <a:prstDash val="solid"/>
            <a:round/>
            <a:headEnd type="oval" w="sm" len="sm"/>
            <a:tailEnd type="stealth" w="sm"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kern="0" baseline="-25000" smtClean="0">
              <a:solidFill>
                <a:srgbClr val="000000"/>
              </a:solidFill>
              <a:latin typeface="Arial"/>
              <a:cs typeface="Arial"/>
            </a:endParaRPr>
          </a:p>
        </p:txBody>
      </p:sp>
      <p:sp>
        <p:nvSpPr>
          <p:cNvPr id="203" name="Freeform 12"/>
          <p:cNvSpPr>
            <a:spLocks/>
          </p:cNvSpPr>
          <p:nvPr/>
        </p:nvSpPr>
        <p:spPr bwMode="auto">
          <a:xfrm rot="5400000">
            <a:off x="2478356" y="2467769"/>
            <a:ext cx="522287" cy="485775"/>
          </a:xfrm>
          <a:custGeom>
            <a:avLst/>
            <a:gdLst>
              <a:gd name="T0" fmla="*/ 0 w 528"/>
              <a:gd name="T1" fmla="*/ 0 h 270"/>
              <a:gd name="T2" fmla="*/ 2147483647 w 528"/>
              <a:gd name="T3" fmla="*/ 0 h 270"/>
              <a:gd name="T4" fmla="*/ 2147483647 w 528"/>
              <a:gd name="T5" fmla="*/ 2147483647 h 270"/>
              <a:gd name="T6" fmla="*/ 2147483647 w 528"/>
              <a:gd name="T7" fmla="*/ 2147483647 h 2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270">
                <a:moveTo>
                  <a:pt x="0" y="0"/>
                </a:moveTo>
                <a:lnTo>
                  <a:pt x="288" y="0"/>
                </a:lnTo>
                <a:lnTo>
                  <a:pt x="288" y="270"/>
                </a:lnTo>
                <a:lnTo>
                  <a:pt x="528" y="270"/>
                </a:lnTo>
              </a:path>
            </a:pathLst>
          </a:custGeom>
          <a:noFill/>
          <a:ln w="12700" cap="flat" cmpd="sng">
            <a:solidFill>
              <a:srgbClr val="000000"/>
            </a:solidFill>
            <a:prstDash val="solid"/>
            <a:round/>
            <a:headEnd type="oval" w="sm" len="sm"/>
            <a:tailEnd type="stealth" w="sm"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kern="0" baseline="-25000" smtClean="0">
              <a:solidFill>
                <a:srgbClr val="000000"/>
              </a:solidFill>
              <a:latin typeface="Arial"/>
              <a:cs typeface="Arial"/>
            </a:endParaRPr>
          </a:p>
        </p:txBody>
      </p:sp>
      <p:sp>
        <p:nvSpPr>
          <p:cNvPr id="204" name="Rectangle 13"/>
          <p:cNvSpPr>
            <a:spLocks noChangeArrowheads="1"/>
          </p:cNvSpPr>
          <p:nvPr/>
        </p:nvSpPr>
        <p:spPr bwMode="auto">
          <a:xfrm>
            <a:off x="3228450" y="3565525"/>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algn="r" fontAlgn="base">
              <a:spcBef>
                <a:spcPct val="0"/>
              </a:spcBef>
              <a:spcAft>
                <a:spcPct val="0"/>
              </a:spcAft>
              <a:buClrTx/>
              <a:buFontTx/>
              <a:buNone/>
              <a:defRPr/>
            </a:pPr>
            <a:r>
              <a:rPr lang="en-US" altLang="en-US" sz="3100" b="0" kern="0" smtClean="0">
                <a:solidFill>
                  <a:srgbClr val="000000"/>
                </a:solidFill>
              </a:rPr>
              <a:t>*</a:t>
            </a:r>
            <a:endParaRPr lang="en-US" altLang="en-US" sz="1600" b="0" kern="0" smtClean="0">
              <a:solidFill>
                <a:srgbClr val="000000"/>
              </a:solidFill>
            </a:endParaRPr>
          </a:p>
        </p:txBody>
      </p:sp>
      <p:sp>
        <p:nvSpPr>
          <p:cNvPr id="205" name="Rectangle 14"/>
          <p:cNvSpPr>
            <a:spLocks noChangeArrowheads="1"/>
          </p:cNvSpPr>
          <p:nvPr/>
        </p:nvSpPr>
        <p:spPr bwMode="auto">
          <a:xfrm>
            <a:off x="1517125" y="1847850"/>
            <a:ext cx="1954212" cy="779463"/>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590" tIns="51296" rIns="102590" bIns="51296"/>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algn="ctr" fontAlgn="base">
              <a:spcBef>
                <a:spcPct val="0"/>
              </a:spcBef>
              <a:spcAft>
                <a:spcPct val="0"/>
              </a:spcAft>
              <a:buClrTx/>
              <a:buFontTx/>
              <a:buNone/>
              <a:defRPr/>
            </a:pPr>
            <a:r>
              <a:rPr lang="en-US" altLang="en-US" sz="1200" b="0" kern="0" smtClean="0">
                <a:solidFill>
                  <a:srgbClr val="000000"/>
                </a:solidFill>
              </a:rPr>
              <a:t>LS	US</a:t>
            </a:r>
          </a:p>
          <a:p>
            <a:pPr algn="ctr" fontAlgn="base">
              <a:spcBef>
                <a:spcPct val="0"/>
              </a:spcBef>
              <a:spcAft>
                <a:spcPct val="0"/>
              </a:spcAft>
              <a:buClrTx/>
              <a:buFontTx/>
              <a:buNone/>
              <a:defRPr/>
            </a:pPr>
            <a:endParaRPr lang="en-US" altLang="en-US" sz="1200" b="0" kern="0" smtClean="0">
              <a:solidFill>
                <a:srgbClr val="000000"/>
              </a:solidFill>
            </a:endParaRPr>
          </a:p>
          <a:p>
            <a:pPr algn="ctr" fontAlgn="base">
              <a:spcBef>
                <a:spcPct val="0"/>
              </a:spcBef>
              <a:spcAft>
                <a:spcPct val="0"/>
              </a:spcAft>
              <a:buClrTx/>
              <a:buFontTx/>
              <a:buNone/>
              <a:defRPr/>
            </a:pPr>
            <a:r>
              <a:rPr lang="en-US" altLang="en-US" sz="1200" b="0" kern="0" smtClean="0">
                <a:solidFill>
                  <a:srgbClr val="000000"/>
                </a:solidFill>
              </a:rPr>
              <a:t>No Defect</a:t>
            </a:r>
          </a:p>
          <a:p>
            <a:pPr algn="ctr" fontAlgn="base">
              <a:spcBef>
                <a:spcPct val="0"/>
              </a:spcBef>
              <a:spcAft>
                <a:spcPct val="0"/>
              </a:spcAft>
              <a:buClrTx/>
              <a:buFontTx/>
              <a:buNone/>
              <a:defRPr/>
            </a:pPr>
            <a:endParaRPr lang="en-US" altLang="en-US" sz="1200" b="0" kern="0" smtClean="0">
              <a:solidFill>
                <a:srgbClr val="000000"/>
              </a:solidFill>
            </a:endParaRPr>
          </a:p>
        </p:txBody>
      </p:sp>
      <p:sp>
        <p:nvSpPr>
          <p:cNvPr id="207" name="AutoShape 16"/>
          <p:cNvSpPr>
            <a:spLocks noChangeArrowheads="1"/>
          </p:cNvSpPr>
          <p:nvPr/>
        </p:nvSpPr>
        <p:spPr bwMode="auto">
          <a:xfrm>
            <a:off x="1977300" y="3214900"/>
            <a:ext cx="1006475" cy="346075"/>
          </a:xfrm>
          <a:prstGeom prst="flowChartProcess">
            <a:avLst/>
          </a:prstGeom>
          <a:solidFill>
            <a:srgbClr val="FFFFFF"/>
          </a:solidFill>
          <a:ln w="9525">
            <a:solidFill>
              <a:srgbClr val="000000"/>
            </a:solidFill>
            <a:miter lim="800000"/>
            <a:headEnd/>
            <a:tailEnd/>
          </a:ln>
          <a:effectLst>
            <a:outerShdw dist="107763" dir="13500000" algn="ctr" rotWithShape="0">
              <a:srgbClr val="FFFFFF">
                <a:alpha val="50000"/>
              </a:srgbClr>
            </a:outerShdw>
          </a:effectLst>
        </p:spPr>
        <p:txBody>
          <a:bodyPr wrap="none" lIns="102590" tIns="51296" rIns="102590" bIns="51296" anchor="ct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algn="ctr" fontAlgn="base">
              <a:spcBef>
                <a:spcPct val="0"/>
              </a:spcBef>
              <a:spcAft>
                <a:spcPct val="0"/>
              </a:spcAft>
              <a:buClrTx/>
              <a:buFontTx/>
              <a:buNone/>
              <a:defRPr/>
            </a:pPr>
            <a:r>
              <a:rPr lang="en-US" altLang="en-US" sz="1600" b="0" kern="0" dirty="0" smtClean="0">
                <a:solidFill>
                  <a:srgbClr val="000000"/>
                </a:solidFill>
              </a:rPr>
              <a:t>Analyze</a:t>
            </a:r>
          </a:p>
        </p:txBody>
      </p:sp>
      <p:sp>
        <p:nvSpPr>
          <p:cNvPr id="208" name="AutoShape 17"/>
          <p:cNvSpPr>
            <a:spLocks/>
          </p:cNvSpPr>
          <p:nvPr/>
        </p:nvSpPr>
        <p:spPr bwMode="auto">
          <a:xfrm rot="10800000">
            <a:off x="2996675" y="3132138"/>
            <a:ext cx="138112" cy="1093787"/>
          </a:xfrm>
          <a:prstGeom prst="leftBrace">
            <a:avLst>
              <a:gd name="adj1" fmla="val 65996"/>
              <a:gd name="adj2" fmla="val 50000"/>
            </a:avLst>
          </a:prstGeom>
          <a:noFill/>
          <a:ln w="12700">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eaLnBrk="1" fontAlgn="base" hangingPunct="1">
              <a:spcBef>
                <a:spcPct val="0"/>
              </a:spcBef>
              <a:spcAft>
                <a:spcPct val="0"/>
              </a:spcAft>
              <a:buClrTx/>
              <a:buFontTx/>
              <a:buNone/>
              <a:defRPr/>
            </a:pPr>
            <a:endParaRPr lang="en-US" altLang="en-US" sz="2400" b="0" kern="0" baseline="-25000" smtClean="0">
              <a:solidFill>
                <a:srgbClr val="000000"/>
              </a:solidFill>
            </a:endParaRPr>
          </a:p>
        </p:txBody>
      </p:sp>
      <p:sp>
        <p:nvSpPr>
          <p:cNvPr id="209" name="Line 18"/>
          <p:cNvSpPr>
            <a:spLocks noChangeShapeType="1"/>
          </p:cNvSpPr>
          <p:nvPr/>
        </p:nvSpPr>
        <p:spPr bwMode="auto">
          <a:xfrm rot="5400000">
            <a:off x="2475181" y="1702594"/>
            <a:ext cx="1587" cy="15906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kern="0" baseline="-25000" smtClean="0">
              <a:solidFill>
                <a:srgbClr val="000000"/>
              </a:solidFill>
              <a:latin typeface="Arial"/>
              <a:cs typeface="Arial"/>
            </a:endParaRPr>
          </a:p>
        </p:txBody>
      </p:sp>
      <p:sp>
        <p:nvSpPr>
          <p:cNvPr id="210" name="Freeform 19"/>
          <p:cNvSpPr>
            <a:spLocks/>
          </p:cNvSpPr>
          <p:nvPr/>
        </p:nvSpPr>
        <p:spPr bwMode="auto">
          <a:xfrm rot="5400000">
            <a:off x="2241025" y="1517650"/>
            <a:ext cx="446088" cy="1449387"/>
          </a:xfrm>
          <a:custGeom>
            <a:avLst/>
            <a:gdLst>
              <a:gd name="T0" fmla="*/ 2147483647 w 449"/>
              <a:gd name="T1" fmla="*/ 2147483647 h 1008"/>
              <a:gd name="T2" fmla="*/ 2147483647 w 449"/>
              <a:gd name="T3" fmla="*/ 2147483647 h 1008"/>
              <a:gd name="T4" fmla="*/ 2147483647 w 449"/>
              <a:gd name="T5" fmla="*/ 2147483647 h 1008"/>
              <a:gd name="T6" fmla="*/ 2147483647 w 449"/>
              <a:gd name="T7" fmla="*/ 2147483647 h 1008"/>
              <a:gd name="T8" fmla="*/ 2147483647 w 449"/>
              <a:gd name="T9" fmla="*/ 0 h 10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9" h="1008">
                <a:moveTo>
                  <a:pt x="449" y="1008"/>
                </a:moveTo>
                <a:cubicBezTo>
                  <a:pt x="430" y="971"/>
                  <a:pt x="409" y="870"/>
                  <a:pt x="335" y="786"/>
                </a:cubicBezTo>
                <a:cubicBezTo>
                  <a:pt x="261" y="702"/>
                  <a:pt x="0" y="595"/>
                  <a:pt x="2" y="501"/>
                </a:cubicBezTo>
                <a:cubicBezTo>
                  <a:pt x="4" y="407"/>
                  <a:pt x="273" y="302"/>
                  <a:pt x="347" y="219"/>
                </a:cubicBezTo>
                <a:cubicBezTo>
                  <a:pt x="421" y="136"/>
                  <a:pt x="428" y="46"/>
                  <a:pt x="449" y="0"/>
                </a:cubicBezTo>
              </a:path>
            </a:pathLst>
          </a:custGeom>
          <a:noFill/>
          <a:ln w="12700" cap="flat" cmpd="sng">
            <a:solidFill>
              <a:srgbClr val="000000"/>
            </a:solidFill>
            <a:prstDash val="solid"/>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kern="0" baseline="-25000" smtClean="0">
              <a:solidFill>
                <a:srgbClr val="000000"/>
              </a:solidFill>
              <a:latin typeface="Arial"/>
              <a:cs typeface="Arial"/>
            </a:endParaRPr>
          </a:p>
        </p:txBody>
      </p:sp>
      <p:sp>
        <p:nvSpPr>
          <p:cNvPr id="211" name="Text Box 20"/>
          <p:cNvSpPr txBox="1">
            <a:spLocks noChangeArrowheads="1"/>
          </p:cNvSpPr>
          <p:nvPr/>
        </p:nvSpPr>
        <p:spPr bwMode="auto">
          <a:xfrm>
            <a:off x="2522012" y="2706688"/>
            <a:ext cx="623888" cy="274637"/>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fontAlgn="base">
              <a:spcBef>
                <a:spcPct val="0"/>
              </a:spcBef>
              <a:spcAft>
                <a:spcPct val="0"/>
              </a:spcAft>
              <a:buClrTx/>
              <a:buFontTx/>
              <a:buNone/>
              <a:defRPr/>
            </a:pPr>
            <a:r>
              <a:rPr lang="en-US" altLang="en-US" sz="1200" b="0" kern="0" smtClean="0">
                <a:solidFill>
                  <a:srgbClr val="000000"/>
                </a:solidFill>
              </a:rPr>
              <a:t>Defect</a:t>
            </a:r>
          </a:p>
        </p:txBody>
      </p:sp>
      <p:sp>
        <p:nvSpPr>
          <p:cNvPr id="212" name="Text Box 21"/>
          <p:cNvSpPr txBox="1">
            <a:spLocks noChangeArrowheads="1"/>
          </p:cNvSpPr>
          <p:nvPr/>
        </p:nvSpPr>
        <p:spPr bwMode="auto">
          <a:xfrm>
            <a:off x="1807637" y="2706688"/>
            <a:ext cx="623888" cy="274637"/>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fontAlgn="base">
              <a:spcBef>
                <a:spcPct val="0"/>
              </a:spcBef>
              <a:spcAft>
                <a:spcPct val="0"/>
              </a:spcAft>
              <a:buClrTx/>
              <a:buFontTx/>
              <a:buNone/>
              <a:defRPr/>
            </a:pPr>
            <a:r>
              <a:rPr lang="en-US" altLang="en-US" sz="1200" b="0" kern="0" smtClean="0">
                <a:solidFill>
                  <a:srgbClr val="000000"/>
                </a:solidFill>
              </a:rPr>
              <a:t>Defect</a:t>
            </a:r>
          </a:p>
        </p:txBody>
      </p:sp>
      <p:sp>
        <p:nvSpPr>
          <p:cNvPr id="213" name="Text Box 22"/>
          <p:cNvSpPr txBox="1">
            <a:spLocks noChangeArrowheads="1"/>
          </p:cNvSpPr>
          <p:nvPr/>
        </p:nvSpPr>
        <p:spPr bwMode="auto">
          <a:xfrm>
            <a:off x="1506012" y="1447800"/>
            <a:ext cx="1935163" cy="30321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algn="ctr" fontAlgn="base">
              <a:spcBef>
                <a:spcPct val="0"/>
              </a:spcBef>
              <a:spcAft>
                <a:spcPct val="0"/>
              </a:spcAft>
              <a:buClrTx/>
              <a:buFontTx/>
              <a:buNone/>
              <a:defRPr/>
            </a:pPr>
            <a:r>
              <a:rPr lang="en-US" altLang="en-US" sz="1400" kern="0" smtClean="0">
                <a:solidFill>
                  <a:srgbClr val="000000"/>
                </a:solidFill>
              </a:rPr>
              <a:t>Step 1</a:t>
            </a:r>
            <a:endParaRPr lang="en-US" altLang="en-US" sz="2400" kern="0" smtClean="0">
              <a:solidFill>
                <a:srgbClr val="000000"/>
              </a:solidFill>
            </a:endParaRPr>
          </a:p>
        </p:txBody>
      </p:sp>
      <p:sp>
        <p:nvSpPr>
          <p:cNvPr id="214" name="Line 23"/>
          <p:cNvSpPr>
            <a:spLocks noChangeShapeType="1"/>
          </p:cNvSpPr>
          <p:nvPr/>
        </p:nvSpPr>
        <p:spPr bwMode="auto">
          <a:xfrm rot="5400000">
            <a:off x="1821925" y="2328863"/>
            <a:ext cx="4270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kern="0" baseline="-25000" smtClean="0">
              <a:solidFill>
                <a:srgbClr val="000000"/>
              </a:solidFill>
              <a:latin typeface="Arial"/>
              <a:cs typeface="Arial"/>
            </a:endParaRPr>
          </a:p>
        </p:txBody>
      </p:sp>
      <p:sp>
        <p:nvSpPr>
          <p:cNvPr id="215" name="Line 24"/>
          <p:cNvSpPr>
            <a:spLocks noChangeShapeType="1"/>
          </p:cNvSpPr>
          <p:nvPr/>
        </p:nvSpPr>
        <p:spPr bwMode="auto">
          <a:xfrm rot="5400000">
            <a:off x="2696637" y="2328863"/>
            <a:ext cx="427037" cy="15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kern="0" baseline="-25000" smtClean="0">
              <a:solidFill>
                <a:srgbClr val="000000"/>
              </a:solidFill>
              <a:latin typeface="Arial"/>
              <a:cs typeface="Arial"/>
            </a:endParaRPr>
          </a:p>
        </p:txBody>
      </p:sp>
      <p:sp>
        <p:nvSpPr>
          <p:cNvPr id="216" name="Freeform 25"/>
          <p:cNvSpPr>
            <a:spLocks/>
          </p:cNvSpPr>
          <p:nvPr/>
        </p:nvSpPr>
        <p:spPr bwMode="auto">
          <a:xfrm rot="5400000">
            <a:off x="4400025" y="2478088"/>
            <a:ext cx="515937" cy="471487"/>
          </a:xfrm>
          <a:custGeom>
            <a:avLst/>
            <a:gdLst>
              <a:gd name="T0" fmla="*/ 0 w 522"/>
              <a:gd name="T1" fmla="*/ 2147483647 h 309"/>
              <a:gd name="T2" fmla="*/ 2147483647 w 522"/>
              <a:gd name="T3" fmla="*/ 2147483647 h 309"/>
              <a:gd name="T4" fmla="*/ 2147483647 w 522"/>
              <a:gd name="T5" fmla="*/ 0 h 309"/>
              <a:gd name="T6" fmla="*/ 2147483647 w 522"/>
              <a:gd name="T7" fmla="*/ 0 h 3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2" h="309">
                <a:moveTo>
                  <a:pt x="0" y="309"/>
                </a:moveTo>
                <a:lnTo>
                  <a:pt x="282" y="309"/>
                </a:lnTo>
                <a:lnTo>
                  <a:pt x="282" y="0"/>
                </a:lnTo>
                <a:lnTo>
                  <a:pt x="522" y="0"/>
                </a:lnTo>
              </a:path>
            </a:pathLst>
          </a:custGeom>
          <a:noFill/>
          <a:ln w="12700" cap="flat" cmpd="sng">
            <a:solidFill>
              <a:srgbClr val="000000"/>
            </a:solidFill>
            <a:prstDash val="solid"/>
            <a:round/>
            <a:headEnd type="oval" w="sm" len="sm"/>
            <a:tailEnd type="stealth" w="sm"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kern="0" baseline="-25000" smtClean="0">
              <a:solidFill>
                <a:srgbClr val="000000"/>
              </a:solidFill>
              <a:latin typeface="Arial"/>
              <a:cs typeface="Arial"/>
            </a:endParaRPr>
          </a:p>
        </p:txBody>
      </p:sp>
      <p:sp>
        <p:nvSpPr>
          <p:cNvPr id="217" name="Freeform 26"/>
          <p:cNvSpPr>
            <a:spLocks/>
          </p:cNvSpPr>
          <p:nvPr/>
        </p:nvSpPr>
        <p:spPr bwMode="auto">
          <a:xfrm rot="5400000">
            <a:off x="4935012" y="2474913"/>
            <a:ext cx="522287" cy="471488"/>
          </a:xfrm>
          <a:custGeom>
            <a:avLst/>
            <a:gdLst>
              <a:gd name="T0" fmla="*/ 0 w 528"/>
              <a:gd name="T1" fmla="*/ 0 h 270"/>
              <a:gd name="T2" fmla="*/ 2147483647 w 528"/>
              <a:gd name="T3" fmla="*/ 0 h 270"/>
              <a:gd name="T4" fmla="*/ 2147483647 w 528"/>
              <a:gd name="T5" fmla="*/ 2147483647 h 270"/>
              <a:gd name="T6" fmla="*/ 2147483647 w 528"/>
              <a:gd name="T7" fmla="*/ 2147483647 h 2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270">
                <a:moveTo>
                  <a:pt x="0" y="0"/>
                </a:moveTo>
                <a:lnTo>
                  <a:pt x="288" y="0"/>
                </a:lnTo>
                <a:lnTo>
                  <a:pt x="288" y="270"/>
                </a:lnTo>
                <a:lnTo>
                  <a:pt x="528" y="270"/>
                </a:lnTo>
              </a:path>
            </a:pathLst>
          </a:custGeom>
          <a:noFill/>
          <a:ln w="12700" cap="flat" cmpd="sng">
            <a:solidFill>
              <a:srgbClr val="000000"/>
            </a:solidFill>
            <a:prstDash val="solid"/>
            <a:round/>
            <a:headEnd type="oval" w="sm" len="sm"/>
            <a:tailEnd type="stealth" w="sm"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kern="0" baseline="-25000" smtClean="0">
              <a:solidFill>
                <a:srgbClr val="000000"/>
              </a:solidFill>
              <a:latin typeface="Arial"/>
              <a:cs typeface="Arial"/>
            </a:endParaRPr>
          </a:p>
        </p:txBody>
      </p:sp>
      <p:sp>
        <p:nvSpPr>
          <p:cNvPr id="218" name="Rectangle 27"/>
          <p:cNvSpPr>
            <a:spLocks noChangeArrowheads="1"/>
          </p:cNvSpPr>
          <p:nvPr/>
        </p:nvSpPr>
        <p:spPr bwMode="auto">
          <a:xfrm>
            <a:off x="5673200" y="3559175"/>
            <a:ext cx="15398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algn="r" fontAlgn="base">
              <a:spcBef>
                <a:spcPct val="0"/>
              </a:spcBef>
              <a:spcAft>
                <a:spcPct val="0"/>
              </a:spcAft>
              <a:buClrTx/>
              <a:buFontTx/>
              <a:buNone/>
              <a:defRPr/>
            </a:pPr>
            <a:r>
              <a:rPr lang="en-US" altLang="en-US" sz="3100" b="0" kern="0" smtClean="0">
                <a:solidFill>
                  <a:srgbClr val="000000"/>
                </a:solidFill>
              </a:rPr>
              <a:t>*</a:t>
            </a:r>
            <a:endParaRPr lang="en-US" altLang="en-US" sz="1600" b="0" kern="0" smtClean="0">
              <a:solidFill>
                <a:srgbClr val="000000"/>
              </a:solidFill>
            </a:endParaRPr>
          </a:p>
        </p:txBody>
      </p:sp>
      <p:grpSp>
        <p:nvGrpSpPr>
          <p:cNvPr id="219" name="Group 28"/>
          <p:cNvGrpSpPr>
            <a:grpSpLocks/>
          </p:cNvGrpSpPr>
          <p:nvPr/>
        </p:nvGrpSpPr>
        <p:grpSpPr bwMode="auto">
          <a:xfrm rot="5400000">
            <a:off x="3184794" y="2961481"/>
            <a:ext cx="1778000" cy="725487"/>
            <a:chOff x="1761" y="3269"/>
            <a:chExt cx="1798" cy="519"/>
          </a:xfrm>
        </p:grpSpPr>
        <p:sp>
          <p:nvSpPr>
            <p:cNvPr id="242" name="Freeform 29"/>
            <p:cNvSpPr>
              <a:spLocks/>
            </p:cNvSpPr>
            <p:nvPr/>
          </p:nvSpPr>
          <p:spPr bwMode="auto">
            <a:xfrm rot="-5400000">
              <a:off x="1764" y="3608"/>
              <a:ext cx="79" cy="85"/>
            </a:xfrm>
            <a:custGeom>
              <a:avLst/>
              <a:gdLst>
                <a:gd name="T0" fmla="*/ 5 w 87"/>
                <a:gd name="T1" fmla="*/ 113551 h 77"/>
                <a:gd name="T2" fmla="*/ 0 w 87"/>
                <a:gd name="T3" fmla="*/ 232393 h 77"/>
                <a:gd name="T4" fmla="*/ 5 w 87"/>
                <a:gd name="T5" fmla="*/ 113551 h 77"/>
                <a:gd name="T6" fmla="*/ 0 w 87"/>
                <a:gd name="T7" fmla="*/ 0 h 77"/>
                <a:gd name="T8" fmla="*/ 5 w 87"/>
                <a:gd name="T9" fmla="*/ 113551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77">
                  <a:moveTo>
                    <a:pt x="87" y="38"/>
                  </a:moveTo>
                  <a:lnTo>
                    <a:pt x="0" y="77"/>
                  </a:lnTo>
                  <a:lnTo>
                    <a:pt x="21" y="38"/>
                  </a:lnTo>
                  <a:lnTo>
                    <a:pt x="0" y="0"/>
                  </a:lnTo>
                  <a:lnTo>
                    <a:pt x="87"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2400" kern="0" baseline="-25000" smtClean="0">
                <a:solidFill>
                  <a:srgbClr val="000000"/>
                </a:solidFill>
                <a:latin typeface="Arial"/>
                <a:cs typeface="Arial"/>
              </a:endParaRPr>
            </a:p>
          </p:txBody>
        </p:sp>
        <p:sp>
          <p:nvSpPr>
            <p:cNvPr id="243" name="Freeform 30"/>
            <p:cNvSpPr>
              <a:spLocks/>
            </p:cNvSpPr>
            <p:nvPr/>
          </p:nvSpPr>
          <p:spPr bwMode="auto">
            <a:xfrm rot="-5400000">
              <a:off x="2419" y="2648"/>
              <a:ext cx="519" cy="1761"/>
            </a:xfrm>
            <a:custGeom>
              <a:avLst/>
              <a:gdLst>
                <a:gd name="T0" fmla="*/ 5 w 569"/>
                <a:gd name="T1" fmla="*/ 6234478 h 1590"/>
                <a:gd name="T2" fmla="*/ 0 w 569"/>
                <a:gd name="T3" fmla="*/ 6234478 h 1590"/>
                <a:gd name="T4" fmla="*/ 0 w 569"/>
                <a:gd name="T5" fmla="*/ 0 h 1590"/>
                <a:gd name="T6" fmla="*/ 5 w 569"/>
                <a:gd name="T7" fmla="*/ 0 h 1590"/>
                <a:gd name="T8" fmla="*/ 5 w 569"/>
                <a:gd name="T9" fmla="*/ 41879 h 1590"/>
                <a:gd name="T10" fmla="*/ 5 w 569"/>
                <a:gd name="T11" fmla="*/ 41879 h 1590"/>
                <a:gd name="T12" fmla="*/ 5 w 569"/>
                <a:gd name="T13" fmla="*/ 6192856 h 1590"/>
                <a:gd name="T14" fmla="*/ 5 w 569"/>
                <a:gd name="T15" fmla="*/ 6192856 h 1590"/>
                <a:gd name="T16" fmla="*/ 5 w 569"/>
                <a:gd name="T17" fmla="*/ 6234478 h 1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69" h="1590">
                  <a:moveTo>
                    <a:pt x="569" y="1590"/>
                  </a:moveTo>
                  <a:lnTo>
                    <a:pt x="0" y="1590"/>
                  </a:lnTo>
                  <a:lnTo>
                    <a:pt x="0" y="0"/>
                  </a:lnTo>
                  <a:lnTo>
                    <a:pt x="126" y="0"/>
                  </a:lnTo>
                  <a:lnTo>
                    <a:pt x="126" y="11"/>
                  </a:lnTo>
                  <a:lnTo>
                    <a:pt x="11" y="11"/>
                  </a:lnTo>
                  <a:lnTo>
                    <a:pt x="11" y="1579"/>
                  </a:lnTo>
                  <a:lnTo>
                    <a:pt x="569" y="1579"/>
                  </a:lnTo>
                  <a:lnTo>
                    <a:pt x="569" y="15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2400" kern="0" baseline="-25000" smtClean="0">
                <a:solidFill>
                  <a:srgbClr val="000000"/>
                </a:solidFill>
                <a:latin typeface="Arial"/>
                <a:cs typeface="Arial"/>
              </a:endParaRPr>
            </a:p>
          </p:txBody>
        </p:sp>
      </p:grpSp>
      <p:sp>
        <p:nvSpPr>
          <p:cNvPr id="221" name="AutoShape 32"/>
          <p:cNvSpPr>
            <a:spLocks noChangeArrowheads="1"/>
          </p:cNvSpPr>
          <p:nvPr/>
        </p:nvSpPr>
        <p:spPr bwMode="auto">
          <a:xfrm>
            <a:off x="4419075" y="3167013"/>
            <a:ext cx="979487" cy="347662"/>
          </a:xfrm>
          <a:prstGeom prst="flowChartProcess">
            <a:avLst/>
          </a:prstGeom>
          <a:solidFill>
            <a:srgbClr val="FFFFFF"/>
          </a:solidFill>
          <a:ln w="9525">
            <a:solidFill>
              <a:srgbClr val="000000"/>
            </a:solidFill>
            <a:miter lim="800000"/>
            <a:headEnd/>
            <a:tailEnd/>
          </a:ln>
          <a:effectLst>
            <a:outerShdw dist="107763" dir="13500000" algn="ctr" rotWithShape="0">
              <a:srgbClr val="FFFFFF">
                <a:alpha val="50000"/>
              </a:srgbClr>
            </a:outerShdw>
          </a:effectLst>
        </p:spPr>
        <p:txBody>
          <a:bodyPr wrap="none" lIns="102590" tIns="51296" rIns="102590" bIns="51296" anchor="ct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algn="ctr" fontAlgn="base">
              <a:spcBef>
                <a:spcPct val="0"/>
              </a:spcBef>
              <a:spcAft>
                <a:spcPct val="0"/>
              </a:spcAft>
              <a:buClrTx/>
              <a:buFontTx/>
              <a:buNone/>
              <a:defRPr/>
            </a:pPr>
            <a:r>
              <a:rPr lang="en-US" altLang="en-US" sz="1600" b="0" kern="0" smtClean="0">
                <a:solidFill>
                  <a:srgbClr val="000000"/>
                </a:solidFill>
              </a:rPr>
              <a:t>Analyze</a:t>
            </a:r>
          </a:p>
        </p:txBody>
      </p:sp>
      <p:sp>
        <p:nvSpPr>
          <p:cNvPr id="222" name="AutoShape 33"/>
          <p:cNvSpPr>
            <a:spLocks noChangeArrowheads="1"/>
          </p:cNvSpPr>
          <p:nvPr/>
        </p:nvSpPr>
        <p:spPr bwMode="auto">
          <a:xfrm>
            <a:off x="4420662" y="3783950"/>
            <a:ext cx="981075" cy="347663"/>
          </a:xfrm>
          <a:prstGeom prst="flowChartProcess">
            <a:avLst/>
          </a:prstGeom>
          <a:solidFill>
            <a:srgbClr val="FFFFFF"/>
          </a:solidFill>
          <a:ln w="9525">
            <a:solidFill>
              <a:srgbClr val="000000"/>
            </a:solidFill>
            <a:miter lim="800000"/>
            <a:headEnd/>
            <a:tailEnd/>
          </a:ln>
          <a:effectLst>
            <a:outerShdw dist="107763" dir="13500000" algn="ctr" rotWithShape="0">
              <a:srgbClr val="FFFFFF">
                <a:alpha val="50000"/>
              </a:srgbClr>
            </a:outerShdw>
          </a:effectLst>
        </p:spPr>
        <p:txBody>
          <a:bodyPr wrap="none" lIns="102590" tIns="51296" rIns="102590" bIns="51296" anchor="ct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algn="ctr" fontAlgn="base">
              <a:spcBef>
                <a:spcPct val="0"/>
              </a:spcBef>
              <a:spcAft>
                <a:spcPct val="0"/>
              </a:spcAft>
              <a:buClrTx/>
              <a:buFontTx/>
              <a:buNone/>
              <a:defRPr/>
            </a:pPr>
            <a:r>
              <a:rPr lang="en-US" altLang="en-US" sz="1600" b="0" kern="0" smtClean="0">
                <a:solidFill>
                  <a:srgbClr val="000000"/>
                </a:solidFill>
              </a:rPr>
              <a:t>Fix</a:t>
            </a:r>
          </a:p>
        </p:txBody>
      </p:sp>
      <p:sp>
        <p:nvSpPr>
          <p:cNvPr id="223" name="AutoShape 34"/>
          <p:cNvSpPr>
            <a:spLocks/>
          </p:cNvSpPr>
          <p:nvPr/>
        </p:nvSpPr>
        <p:spPr bwMode="auto">
          <a:xfrm rot="10800000">
            <a:off x="5444600" y="3130550"/>
            <a:ext cx="136525" cy="1095375"/>
          </a:xfrm>
          <a:prstGeom prst="leftBrace">
            <a:avLst>
              <a:gd name="adj1" fmla="val 66860"/>
              <a:gd name="adj2" fmla="val 50000"/>
            </a:avLst>
          </a:prstGeom>
          <a:noFill/>
          <a:ln w="12700">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eaLnBrk="1" fontAlgn="base" hangingPunct="1">
              <a:spcBef>
                <a:spcPct val="0"/>
              </a:spcBef>
              <a:spcAft>
                <a:spcPct val="0"/>
              </a:spcAft>
              <a:buClrTx/>
              <a:buFontTx/>
              <a:buNone/>
              <a:defRPr/>
            </a:pPr>
            <a:endParaRPr lang="en-US" altLang="en-US" sz="2400" b="0" kern="0" baseline="-25000" smtClean="0">
              <a:solidFill>
                <a:srgbClr val="000000"/>
              </a:solidFill>
            </a:endParaRPr>
          </a:p>
        </p:txBody>
      </p:sp>
      <p:sp>
        <p:nvSpPr>
          <p:cNvPr id="224" name="Freeform 35"/>
          <p:cNvSpPr>
            <a:spLocks/>
          </p:cNvSpPr>
          <p:nvPr/>
        </p:nvSpPr>
        <p:spPr bwMode="auto">
          <a:xfrm rot="5400000">
            <a:off x="5473968" y="1261270"/>
            <a:ext cx="377825" cy="1541462"/>
          </a:xfrm>
          <a:custGeom>
            <a:avLst/>
            <a:gdLst>
              <a:gd name="T0" fmla="*/ 2147483647 w 381"/>
              <a:gd name="T1" fmla="*/ 2147483647 h 1101"/>
              <a:gd name="T2" fmla="*/ 2147483647 w 381"/>
              <a:gd name="T3" fmla="*/ 2147483647 h 1101"/>
              <a:gd name="T4" fmla="*/ 2147483647 w 381"/>
              <a:gd name="T5" fmla="*/ 2147483647 h 1101"/>
              <a:gd name="T6" fmla="*/ 2147483647 w 381"/>
              <a:gd name="T7" fmla="*/ 2147483647 h 1101"/>
              <a:gd name="T8" fmla="*/ 2147483647 w 381"/>
              <a:gd name="T9" fmla="*/ 2147483647 h 1101"/>
              <a:gd name="T10" fmla="*/ 2147483647 w 381"/>
              <a:gd name="T11" fmla="*/ 0 h 1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1" h="1101">
                <a:moveTo>
                  <a:pt x="381" y="1101"/>
                </a:moveTo>
                <a:cubicBezTo>
                  <a:pt x="345" y="1079"/>
                  <a:pt x="220" y="1031"/>
                  <a:pt x="160" y="968"/>
                </a:cubicBezTo>
                <a:cubicBezTo>
                  <a:pt x="100" y="905"/>
                  <a:pt x="0" y="815"/>
                  <a:pt x="18" y="723"/>
                </a:cubicBezTo>
                <a:cubicBezTo>
                  <a:pt x="36" y="631"/>
                  <a:pt x="218" y="500"/>
                  <a:pt x="269" y="413"/>
                </a:cubicBezTo>
                <a:cubicBezTo>
                  <a:pt x="320" y="326"/>
                  <a:pt x="313" y="268"/>
                  <a:pt x="327" y="200"/>
                </a:cubicBezTo>
                <a:cubicBezTo>
                  <a:pt x="340" y="132"/>
                  <a:pt x="347" y="42"/>
                  <a:pt x="352" y="0"/>
                </a:cubicBezTo>
              </a:path>
            </a:pathLst>
          </a:custGeom>
          <a:noFill/>
          <a:ln w="12700" cap="flat" cmpd="sng">
            <a:solidFill>
              <a:srgbClr val="000000"/>
            </a:solidFill>
            <a:prstDash val="solid"/>
            <a:round/>
            <a:headEnd/>
            <a:tailEnd type="stealth" w="sm"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kern="0" baseline="-25000" smtClean="0">
              <a:solidFill>
                <a:srgbClr val="000000"/>
              </a:solidFill>
              <a:latin typeface="Arial"/>
              <a:cs typeface="Arial"/>
            </a:endParaRPr>
          </a:p>
        </p:txBody>
      </p:sp>
      <p:sp>
        <p:nvSpPr>
          <p:cNvPr id="225" name="Line 36"/>
          <p:cNvSpPr>
            <a:spLocks noChangeShapeType="1"/>
          </p:cNvSpPr>
          <p:nvPr/>
        </p:nvSpPr>
        <p:spPr bwMode="auto">
          <a:xfrm rot="5400000">
            <a:off x="4937394" y="1724819"/>
            <a:ext cx="1587" cy="154622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kern="0" baseline="-25000" smtClean="0">
              <a:solidFill>
                <a:srgbClr val="000000"/>
              </a:solidFill>
              <a:latin typeface="Arial"/>
              <a:cs typeface="Arial"/>
            </a:endParaRPr>
          </a:p>
        </p:txBody>
      </p:sp>
      <p:sp>
        <p:nvSpPr>
          <p:cNvPr id="226" name="Freeform 37"/>
          <p:cNvSpPr>
            <a:spLocks/>
          </p:cNvSpPr>
          <p:nvPr/>
        </p:nvSpPr>
        <p:spPr bwMode="auto">
          <a:xfrm rot="5400000">
            <a:off x="4706412" y="1536700"/>
            <a:ext cx="444500" cy="1409700"/>
          </a:xfrm>
          <a:custGeom>
            <a:avLst/>
            <a:gdLst>
              <a:gd name="T0" fmla="*/ 2147483647 w 449"/>
              <a:gd name="T1" fmla="*/ 2147483647 h 1008"/>
              <a:gd name="T2" fmla="*/ 2147483647 w 449"/>
              <a:gd name="T3" fmla="*/ 2147483647 h 1008"/>
              <a:gd name="T4" fmla="*/ 2147483647 w 449"/>
              <a:gd name="T5" fmla="*/ 2147483647 h 1008"/>
              <a:gd name="T6" fmla="*/ 2147483647 w 449"/>
              <a:gd name="T7" fmla="*/ 2147483647 h 1008"/>
              <a:gd name="T8" fmla="*/ 2147483647 w 449"/>
              <a:gd name="T9" fmla="*/ 0 h 10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9" h="1008">
                <a:moveTo>
                  <a:pt x="449" y="1008"/>
                </a:moveTo>
                <a:cubicBezTo>
                  <a:pt x="430" y="971"/>
                  <a:pt x="409" y="870"/>
                  <a:pt x="335" y="786"/>
                </a:cubicBezTo>
                <a:cubicBezTo>
                  <a:pt x="261" y="702"/>
                  <a:pt x="0" y="595"/>
                  <a:pt x="2" y="501"/>
                </a:cubicBezTo>
                <a:cubicBezTo>
                  <a:pt x="4" y="407"/>
                  <a:pt x="273" y="302"/>
                  <a:pt x="347" y="219"/>
                </a:cubicBezTo>
                <a:cubicBezTo>
                  <a:pt x="421" y="136"/>
                  <a:pt x="428" y="46"/>
                  <a:pt x="449" y="0"/>
                </a:cubicBezTo>
              </a:path>
            </a:pathLst>
          </a:custGeom>
          <a:noFill/>
          <a:ln w="12700" cap="flat" cmpd="sng">
            <a:solidFill>
              <a:srgbClr val="000000"/>
            </a:solidFill>
            <a:prstDash val="solid"/>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kern="0" baseline="-25000" smtClean="0">
              <a:solidFill>
                <a:srgbClr val="000000"/>
              </a:solidFill>
              <a:latin typeface="Arial"/>
              <a:cs typeface="Arial"/>
            </a:endParaRPr>
          </a:p>
        </p:txBody>
      </p:sp>
      <p:sp>
        <p:nvSpPr>
          <p:cNvPr id="227" name="Text Box 38"/>
          <p:cNvSpPr txBox="1">
            <a:spLocks noChangeArrowheads="1"/>
          </p:cNvSpPr>
          <p:nvPr/>
        </p:nvSpPr>
        <p:spPr bwMode="auto">
          <a:xfrm>
            <a:off x="4971525" y="2703513"/>
            <a:ext cx="623887" cy="274637"/>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fontAlgn="base">
              <a:spcBef>
                <a:spcPct val="0"/>
              </a:spcBef>
              <a:spcAft>
                <a:spcPct val="0"/>
              </a:spcAft>
              <a:buClrTx/>
              <a:buFontTx/>
              <a:buNone/>
              <a:defRPr/>
            </a:pPr>
            <a:r>
              <a:rPr lang="en-US" altLang="en-US" sz="1200" b="0" kern="0" smtClean="0">
                <a:solidFill>
                  <a:srgbClr val="000000"/>
                </a:solidFill>
              </a:rPr>
              <a:t>Defect</a:t>
            </a:r>
          </a:p>
        </p:txBody>
      </p:sp>
      <p:sp>
        <p:nvSpPr>
          <p:cNvPr id="228" name="Text Box 39"/>
          <p:cNvSpPr txBox="1">
            <a:spLocks noChangeArrowheads="1"/>
          </p:cNvSpPr>
          <p:nvPr/>
        </p:nvSpPr>
        <p:spPr bwMode="auto">
          <a:xfrm>
            <a:off x="4273025" y="2705100"/>
            <a:ext cx="623887" cy="274638"/>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fontAlgn="base">
              <a:spcBef>
                <a:spcPct val="0"/>
              </a:spcBef>
              <a:spcAft>
                <a:spcPct val="0"/>
              </a:spcAft>
              <a:buClrTx/>
              <a:buFontTx/>
              <a:buNone/>
              <a:defRPr/>
            </a:pPr>
            <a:r>
              <a:rPr lang="en-US" altLang="en-US" sz="1200" b="0" kern="0" smtClean="0">
                <a:solidFill>
                  <a:srgbClr val="000000"/>
                </a:solidFill>
              </a:rPr>
              <a:t>Defect</a:t>
            </a:r>
          </a:p>
        </p:txBody>
      </p:sp>
      <p:sp>
        <p:nvSpPr>
          <p:cNvPr id="229" name="Text Box 40"/>
          <p:cNvSpPr txBox="1">
            <a:spLocks noChangeArrowheads="1"/>
          </p:cNvSpPr>
          <p:nvPr/>
        </p:nvSpPr>
        <p:spPr bwMode="auto">
          <a:xfrm>
            <a:off x="4001562" y="1447800"/>
            <a:ext cx="1878013" cy="30321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algn="ctr" fontAlgn="base">
              <a:spcBef>
                <a:spcPct val="0"/>
              </a:spcBef>
              <a:spcAft>
                <a:spcPct val="0"/>
              </a:spcAft>
              <a:buClrTx/>
              <a:buFontTx/>
              <a:buNone/>
              <a:defRPr/>
            </a:pPr>
            <a:r>
              <a:rPr lang="en-US" altLang="en-US" sz="1400" kern="0" smtClean="0">
                <a:solidFill>
                  <a:srgbClr val="000000"/>
                </a:solidFill>
              </a:rPr>
              <a:t>Step 2</a:t>
            </a:r>
            <a:endParaRPr lang="en-US" altLang="en-US" sz="2400" kern="0" smtClean="0">
              <a:solidFill>
                <a:srgbClr val="000000"/>
              </a:solidFill>
            </a:endParaRPr>
          </a:p>
        </p:txBody>
      </p:sp>
      <p:sp>
        <p:nvSpPr>
          <p:cNvPr id="230" name="Line 41"/>
          <p:cNvSpPr>
            <a:spLocks noChangeShapeType="1"/>
          </p:cNvSpPr>
          <p:nvPr/>
        </p:nvSpPr>
        <p:spPr bwMode="auto">
          <a:xfrm rot="5400000">
            <a:off x="4300806" y="2329656"/>
            <a:ext cx="425450" cy="15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kern="0" baseline="-25000" smtClean="0">
              <a:solidFill>
                <a:srgbClr val="000000"/>
              </a:solidFill>
              <a:latin typeface="Arial"/>
              <a:cs typeface="Arial"/>
            </a:endParaRPr>
          </a:p>
        </p:txBody>
      </p:sp>
      <p:sp>
        <p:nvSpPr>
          <p:cNvPr id="231" name="Line 42"/>
          <p:cNvSpPr>
            <a:spLocks noChangeShapeType="1"/>
          </p:cNvSpPr>
          <p:nvPr/>
        </p:nvSpPr>
        <p:spPr bwMode="auto">
          <a:xfrm rot="5400000">
            <a:off x="5151706" y="2329656"/>
            <a:ext cx="425450" cy="15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kern="0" baseline="-25000" smtClean="0">
              <a:solidFill>
                <a:srgbClr val="000000"/>
              </a:solidFill>
              <a:latin typeface="Arial"/>
              <a:cs typeface="Arial"/>
            </a:endParaRPr>
          </a:p>
        </p:txBody>
      </p:sp>
      <p:sp>
        <p:nvSpPr>
          <p:cNvPr id="232" name="Text Box 43"/>
          <p:cNvSpPr txBox="1">
            <a:spLocks noChangeArrowheads="1"/>
          </p:cNvSpPr>
          <p:nvPr/>
        </p:nvSpPr>
        <p:spPr bwMode="auto">
          <a:xfrm>
            <a:off x="820212" y="2235200"/>
            <a:ext cx="495300" cy="2540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590" tIns="51296" rIns="102590" bIns="51296">
            <a:spAutoFit/>
          </a:bodyP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algn="ctr" fontAlgn="base">
              <a:spcBef>
                <a:spcPct val="50000"/>
              </a:spcBef>
              <a:spcAft>
                <a:spcPct val="0"/>
              </a:spcAft>
              <a:buClrTx/>
              <a:buFontTx/>
              <a:buNone/>
              <a:defRPr/>
            </a:pPr>
            <a:r>
              <a:rPr lang="en-US" altLang="en-US" sz="1000" kern="0" smtClean="0">
                <a:solidFill>
                  <a:srgbClr val="000000"/>
                </a:solidFill>
              </a:rPr>
              <a:t>Start</a:t>
            </a:r>
          </a:p>
        </p:txBody>
      </p:sp>
      <p:sp>
        <p:nvSpPr>
          <p:cNvPr id="233" name="Rectangle 44"/>
          <p:cNvSpPr>
            <a:spLocks noChangeArrowheads="1"/>
          </p:cNvSpPr>
          <p:nvPr/>
        </p:nvSpPr>
        <p:spPr bwMode="auto">
          <a:xfrm>
            <a:off x="3974575" y="1835150"/>
            <a:ext cx="1952625" cy="781050"/>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590" tIns="51296" rIns="102590" bIns="51296"/>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algn="ctr" fontAlgn="base">
              <a:spcBef>
                <a:spcPct val="0"/>
              </a:spcBef>
              <a:spcAft>
                <a:spcPct val="0"/>
              </a:spcAft>
              <a:buClrTx/>
              <a:buFontTx/>
              <a:buNone/>
              <a:defRPr/>
            </a:pPr>
            <a:r>
              <a:rPr lang="en-US" altLang="en-US" sz="1200" b="0" kern="0" smtClean="0">
                <a:solidFill>
                  <a:srgbClr val="000000"/>
                </a:solidFill>
              </a:rPr>
              <a:t>LS	US</a:t>
            </a:r>
          </a:p>
          <a:p>
            <a:pPr algn="ctr" fontAlgn="base">
              <a:spcBef>
                <a:spcPct val="0"/>
              </a:spcBef>
              <a:spcAft>
                <a:spcPct val="0"/>
              </a:spcAft>
              <a:buClrTx/>
              <a:buFontTx/>
              <a:buNone/>
              <a:defRPr/>
            </a:pPr>
            <a:endParaRPr lang="en-US" altLang="en-US" sz="1300" b="0" kern="0" smtClean="0">
              <a:solidFill>
                <a:srgbClr val="000000"/>
              </a:solidFill>
            </a:endParaRPr>
          </a:p>
          <a:p>
            <a:pPr algn="ctr" fontAlgn="base">
              <a:spcBef>
                <a:spcPct val="0"/>
              </a:spcBef>
              <a:spcAft>
                <a:spcPct val="0"/>
              </a:spcAft>
              <a:buClrTx/>
              <a:buFontTx/>
              <a:buNone/>
              <a:defRPr/>
            </a:pPr>
            <a:r>
              <a:rPr lang="en-US" altLang="en-US" sz="1200" b="0" kern="0" smtClean="0">
                <a:solidFill>
                  <a:srgbClr val="000000"/>
                </a:solidFill>
              </a:rPr>
              <a:t>No Defect</a:t>
            </a:r>
          </a:p>
          <a:p>
            <a:pPr algn="ctr" fontAlgn="base">
              <a:spcBef>
                <a:spcPct val="0"/>
              </a:spcBef>
              <a:spcAft>
                <a:spcPct val="0"/>
              </a:spcAft>
              <a:buClrTx/>
              <a:buFontTx/>
              <a:buNone/>
              <a:defRPr/>
            </a:pPr>
            <a:endParaRPr lang="en-US" altLang="en-US" sz="1200" b="0" kern="0" smtClean="0">
              <a:solidFill>
                <a:srgbClr val="000000"/>
              </a:solidFill>
            </a:endParaRPr>
          </a:p>
        </p:txBody>
      </p:sp>
      <p:sp>
        <p:nvSpPr>
          <p:cNvPr id="234" name="Text Box 45"/>
          <p:cNvSpPr txBox="1">
            <a:spLocks noChangeArrowheads="1"/>
          </p:cNvSpPr>
          <p:nvPr/>
        </p:nvSpPr>
        <p:spPr bwMode="auto">
          <a:xfrm>
            <a:off x="3430062" y="1970088"/>
            <a:ext cx="5476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eaLnBrk="1" fontAlgn="base" hangingPunct="1">
              <a:spcBef>
                <a:spcPct val="0"/>
              </a:spcBef>
              <a:spcAft>
                <a:spcPct val="0"/>
              </a:spcAft>
              <a:buClrTx/>
              <a:buFontTx/>
              <a:buNone/>
              <a:defRPr/>
            </a:pPr>
            <a:r>
              <a:rPr lang="en-US" altLang="en-US" sz="1400" b="0" kern="0" dirty="0" smtClean="0">
                <a:solidFill>
                  <a:srgbClr val="333399"/>
                </a:solidFill>
              </a:rPr>
              <a:t>(.80)</a:t>
            </a:r>
          </a:p>
        </p:txBody>
      </p:sp>
      <p:sp>
        <p:nvSpPr>
          <p:cNvPr id="235" name="Text Box 46"/>
          <p:cNvSpPr txBox="1">
            <a:spLocks noChangeArrowheads="1"/>
          </p:cNvSpPr>
          <p:nvPr/>
        </p:nvSpPr>
        <p:spPr bwMode="auto">
          <a:xfrm>
            <a:off x="3157012" y="2717800"/>
            <a:ext cx="5476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eaLnBrk="1" fontAlgn="base" hangingPunct="1">
              <a:spcBef>
                <a:spcPct val="0"/>
              </a:spcBef>
              <a:spcAft>
                <a:spcPct val="0"/>
              </a:spcAft>
              <a:buClrTx/>
              <a:buFontTx/>
              <a:buNone/>
              <a:defRPr/>
            </a:pPr>
            <a:r>
              <a:rPr lang="en-US" altLang="en-US" sz="1400" b="0" kern="0" dirty="0" smtClean="0">
                <a:solidFill>
                  <a:srgbClr val="FF0000"/>
                </a:solidFill>
              </a:rPr>
              <a:t>(.20)</a:t>
            </a:r>
          </a:p>
        </p:txBody>
      </p:sp>
      <p:sp>
        <p:nvSpPr>
          <p:cNvPr id="236" name="Text Box 47"/>
          <p:cNvSpPr txBox="1">
            <a:spLocks noChangeArrowheads="1"/>
          </p:cNvSpPr>
          <p:nvPr/>
        </p:nvSpPr>
        <p:spPr bwMode="auto">
          <a:xfrm>
            <a:off x="5595412" y="2717800"/>
            <a:ext cx="5476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eaLnBrk="1" fontAlgn="base" hangingPunct="1">
              <a:spcBef>
                <a:spcPct val="0"/>
              </a:spcBef>
              <a:spcAft>
                <a:spcPct val="0"/>
              </a:spcAft>
              <a:buClrTx/>
              <a:buFontTx/>
              <a:buNone/>
              <a:defRPr/>
            </a:pPr>
            <a:r>
              <a:rPr lang="en-US" altLang="en-US" sz="1400" b="0" kern="0" dirty="0" smtClean="0">
                <a:solidFill>
                  <a:srgbClr val="FF0000"/>
                </a:solidFill>
              </a:rPr>
              <a:t>(.10)</a:t>
            </a:r>
          </a:p>
        </p:txBody>
      </p:sp>
      <p:sp>
        <p:nvSpPr>
          <p:cNvPr id="237" name="Text Box 48"/>
          <p:cNvSpPr txBox="1">
            <a:spLocks noChangeArrowheads="1"/>
          </p:cNvSpPr>
          <p:nvPr/>
        </p:nvSpPr>
        <p:spPr bwMode="auto">
          <a:xfrm>
            <a:off x="5989112" y="1882775"/>
            <a:ext cx="5476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eaLnBrk="1" fontAlgn="base" hangingPunct="1">
              <a:spcBef>
                <a:spcPct val="0"/>
              </a:spcBef>
              <a:spcAft>
                <a:spcPct val="0"/>
              </a:spcAft>
              <a:buClrTx/>
              <a:buFontTx/>
              <a:buNone/>
              <a:defRPr/>
            </a:pPr>
            <a:r>
              <a:rPr lang="en-US" altLang="en-US" sz="1400" b="0" kern="0" dirty="0" smtClean="0">
                <a:solidFill>
                  <a:srgbClr val="333399"/>
                </a:solidFill>
              </a:rPr>
              <a:t>(.90)</a:t>
            </a:r>
          </a:p>
        </p:txBody>
      </p:sp>
      <p:sp>
        <p:nvSpPr>
          <p:cNvPr id="238" name="Text Box 49"/>
          <p:cNvSpPr txBox="1">
            <a:spLocks noChangeArrowheads="1"/>
          </p:cNvSpPr>
          <p:nvPr/>
        </p:nvSpPr>
        <p:spPr bwMode="auto">
          <a:xfrm>
            <a:off x="7579787" y="2184400"/>
            <a:ext cx="5476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eaLnBrk="1" fontAlgn="base" hangingPunct="1">
              <a:spcBef>
                <a:spcPct val="0"/>
              </a:spcBef>
              <a:spcAft>
                <a:spcPct val="0"/>
              </a:spcAft>
              <a:buClrTx/>
              <a:buFontTx/>
              <a:buNone/>
              <a:defRPr/>
            </a:pPr>
            <a:r>
              <a:rPr lang="en-US" altLang="en-US" sz="1400" b="0" kern="0" dirty="0" smtClean="0">
                <a:solidFill>
                  <a:srgbClr val="333399"/>
                </a:solidFill>
              </a:rPr>
              <a:t>(.72)</a:t>
            </a:r>
          </a:p>
        </p:txBody>
      </p:sp>
      <p:sp>
        <p:nvSpPr>
          <p:cNvPr id="239" name="Oval 238"/>
          <p:cNvSpPr>
            <a:spLocks noChangeArrowheads="1"/>
          </p:cNvSpPr>
          <p:nvPr/>
        </p:nvSpPr>
        <p:spPr bwMode="auto">
          <a:xfrm>
            <a:off x="1280587" y="2641600"/>
            <a:ext cx="4799013" cy="2090738"/>
          </a:xfrm>
          <a:prstGeom prst="ellipse">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algn="ctr" eaLnBrk="1" fontAlgn="base" hangingPunct="1">
              <a:spcBef>
                <a:spcPct val="0"/>
              </a:spcBef>
              <a:spcAft>
                <a:spcPct val="0"/>
              </a:spcAft>
              <a:buClrTx/>
              <a:buFontTx/>
              <a:buNone/>
              <a:defRPr/>
            </a:pPr>
            <a:endParaRPr lang="en-US" altLang="en-US" sz="2400" b="0" kern="0" baseline="-25000" smtClean="0">
              <a:solidFill>
                <a:srgbClr val="FFFFFF"/>
              </a:solidFill>
              <a:latin typeface="Times New Roman" pitchFamily="18" charset="0"/>
            </a:endParaRPr>
          </a:p>
        </p:txBody>
      </p:sp>
      <p:sp>
        <p:nvSpPr>
          <p:cNvPr id="240" name="TextBox 239"/>
          <p:cNvSpPr txBox="1">
            <a:spLocks noChangeArrowheads="1"/>
          </p:cNvSpPr>
          <p:nvPr/>
        </p:nvSpPr>
        <p:spPr bwMode="auto">
          <a:xfrm>
            <a:off x="6433612" y="3557588"/>
            <a:ext cx="2133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bg1"/>
              </a:buClr>
              <a:buFont typeface="Wingdings" pitchFamily="2" charset="2"/>
              <a:buChar char="§"/>
              <a:defRPr sz="2000" b="1">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4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Arial" charset="0"/>
                <a:cs typeface="Arial" charset="0"/>
              </a:defRPr>
            </a:lvl3pPr>
            <a:lvl4pPr marL="1600200" indent="-228600" eaLnBrk="0" hangingPunct="0">
              <a:spcBef>
                <a:spcPct val="20000"/>
              </a:spcBef>
              <a:buClr>
                <a:schemeClr val="bg1"/>
              </a:buClr>
              <a:buChar char="–"/>
              <a:defRPr>
                <a:solidFill>
                  <a:schemeClr val="bg1"/>
                </a:solidFill>
                <a:latin typeface="Arial"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Arial"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Arial" charset="0"/>
                <a:cs typeface="Arial" charset="0"/>
              </a:defRPr>
            </a:lvl9pPr>
          </a:lstStyle>
          <a:p>
            <a:pPr eaLnBrk="1" fontAlgn="base" hangingPunct="1">
              <a:spcBef>
                <a:spcPct val="0"/>
              </a:spcBef>
              <a:spcAft>
                <a:spcPct val="0"/>
              </a:spcAft>
              <a:buClrTx/>
              <a:buFontTx/>
              <a:buNone/>
              <a:defRPr/>
            </a:pPr>
            <a:r>
              <a:rPr lang="en-US" altLang="en-US" sz="2400" b="0" kern="0" baseline="-25000" dirty="0" smtClean="0">
                <a:solidFill>
                  <a:srgbClr val="C00000"/>
                </a:solidFill>
              </a:rPr>
              <a:t>Waste</a:t>
            </a:r>
          </a:p>
        </p:txBody>
      </p:sp>
      <p:cxnSp>
        <p:nvCxnSpPr>
          <p:cNvPr id="241" name="Straight Arrow Connector 240"/>
          <p:cNvCxnSpPr>
            <a:cxnSpLocks noChangeShapeType="1"/>
          </p:cNvCxnSpPr>
          <p:nvPr/>
        </p:nvCxnSpPr>
        <p:spPr bwMode="auto">
          <a:xfrm flipH="1" flipV="1">
            <a:off x="6114525" y="3779838"/>
            <a:ext cx="354012" cy="4762"/>
          </a:xfrm>
          <a:prstGeom prst="straightConnector1">
            <a:avLst/>
          </a:prstGeom>
          <a:noFill/>
          <a:ln w="952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Subtitle 2"/>
          <p:cNvSpPr>
            <a:spLocks noGrp="1"/>
          </p:cNvSpPr>
          <p:nvPr>
            <p:ph type="subTitle" idx="1"/>
          </p:nvPr>
        </p:nvSpPr>
        <p:spPr/>
        <p:txBody>
          <a:bodyPr/>
          <a:lstStyle/>
          <a:p>
            <a:r>
              <a:rPr lang="en-US" dirty="0" smtClean="0"/>
              <a:t>Yield Rate</a:t>
            </a:r>
            <a:endParaRPr lang="en-US" dirty="0"/>
          </a:p>
        </p:txBody>
      </p:sp>
    </p:spTree>
    <p:extLst>
      <p:ext uri="{BB962C8B-B14F-4D97-AF65-F5344CB8AC3E}">
        <p14:creationId xmlns:p14="http://schemas.microsoft.com/office/powerpoint/2010/main" val="34181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p:bldP spid="204" grpId="0"/>
      <p:bldP spid="207" grpId="0" animBg="1"/>
      <p:bldP spid="208" grpId="0" animBg="1"/>
      <p:bldP spid="218" grpId="0"/>
      <p:bldP spid="221" grpId="0" animBg="1"/>
      <p:bldP spid="222" grpId="0" animBg="1"/>
      <p:bldP spid="223" grpId="0" animBg="1"/>
      <p:bldP spid="234" grpId="0"/>
      <p:bldP spid="235" grpId="0"/>
      <p:bldP spid="236" grpId="0"/>
      <p:bldP spid="237" grpId="0"/>
      <p:bldP spid="238" grpId="0"/>
      <p:bldP spid="239" grpId="0" animBg="1"/>
      <p:bldP spid="24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LEAN METHODOLOGY</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37</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Systematic Approach to Improvement</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0" name="Group 1"/>
          <p:cNvGrpSpPr>
            <a:grpSpLocks/>
          </p:cNvGrpSpPr>
          <p:nvPr/>
        </p:nvGrpSpPr>
        <p:grpSpPr bwMode="auto">
          <a:xfrm>
            <a:off x="649700" y="1371600"/>
            <a:ext cx="7834313" cy="4841875"/>
            <a:chOff x="992188" y="1371600"/>
            <a:chExt cx="7834313" cy="4842177"/>
          </a:xfrm>
        </p:grpSpPr>
        <p:sp>
          <p:nvSpPr>
            <p:cNvPr id="11" name="AutoShape 3"/>
            <p:cNvSpPr>
              <a:spLocks noChangeArrowheads="1"/>
            </p:cNvSpPr>
            <p:nvPr/>
          </p:nvSpPr>
          <p:spPr bwMode="auto">
            <a:xfrm>
              <a:off x="2820988" y="1371600"/>
              <a:ext cx="1560513" cy="762048"/>
            </a:xfrm>
            <a:prstGeom prst="chevron">
              <a:avLst>
                <a:gd name="adj" fmla="val 37204"/>
              </a:avLst>
            </a:pr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15888" indent="114300" algn="ctr">
                <a:defRPr/>
              </a:pPr>
              <a:r>
                <a:rPr lang="en-US" sz="2000" kern="0" dirty="0">
                  <a:solidFill>
                    <a:sysClr val="windowText" lastClr="000000"/>
                  </a:solidFill>
                  <a:latin typeface="Arial"/>
                  <a:cs typeface="Arial"/>
                </a:rPr>
                <a:t>Measure</a:t>
              </a:r>
            </a:p>
          </p:txBody>
        </p:sp>
        <p:sp>
          <p:nvSpPr>
            <p:cNvPr id="14" name="AutoShape 4"/>
            <p:cNvSpPr>
              <a:spLocks noChangeArrowheads="1"/>
            </p:cNvSpPr>
            <p:nvPr/>
          </p:nvSpPr>
          <p:spPr bwMode="auto">
            <a:xfrm>
              <a:off x="1387476" y="1371600"/>
              <a:ext cx="1560512" cy="762048"/>
            </a:xfrm>
            <a:prstGeom prst="chevron">
              <a:avLst>
                <a:gd name="adj" fmla="val 37204"/>
              </a:avLst>
            </a:prstGeom>
            <a:solidFill>
              <a:srgbClr val="00CC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15888" indent="114300" algn="ctr">
                <a:defRPr/>
              </a:pPr>
              <a:r>
                <a:rPr lang="en-US" sz="2000" kern="0" dirty="0">
                  <a:solidFill>
                    <a:sysClr val="windowText" lastClr="000000"/>
                  </a:solidFill>
                  <a:latin typeface="Arial"/>
                  <a:cs typeface="Arial"/>
                </a:rPr>
                <a:t>Define</a:t>
              </a:r>
            </a:p>
          </p:txBody>
        </p:sp>
        <p:sp>
          <p:nvSpPr>
            <p:cNvPr id="15" name="AutoShape 5"/>
            <p:cNvSpPr>
              <a:spLocks noChangeArrowheads="1"/>
            </p:cNvSpPr>
            <p:nvPr/>
          </p:nvSpPr>
          <p:spPr bwMode="auto">
            <a:xfrm>
              <a:off x="5684838" y="1371600"/>
              <a:ext cx="1560513" cy="762048"/>
            </a:xfrm>
            <a:prstGeom prst="chevron">
              <a:avLst>
                <a:gd name="adj" fmla="val 37204"/>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15888" indent="114300" algn="ctr">
                <a:defRPr/>
              </a:pPr>
              <a:r>
                <a:rPr lang="en-US" sz="2000" kern="0" dirty="0">
                  <a:solidFill>
                    <a:sysClr val="windowText" lastClr="000000"/>
                  </a:solidFill>
                  <a:latin typeface="Arial"/>
                  <a:cs typeface="Arial"/>
                </a:rPr>
                <a:t>Improve</a:t>
              </a:r>
            </a:p>
          </p:txBody>
        </p:sp>
        <p:sp>
          <p:nvSpPr>
            <p:cNvPr id="16" name="AutoShape 6"/>
            <p:cNvSpPr>
              <a:spLocks noChangeArrowheads="1"/>
            </p:cNvSpPr>
            <p:nvPr/>
          </p:nvSpPr>
          <p:spPr bwMode="auto">
            <a:xfrm>
              <a:off x="4252913" y="1371600"/>
              <a:ext cx="1560513" cy="762048"/>
            </a:xfrm>
            <a:prstGeom prst="chevron">
              <a:avLst>
                <a:gd name="adj" fmla="val 37204"/>
              </a:avLst>
            </a:prstGeom>
            <a:solidFill>
              <a:srgbClr val="33996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15888" indent="114300" algn="ctr">
                <a:defRPr/>
              </a:pPr>
              <a:r>
                <a:rPr lang="en-US" sz="2000" kern="0" dirty="0">
                  <a:solidFill>
                    <a:sysClr val="windowText" lastClr="000000"/>
                  </a:solidFill>
                  <a:latin typeface="Arial"/>
                  <a:cs typeface="Arial"/>
                </a:rPr>
                <a:t>Analyze</a:t>
              </a:r>
            </a:p>
          </p:txBody>
        </p:sp>
        <p:sp>
          <p:nvSpPr>
            <p:cNvPr id="17" name="AutoShape 7"/>
            <p:cNvSpPr>
              <a:spLocks noChangeArrowheads="1"/>
            </p:cNvSpPr>
            <p:nvPr/>
          </p:nvSpPr>
          <p:spPr bwMode="auto">
            <a:xfrm>
              <a:off x="7116763" y="1371600"/>
              <a:ext cx="1560513" cy="762048"/>
            </a:xfrm>
            <a:prstGeom prst="chevron">
              <a:avLst>
                <a:gd name="adj" fmla="val 37204"/>
              </a:avLst>
            </a:prstGeom>
            <a:solidFill>
              <a:srgbClr val="FF66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15888" indent="114300" algn="ctr">
                <a:defRPr/>
              </a:pPr>
              <a:r>
                <a:rPr lang="en-US" sz="2000" kern="0" dirty="0">
                  <a:solidFill>
                    <a:sysClr val="windowText" lastClr="000000"/>
                  </a:solidFill>
                  <a:latin typeface="Arial"/>
                  <a:cs typeface="Arial"/>
                </a:rPr>
                <a:t>Control</a:t>
              </a:r>
            </a:p>
          </p:txBody>
        </p:sp>
        <p:sp>
          <p:nvSpPr>
            <p:cNvPr id="18" name="AutoShape 8"/>
            <p:cNvSpPr>
              <a:spLocks noChangeArrowheads="1"/>
            </p:cNvSpPr>
            <p:nvPr/>
          </p:nvSpPr>
          <p:spPr bwMode="auto">
            <a:xfrm>
              <a:off x="992188" y="2740110"/>
              <a:ext cx="2130425" cy="1709845"/>
            </a:xfrm>
            <a:prstGeom prst="roundRect">
              <a:avLst>
                <a:gd name="adj" fmla="val 16667"/>
              </a:avLst>
            </a:prstGeom>
            <a:solidFill>
              <a:srgbClr val="00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30000"/>
                </a:spcBef>
                <a:defRPr/>
              </a:pPr>
              <a:r>
                <a:rPr lang="en-US" sz="1600" b="1" kern="0">
                  <a:solidFill>
                    <a:sysClr val="windowText" lastClr="000000"/>
                  </a:solidFill>
                  <a:latin typeface="Arial"/>
                  <a:cs typeface="Arial"/>
                </a:rPr>
                <a:t>What </a:t>
              </a:r>
              <a:r>
                <a:rPr lang="en-US" sz="1600" b="1" kern="0" dirty="0">
                  <a:solidFill>
                    <a:sysClr val="windowText" lastClr="000000"/>
                  </a:solidFill>
                  <a:latin typeface="Arial"/>
                  <a:cs typeface="Arial"/>
                </a:rPr>
                <a:t>is important </a:t>
              </a:r>
              <a:r>
                <a:rPr lang="en-US" sz="1600" b="1" kern="0">
                  <a:solidFill>
                    <a:sysClr val="windowText" lastClr="000000"/>
                  </a:solidFill>
                  <a:latin typeface="Arial"/>
                  <a:cs typeface="Arial"/>
                </a:rPr>
                <a:t>to the </a:t>
              </a:r>
              <a:r>
                <a:rPr lang="en-US" sz="1600" b="1" kern="0" dirty="0">
                  <a:solidFill>
                    <a:sysClr val="windowText" lastClr="000000"/>
                  </a:solidFill>
                  <a:latin typeface="Arial"/>
                  <a:cs typeface="Arial"/>
                </a:rPr>
                <a:t>customer:</a:t>
              </a:r>
            </a:p>
            <a:p>
              <a:pPr algn="ctr">
                <a:spcBef>
                  <a:spcPct val="30000"/>
                </a:spcBef>
                <a:defRPr/>
              </a:pPr>
              <a:r>
                <a:rPr lang="en-US" sz="1600" b="1" kern="0" dirty="0">
                  <a:solidFill>
                    <a:sysClr val="windowText" lastClr="000000"/>
                  </a:solidFill>
                  <a:latin typeface="Arial"/>
                  <a:cs typeface="Arial"/>
                </a:rPr>
                <a:t> Project Selection</a:t>
              </a:r>
            </a:p>
            <a:p>
              <a:pPr algn="ctr">
                <a:spcBef>
                  <a:spcPct val="30000"/>
                </a:spcBef>
                <a:defRPr/>
              </a:pPr>
              <a:r>
                <a:rPr lang="en-US" sz="1600" b="1" kern="0" dirty="0">
                  <a:solidFill>
                    <a:sysClr val="windowText" lastClr="000000"/>
                  </a:solidFill>
                  <a:latin typeface="Arial"/>
                  <a:cs typeface="Arial"/>
                </a:rPr>
                <a:t> Team Formation</a:t>
              </a:r>
            </a:p>
            <a:p>
              <a:pPr algn="ctr">
                <a:spcBef>
                  <a:spcPct val="30000"/>
                </a:spcBef>
                <a:defRPr/>
              </a:pPr>
              <a:r>
                <a:rPr lang="en-US" sz="1600" b="1" kern="0">
                  <a:solidFill>
                    <a:sysClr val="windowText" lastClr="000000"/>
                  </a:solidFill>
                  <a:latin typeface="Arial"/>
                  <a:cs typeface="Arial"/>
                </a:rPr>
                <a:t>Establish </a:t>
              </a:r>
              <a:r>
                <a:rPr lang="en-US" sz="1600" b="1" kern="0" dirty="0">
                  <a:solidFill>
                    <a:sysClr val="windowText" lastClr="000000"/>
                  </a:solidFill>
                  <a:latin typeface="Arial"/>
                  <a:cs typeface="Arial"/>
                </a:rPr>
                <a:t>Goal</a:t>
              </a:r>
            </a:p>
          </p:txBody>
        </p:sp>
        <p:sp>
          <p:nvSpPr>
            <p:cNvPr id="19" name="AutoShape 9"/>
            <p:cNvSpPr>
              <a:spLocks noChangeArrowheads="1"/>
            </p:cNvSpPr>
            <p:nvPr/>
          </p:nvSpPr>
          <p:spPr bwMode="auto">
            <a:xfrm>
              <a:off x="1309688" y="4777000"/>
              <a:ext cx="3324225" cy="1436777"/>
            </a:xfrm>
            <a:prstGeom prst="roundRect">
              <a:avLst>
                <a:gd name="adj" fmla="val 16667"/>
              </a:avLst>
            </a:prstGeom>
            <a:solidFill>
              <a:srgbClr val="CCFF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30000"/>
                </a:spcBef>
                <a:defRPr/>
              </a:pPr>
              <a:r>
                <a:rPr lang="en-US" sz="1600" b="1" kern="0" dirty="0">
                  <a:solidFill>
                    <a:sysClr val="windowText" lastClr="000000"/>
                  </a:solidFill>
                  <a:latin typeface="Arial"/>
                  <a:cs typeface="Arial"/>
                </a:rPr>
                <a:t>How well we are doing:</a:t>
              </a:r>
            </a:p>
            <a:p>
              <a:pPr algn="ctr">
                <a:spcBef>
                  <a:spcPct val="30000"/>
                </a:spcBef>
                <a:defRPr/>
              </a:pPr>
              <a:r>
                <a:rPr lang="en-US" sz="1600" b="1" kern="0" dirty="0">
                  <a:solidFill>
                    <a:sysClr val="windowText" lastClr="000000"/>
                  </a:solidFill>
                  <a:latin typeface="Arial"/>
                  <a:cs typeface="Arial"/>
                </a:rPr>
                <a:t>Collect Data</a:t>
              </a:r>
            </a:p>
            <a:p>
              <a:pPr algn="ctr">
                <a:spcBef>
                  <a:spcPct val="30000"/>
                </a:spcBef>
                <a:defRPr/>
              </a:pPr>
              <a:r>
                <a:rPr lang="en-US" sz="1600" b="1" kern="0" dirty="0">
                  <a:solidFill>
                    <a:sysClr val="windowText" lastClr="000000"/>
                  </a:solidFill>
                  <a:latin typeface="Arial"/>
                  <a:cs typeface="Arial"/>
                </a:rPr>
                <a:t>Construct Process Flow</a:t>
              </a:r>
            </a:p>
            <a:p>
              <a:pPr algn="ctr">
                <a:spcBef>
                  <a:spcPct val="30000"/>
                </a:spcBef>
                <a:defRPr/>
              </a:pPr>
              <a:r>
                <a:rPr lang="en-US" sz="1600" b="1" kern="0" dirty="0">
                  <a:solidFill>
                    <a:sysClr val="windowText" lastClr="000000"/>
                  </a:solidFill>
                  <a:latin typeface="Arial"/>
                  <a:cs typeface="Arial"/>
                </a:rPr>
                <a:t>Validate Measurement System</a:t>
              </a:r>
            </a:p>
          </p:txBody>
        </p:sp>
        <p:sp>
          <p:nvSpPr>
            <p:cNvPr id="20" name="AutoShape 10"/>
            <p:cNvSpPr>
              <a:spLocks noChangeArrowheads="1"/>
            </p:cNvSpPr>
            <p:nvPr/>
          </p:nvSpPr>
          <p:spPr bwMode="auto">
            <a:xfrm>
              <a:off x="3840163" y="2619453"/>
              <a:ext cx="2378075" cy="1082743"/>
            </a:xfrm>
            <a:prstGeom prst="roundRect">
              <a:avLst>
                <a:gd name="adj" fmla="val 16667"/>
              </a:avLst>
            </a:prstGeom>
            <a:solidFill>
              <a:srgbClr val="33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30000"/>
                </a:spcBef>
                <a:defRPr/>
              </a:pPr>
              <a:r>
                <a:rPr lang="en-US" sz="1600" b="1" kern="0">
                  <a:solidFill>
                    <a:sysClr val="windowText" lastClr="000000"/>
                  </a:solidFill>
                  <a:latin typeface="Arial"/>
                  <a:cs typeface="Arial"/>
                </a:rPr>
                <a:t>The </a:t>
              </a:r>
              <a:r>
                <a:rPr lang="en-US" sz="1600" b="1" kern="0" dirty="0">
                  <a:solidFill>
                    <a:sysClr val="windowText" lastClr="000000"/>
                  </a:solidFill>
                  <a:latin typeface="Arial"/>
                  <a:cs typeface="Arial"/>
                </a:rPr>
                <a:t>process:</a:t>
              </a:r>
            </a:p>
            <a:p>
              <a:pPr algn="ctr">
                <a:spcBef>
                  <a:spcPct val="30000"/>
                </a:spcBef>
                <a:defRPr/>
              </a:pPr>
              <a:r>
                <a:rPr lang="en-US" sz="1600" b="1" kern="0" dirty="0">
                  <a:solidFill>
                    <a:sysClr val="windowText" lastClr="000000"/>
                  </a:solidFill>
                  <a:latin typeface="Arial"/>
                  <a:cs typeface="Arial"/>
                </a:rPr>
                <a:t>Analyze Data</a:t>
              </a:r>
            </a:p>
            <a:p>
              <a:pPr algn="ctr">
                <a:spcBef>
                  <a:spcPct val="30000"/>
                </a:spcBef>
                <a:defRPr/>
              </a:pPr>
              <a:r>
                <a:rPr lang="en-US" sz="1600" b="1" kern="0" dirty="0">
                  <a:solidFill>
                    <a:sysClr val="windowText" lastClr="000000"/>
                  </a:solidFill>
                  <a:latin typeface="Arial"/>
                  <a:cs typeface="Arial"/>
                </a:rPr>
                <a:t>Identify Root Causes</a:t>
              </a:r>
            </a:p>
          </p:txBody>
        </p:sp>
        <p:sp>
          <p:nvSpPr>
            <p:cNvPr id="21" name="AutoShape 11"/>
            <p:cNvSpPr>
              <a:spLocks noChangeArrowheads="1"/>
            </p:cNvSpPr>
            <p:nvPr/>
          </p:nvSpPr>
          <p:spPr bwMode="auto">
            <a:xfrm>
              <a:off x="6745288" y="2622628"/>
              <a:ext cx="2081213" cy="1273254"/>
            </a:xfrm>
            <a:prstGeom prst="roundRect">
              <a:avLst>
                <a:gd name="adj" fmla="val 16667"/>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30000"/>
                </a:spcBef>
                <a:defRPr/>
              </a:pPr>
              <a:r>
                <a:rPr lang="en-US" sz="1600" b="1" kern="0">
                  <a:solidFill>
                    <a:sysClr val="windowText" lastClr="000000"/>
                  </a:solidFill>
                  <a:latin typeface="Arial"/>
                  <a:cs typeface="Arial"/>
                </a:rPr>
                <a:t>The </a:t>
              </a:r>
              <a:r>
                <a:rPr lang="en-US" sz="1600" b="1" kern="0" dirty="0">
                  <a:solidFill>
                    <a:sysClr val="windowText" lastClr="000000"/>
                  </a:solidFill>
                  <a:latin typeface="Arial"/>
                  <a:cs typeface="Arial"/>
                </a:rPr>
                <a:t>process gains:</a:t>
              </a:r>
            </a:p>
            <a:p>
              <a:pPr algn="ctr">
                <a:spcBef>
                  <a:spcPct val="30000"/>
                </a:spcBef>
                <a:defRPr/>
              </a:pPr>
              <a:r>
                <a:rPr lang="en-US" sz="1600" b="1" kern="0" dirty="0">
                  <a:solidFill>
                    <a:sysClr val="windowText" lastClr="000000"/>
                  </a:solidFill>
                  <a:latin typeface="Arial"/>
                  <a:cs typeface="Arial"/>
                </a:rPr>
                <a:t>Ensure Solution is Sustained</a:t>
              </a:r>
            </a:p>
          </p:txBody>
        </p:sp>
        <p:sp>
          <p:nvSpPr>
            <p:cNvPr id="22" name="AutoShape 12"/>
            <p:cNvSpPr>
              <a:spLocks noChangeArrowheads="1"/>
            </p:cNvSpPr>
            <p:nvPr/>
          </p:nvSpPr>
          <p:spPr bwMode="auto">
            <a:xfrm>
              <a:off x="4894263" y="4437254"/>
              <a:ext cx="3932238" cy="1436777"/>
            </a:xfrm>
            <a:prstGeom prst="roundRect">
              <a:avLst>
                <a:gd name="adj" fmla="val 16667"/>
              </a:avLst>
            </a:prstGeom>
            <a:solidFill>
              <a:srgbClr val="FFCC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30000"/>
                </a:spcBef>
                <a:defRPr/>
              </a:pPr>
              <a:r>
                <a:rPr lang="en-US" sz="1600" b="1" kern="0">
                  <a:solidFill>
                    <a:sysClr val="windowText" lastClr="000000"/>
                  </a:solidFill>
                  <a:latin typeface="Arial"/>
                  <a:cs typeface="Arial"/>
                </a:rPr>
                <a:t>The </a:t>
              </a:r>
              <a:r>
                <a:rPr lang="en-US" sz="1600" b="1" kern="0" dirty="0">
                  <a:solidFill>
                    <a:sysClr val="windowText" lastClr="000000"/>
                  </a:solidFill>
                  <a:latin typeface="Arial"/>
                  <a:cs typeface="Arial"/>
                </a:rPr>
                <a:t>process performance measures:</a:t>
              </a:r>
            </a:p>
            <a:p>
              <a:pPr algn="ctr">
                <a:spcBef>
                  <a:spcPct val="30000"/>
                </a:spcBef>
                <a:defRPr/>
              </a:pPr>
              <a:r>
                <a:rPr lang="en-US" sz="1600" b="1" kern="0" dirty="0">
                  <a:solidFill>
                    <a:sysClr val="windowText" lastClr="000000"/>
                  </a:solidFill>
                  <a:latin typeface="Arial"/>
                  <a:cs typeface="Arial"/>
                </a:rPr>
                <a:t>Prioritize root causes</a:t>
              </a:r>
            </a:p>
            <a:p>
              <a:pPr algn="ctr">
                <a:spcBef>
                  <a:spcPct val="30000"/>
                </a:spcBef>
                <a:defRPr/>
              </a:pPr>
              <a:r>
                <a:rPr lang="en-US" sz="1600" b="1" kern="0" dirty="0">
                  <a:solidFill>
                    <a:sysClr val="windowText" lastClr="000000"/>
                  </a:solidFill>
                  <a:latin typeface="Arial"/>
                  <a:cs typeface="Arial"/>
                </a:rPr>
                <a:t>Innovate pilot solutions</a:t>
              </a:r>
            </a:p>
            <a:p>
              <a:pPr algn="ctr">
                <a:spcBef>
                  <a:spcPct val="30000"/>
                </a:spcBef>
                <a:defRPr/>
              </a:pPr>
              <a:r>
                <a:rPr lang="en-US" sz="1600" b="1" kern="0">
                  <a:solidFill>
                    <a:sysClr val="windowText" lastClr="000000"/>
                  </a:solidFill>
                  <a:latin typeface="Arial"/>
                  <a:cs typeface="Arial"/>
                </a:rPr>
                <a:t>Validate the </a:t>
              </a:r>
              <a:r>
                <a:rPr lang="en-US" sz="1600" b="1" kern="0" dirty="0">
                  <a:solidFill>
                    <a:sysClr val="windowText" lastClr="000000"/>
                  </a:solidFill>
                  <a:latin typeface="Arial"/>
                  <a:cs typeface="Arial"/>
                </a:rPr>
                <a:t>improvement</a:t>
              </a:r>
            </a:p>
          </p:txBody>
        </p:sp>
        <p:sp>
          <p:nvSpPr>
            <p:cNvPr id="23" name="Line 13"/>
            <p:cNvSpPr>
              <a:spLocks noChangeShapeType="1"/>
            </p:cNvSpPr>
            <p:nvPr/>
          </p:nvSpPr>
          <p:spPr bwMode="auto">
            <a:xfrm flipH="1">
              <a:off x="1752601" y="2133648"/>
              <a:ext cx="304800" cy="60963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latin typeface="Arial"/>
                <a:cs typeface="Arial"/>
              </a:endParaRPr>
            </a:p>
          </p:txBody>
        </p:sp>
        <p:sp>
          <p:nvSpPr>
            <p:cNvPr id="24" name="Line 14"/>
            <p:cNvSpPr>
              <a:spLocks noChangeShapeType="1"/>
            </p:cNvSpPr>
            <p:nvPr/>
          </p:nvSpPr>
          <p:spPr bwMode="auto">
            <a:xfrm flipH="1">
              <a:off x="3295651" y="2133648"/>
              <a:ext cx="285750" cy="2697331"/>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latin typeface="Arial"/>
                <a:cs typeface="Arial"/>
              </a:endParaRPr>
            </a:p>
          </p:txBody>
        </p:sp>
        <p:sp>
          <p:nvSpPr>
            <p:cNvPr id="25" name="Line 15"/>
            <p:cNvSpPr>
              <a:spLocks noChangeShapeType="1"/>
            </p:cNvSpPr>
            <p:nvPr/>
          </p:nvSpPr>
          <p:spPr bwMode="auto">
            <a:xfrm flipH="1">
              <a:off x="4800601" y="2133648"/>
              <a:ext cx="188912" cy="533433"/>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latin typeface="Arial"/>
                <a:cs typeface="Arial"/>
              </a:endParaRPr>
            </a:p>
          </p:txBody>
        </p:sp>
        <p:sp>
          <p:nvSpPr>
            <p:cNvPr id="26" name="Line 16"/>
            <p:cNvSpPr>
              <a:spLocks noChangeShapeType="1"/>
            </p:cNvSpPr>
            <p:nvPr/>
          </p:nvSpPr>
          <p:spPr bwMode="auto">
            <a:xfrm flipH="1">
              <a:off x="6197601" y="2133648"/>
              <a:ext cx="287337" cy="235123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latin typeface="Arial"/>
                <a:cs typeface="Arial"/>
              </a:endParaRPr>
            </a:p>
          </p:txBody>
        </p:sp>
        <p:sp>
          <p:nvSpPr>
            <p:cNvPr id="27" name="Line 17"/>
            <p:cNvSpPr>
              <a:spLocks noChangeShapeType="1"/>
            </p:cNvSpPr>
            <p:nvPr/>
          </p:nvSpPr>
          <p:spPr bwMode="auto">
            <a:xfrm flipH="1">
              <a:off x="7799388" y="2133648"/>
              <a:ext cx="65088" cy="53660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latin typeface="Arial"/>
                <a:cs typeface="Arial"/>
              </a:endParaRPr>
            </a:p>
          </p:txBody>
        </p:sp>
      </p:grpSp>
    </p:spTree>
    <p:extLst>
      <p:ext uri="{BB962C8B-B14F-4D97-AF65-F5344CB8AC3E}">
        <p14:creationId xmlns:p14="http://schemas.microsoft.com/office/powerpoint/2010/main" val="10222500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LEAN METHODOLOGY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38</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Potential Tools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Text Box 3"/>
          <p:cNvSpPr txBox="1">
            <a:spLocks noChangeArrowheads="1"/>
          </p:cNvSpPr>
          <p:nvPr/>
        </p:nvSpPr>
        <p:spPr bwMode="auto">
          <a:xfrm>
            <a:off x="847488" y="2231488"/>
            <a:ext cx="163353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lvl="0" eaLnBrk="1" fontAlgn="base" hangingPunct="1">
              <a:spcBef>
                <a:spcPct val="40000"/>
              </a:spcBef>
              <a:spcAft>
                <a:spcPct val="0"/>
              </a:spcAft>
              <a:buClrTx/>
              <a:buNone/>
              <a:defRPr/>
            </a:pPr>
            <a:r>
              <a:rPr lang="en-US" altLang="en-US" sz="1000" kern="0" dirty="0">
                <a:solidFill>
                  <a:srgbClr val="000000"/>
                </a:solidFill>
              </a:rPr>
              <a:t>Voice of </a:t>
            </a:r>
            <a:r>
              <a:rPr lang="en-US" altLang="en-US" sz="1000" kern="0" dirty="0" smtClean="0">
                <a:solidFill>
                  <a:srgbClr val="000000"/>
                </a:solidFill>
              </a:rPr>
              <a:t>Customer</a:t>
            </a:r>
            <a:endPar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Project Charter</a:t>
            </a:r>
          </a:p>
          <a:p>
            <a:pPr marL="114300" marR="0" lvl="0" indent="-114300" defTabSz="914400" eaLnBrk="1" fontAlgn="base" latinLnBrk="0" hangingPunct="1">
              <a:lnSpc>
                <a:spcPct val="100000"/>
              </a:lnSpc>
              <a:spcBef>
                <a:spcPct val="40000"/>
              </a:spcBef>
              <a:spcAft>
                <a:spcPct val="0"/>
              </a:spcAft>
              <a:buClrTx/>
              <a:buSzTx/>
              <a:buFontTx/>
              <a:buNone/>
              <a:tabLst/>
              <a:defRPr/>
            </a:pPr>
            <a:r>
              <a:rPr lang="en-US" altLang="en-US" sz="1000" kern="0" dirty="0" smtClean="0">
                <a:solidFill>
                  <a:srgbClr val="000000"/>
                </a:solidFill>
              </a:rPr>
              <a:t>Project Scope</a:t>
            </a:r>
            <a:endPar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SIPOC </a:t>
            </a:r>
          </a:p>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Waste</a:t>
            </a:r>
          </a:p>
        </p:txBody>
      </p:sp>
      <p:sp>
        <p:nvSpPr>
          <p:cNvPr id="14" name="Text Box 4"/>
          <p:cNvSpPr txBox="1">
            <a:spLocks noChangeArrowheads="1"/>
          </p:cNvSpPr>
          <p:nvPr/>
        </p:nvSpPr>
        <p:spPr bwMode="auto">
          <a:xfrm>
            <a:off x="2219088" y="2231488"/>
            <a:ext cx="15192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Physical Process Flow</a:t>
            </a:r>
          </a:p>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Process Flow Diagram</a:t>
            </a:r>
          </a:p>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Process Observation</a:t>
            </a:r>
          </a:p>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Value Stream Mapping</a:t>
            </a:r>
          </a:p>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Waste Analysis</a:t>
            </a:r>
          </a:p>
          <a:p>
            <a:pPr marL="114300" marR="0" lvl="0" indent="-114300" defTabSz="914400" eaLnBrk="1" fontAlgn="base" latinLnBrk="0" hangingPunct="1">
              <a:lnSpc>
                <a:spcPct val="100000"/>
              </a:lnSpc>
              <a:spcBef>
                <a:spcPct val="40000"/>
              </a:spcBef>
              <a:spcAft>
                <a:spcPct val="0"/>
              </a:spcAft>
              <a:buClrTx/>
              <a:buSzTx/>
              <a:buFontTx/>
              <a:buNone/>
              <a:tabLst/>
              <a:defRPr/>
            </a:pPr>
            <a:endPar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15" name="Text Box 5"/>
          <p:cNvSpPr txBox="1">
            <a:spLocks noChangeArrowheads="1"/>
          </p:cNvSpPr>
          <p:nvPr/>
        </p:nvSpPr>
        <p:spPr bwMode="auto">
          <a:xfrm>
            <a:off x="3628788" y="2231488"/>
            <a:ext cx="172085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Brainstorming</a:t>
            </a:r>
          </a:p>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Cause &amp; Effect Diagram</a:t>
            </a:r>
          </a:p>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Pareto Chart</a:t>
            </a:r>
          </a:p>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Root Cause Analysis</a:t>
            </a:r>
          </a:p>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5 Whys</a:t>
            </a:r>
          </a:p>
        </p:txBody>
      </p:sp>
      <p:sp>
        <p:nvSpPr>
          <p:cNvPr id="16" name="Text Box 6"/>
          <p:cNvSpPr txBox="1">
            <a:spLocks noChangeArrowheads="1"/>
          </p:cNvSpPr>
          <p:nvPr/>
        </p:nvSpPr>
        <p:spPr bwMode="auto">
          <a:xfrm>
            <a:off x="5284550" y="2231488"/>
            <a:ext cx="1611313"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Rapid Improvement Event (Kaizen)</a:t>
            </a:r>
          </a:p>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Mistake Proofing</a:t>
            </a:r>
          </a:p>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PF/IPO/SOP</a:t>
            </a:r>
          </a:p>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Standard Work</a:t>
            </a:r>
          </a:p>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Visual Management</a:t>
            </a:r>
          </a:p>
          <a:p>
            <a:pPr marL="114300" marR="0" lvl="0" indent="-114300" defTabSz="914400" eaLnBrk="1" fontAlgn="base" latinLnBrk="0" hangingPunct="1">
              <a:lnSpc>
                <a:spcPct val="100000"/>
              </a:lnSpc>
              <a:spcBef>
                <a:spcPct val="40000"/>
              </a:spcBef>
              <a:spcAft>
                <a:spcPct val="0"/>
              </a:spcAft>
              <a:buClrTx/>
              <a:buSzTx/>
              <a:buFontTx/>
              <a:buNone/>
              <a:tabLst/>
              <a:defRPr/>
            </a:pPr>
            <a:r>
              <a:rPr lang="en-US" altLang="en-US" sz="1000" kern="0" dirty="0" smtClean="0">
                <a:solidFill>
                  <a:srgbClr val="000000"/>
                </a:solidFill>
              </a:rPr>
              <a:t>5S</a:t>
            </a:r>
          </a:p>
          <a:p>
            <a:pPr marL="114300" marR="0" lvl="0" indent="-114300" defTabSz="914400" eaLnBrk="1" fontAlgn="base" latinLnBrk="0" hangingPunct="1">
              <a:lnSpc>
                <a:spcPct val="100000"/>
              </a:lnSpc>
              <a:spcBef>
                <a:spcPct val="40000"/>
              </a:spcBef>
              <a:spcAft>
                <a:spcPct val="0"/>
              </a:spcAft>
              <a:buClrTx/>
              <a:buSzTx/>
              <a:buFontTx/>
              <a:buNone/>
              <a:tabLst/>
              <a:defRPr/>
            </a:pPr>
            <a:endPar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17" name="Text Box 7"/>
          <p:cNvSpPr txBox="1">
            <a:spLocks noChangeArrowheads="1"/>
          </p:cNvSpPr>
          <p:nvPr/>
        </p:nvSpPr>
        <p:spPr bwMode="auto">
          <a:xfrm>
            <a:off x="6667263" y="2231488"/>
            <a:ext cx="162718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Control Charts</a:t>
            </a:r>
          </a:p>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Control Plan</a:t>
            </a:r>
          </a:p>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Run Charts</a:t>
            </a:r>
          </a:p>
          <a:p>
            <a:pPr marL="114300" marR="0" lvl="0" indent="-114300" defTabSz="914400" eaLnBrk="1" fontAlgn="base" latinLnBrk="0" hangingPunct="1">
              <a:lnSpc>
                <a:spcPct val="100000"/>
              </a:lnSpc>
              <a:spcBef>
                <a:spcPct val="40000"/>
              </a:spcBef>
              <a:spcAft>
                <a:spcPct val="0"/>
              </a:spcAft>
              <a:buClrTx/>
              <a:buSzTx/>
              <a:buFontTx/>
              <a:buNone/>
              <a:tabLst/>
              <a:defRPr/>
            </a:pPr>
            <a:r>
              <a:rPr kumimoji="0" lang="en-US" altLang="en-US" sz="1000" b="0" i="0" u="none" strike="noStrike" kern="0" cap="none" spc="0" normalizeH="0" baseline="0" noProof="0" dirty="0" smtClean="0">
                <a:ln>
                  <a:noFill/>
                </a:ln>
                <a:solidFill>
                  <a:srgbClr val="000000"/>
                </a:solidFill>
                <a:effectLst/>
                <a:uLnTx/>
                <a:uFillTx/>
                <a:latin typeface="Arial" pitchFamily="34" charset="0"/>
                <a:cs typeface="Arial" pitchFamily="34" charset="0"/>
              </a:rPr>
              <a:t>SOPs</a:t>
            </a:r>
          </a:p>
        </p:txBody>
      </p:sp>
      <p:sp>
        <p:nvSpPr>
          <p:cNvPr id="18" name="AutoShape 10"/>
          <p:cNvSpPr>
            <a:spLocks noChangeArrowheads="1"/>
          </p:cNvSpPr>
          <p:nvPr/>
        </p:nvSpPr>
        <p:spPr bwMode="auto">
          <a:xfrm>
            <a:off x="2252425" y="1337725"/>
            <a:ext cx="1560513" cy="762000"/>
          </a:xfrm>
          <a:prstGeom prst="chevron">
            <a:avLst>
              <a:gd name="adj" fmla="val 37204"/>
            </a:avLst>
          </a:prstGeom>
          <a:solidFill>
            <a:srgbClr val="CCFFCC"/>
          </a:solidFill>
          <a:ln w="9525">
            <a:solidFill>
              <a:srgbClr val="000000"/>
            </a:solidFill>
            <a:miter lim="800000"/>
            <a:headEnd/>
            <a:tailEnd/>
          </a:ln>
        </p:spPr>
        <p:txBody>
          <a:bodyPr wrap="none" anchor="ctr"/>
          <a:lstStyle>
            <a:lvl1pPr marL="115888" indent="114300"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marL="115888" marR="0" lvl="0" indent="114300" algn="ctr" defTabSz="914400" eaLnBrk="1" fontAlgn="base" latinLnBrk="0" hangingPunct="1">
              <a:lnSpc>
                <a:spcPct val="100000"/>
              </a:lnSpc>
              <a:spcBef>
                <a:spcPct val="0"/>
              </a:spcBef>
              <a:spcAft>
                <a:spcPct val="0"/>
              </a:spcAft>
              <a:buClrTx/>
              <a:buSzTx/>
              <a:buFontTx/>
              <a:buNone/>
              <a:tabLst/>
              <a:defRPr/>
            </a:pPr>
            <a:r>
              <a:rPr kumimoji="0" lang="en-US" altLang="en-US" sz="2000" b="0" i="0" u="none" strike="noStrike" kern="0" cap="none" spc="0" normalizeH="0" baseline="0" noProof="0" smtClean="0">
                <a:ln>
                  <a:noFill/>
                </a:ln>
                <a:solidFill>
                  <a:srgbClr val="000000"/>
                </a:solidFill>
                <a:effectLst/>
                <a:uLnTx/>
                <a:uFillTx/>
                <a:latin typeface="Arial" pitchFamily="34" charset="0"/>
                <a:cs typeface="Arial" pitchFamily="34" charset="0"/>
              </a:rPr>
              <a:t>Measure</a:t>
            </a:r>
          </a:p>
        </p:txBody>
      </p:sp>
      <p:sp>
        <p:nvSpPr>
          <p:cNvPr id="19" name="AutoShape 11"/>
          <p:cNvSpPr>
            <a:spLocks noChangeArrowheads="1"/>
          </p:cNvSpPr>
          <p:nvPr/>
        </p:nvSpPr>
        <p:spPr bwMode="auto">
          <a:xfrm>
            <a:off x="818913" y="1337725"/>
            <a:ext cx="1560512" cy="762000"/>
          </a:xfrm>
          <a:prstGeom prst="chevron">
            <a:avLst>
              <a:gd name="adj" fmla="val 37204"/>
            </a:avLst>
          </a:prstGeom>
          <a:solidFill>
            <a:srgbClr val="00CCFF"/>
          </a:solidFill>
          <a:ln w="9525">
            <a:solidFill>
              <a:srgbClr val="000000"/>
            </a:solidFill>
            <a:miter lim="800000"/>
            <a:headEnd/>
            <a:tailEnd/>
          </a:ln>
        </p:spPr>
        <p:txBody>
          <a:bodyPr wrap="none" anchor="ctr"/>
          <a:lstStyle>
            <a:lvl1pPr marL="115888" indent="114300"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marL="115888" marR="0" lvl="0" indent="114300" algn="ctr" defTabSz="914400" eaLnBrk="1" fontAlgn="base" latinLnBrk="0" hangingPunct="1">
              <a:lnSpc>
                <a:spcPct val="100000"/>
              </a:lnSpc>
              <a:spcBef>
                <a:spcPct val="0"/>
              </a:spcBef>
              <a:spcAft>
                <a:spcPct val="0"/>
              </a:spcAft>
              <a:buClrTx/>
              <a:buSzTx/>
              <a:buFontTx/>
              <a:buNone/>
              <a:tabLst/>
              <a:defRPr/>
            </a:pPr>
            <a:r>
              <a:rPr kumimoji="0" lang="en-US" altLang="en-US" sz="2000" b="0" i="0" u="none" strike="noStrike" kern="0" cap="none" spc="0" normalizeH="0" baseline="0" noProof="0" smtClean="0">
                <a:ln>
                  <a:noFill/>
                </a:ln>
                <a:solidFill>
                  <a:srgbClr val="000000"/>
                </a:solidFill>
                <a:effectLst/>
                <a:uLnTx/>
                <a:uFillTx/>
                <a:latin typeface="Arial" pitchFamily="34" charset="0"/>
                <a:cs typeface="Arial" pitchFamily="34" charset="0"/>
              </a:rPr>
              <a:t>Define</a:t>
            </a:r>
          </a:p>
        </p:txBody>
      </p:sp>
      <p:sp>
        <p:nvSpPr>
          <p:cNvPr id="20" name="AutoShape 12"/>
          <p:cNvSpPr>
            <a:spLocks noChangeArrowheads="1"/>
          </p:cNvSpPr>
          <p:nvPr/>
        </p:nvSpPr>
        <p:spPr bwMode="auto">
          <a:xfrm>
            <a:off x="5116275" y="1337725"/>
            <a:ext cx="1560513" cy="762000"/>
          </a:xfrm>
          <a:prstGeom prst="chevron">
            <a:avLst>
              <a:gd name="adj" fmla="val 37204"/>
            </a:avLst>
          </a:prstGeom>
          <a:solidFill>
            <a:srgbClr val="FFCC99"/>
          </a:solidFill>
          <a:ln w="9525">
            <a:solidFill>
              <a:srgbClr val="000000"/>
            </a:solidFill>
            <a:miter lim="800000"/>
            <a:headEnd/>
            <a:tailEnd/>
          </a:ln>
        </p:spPr>
        <p:txBody>
          <a:bodyPr wrap="none" anchor="ctr"/>
          <a:lstStyle>
            <a:lvl1pPr marL="115888" indent="114300"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marL="115888" marR="0" lvl="0" indent="114300" algn="ctr" defTabSz="914400" eaLnBrk="1" fontAlgn="base" latinLnBrk="0" hangingPunct="1">
              <a:lnSpc>
                <a:spcPct val="100000"/>
              </a:lnSpc>
              <a:spcBef>
                <a:spcPct val="0"/>
              </a:spcBef>
              <a:spcAft>
                <a:spcPct val="0"/>
              </a:spcAft>
              <a:buClrTx/>
              <a:buSzTx/>
              <a:buFontTx/>
              <a:buNone/>
              <a:tabLst/>
              <a:defRPr/>
            </a:pPr>
            <a:r>
              <a:rPr kumimoji="0" lang="en-US" altLang="en-US" sz="2000" b="0" i="0" u="none" strike="noStrike" kern="0" cap="none" spc="0" normalizeH="0" baseline="0" noProof="0" smtClean="0">
                <a:ln>
                  <a:noFill/>
                </a:ln>
                <a:solidFill>
                  <a:srgbClr val="000000"/>
                </a:solidFill>
                <a:effectLst/>
                <a:uLnTx/>
                <a:uFillTx/>
                <a:latin typeface="Arial" pitchFamily="34" charset="0"/>
                <a:cs typeface="Arial" pitchFamily="34" charset="0"/>
              </a:rPr>
              <a:t>Improve</a:t>
            </a:r>
          </a:p>
        </p:txBody>
      </p:sp>
      <p:sp>
        <p:nvSpPr>
          <p:cNvPr id="21" name="AutoShape 13"/>
          <p:cNvSpPr>
            <a:spLocks noChangeArrowheads="1"/>
          </p:cNvSpPr>
          <p:nvPr/>
        </p:nvSpPr>
        <p:spPr bwMode="auto">
          <a:xfrm>
            <a:off x="3684350" y="1337725"/>
            <a:ext cx="1560513" cy="762000"/>
          </a:xfrm>
          <a:prstGeom prst="chevron">
            <a:avLst>
              <a:gd name="adj" fmla="val 37204"/>
            </a:avLst>
          </a:prstGeom>
          <a:solidFill>
            <a:srgbClr val="339966"/>
          </a:solidFill>
          <a:ln w="9525">
            <a:solidFill>
              <a:srgbClr val="000000"/>
            </a:solidFill>
            <a:miter lim="800000"/>
            <a:headEnd/>
            <a:tailEnd/>
          </a:ln>
        </p:spPr>
        <p:txBody>
          <a:bodyPr wrap="none" anchor="ctr"/>
          <a:lstStyle>
            <a:lvl1pPr marL="115888" indent="114300"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marL="115888" marR="0" lvl="0" indent="114300" algn="ctr" defTabSz="914400" eaLnBrk="1" fontAlgn="base" latinLnBrk="0" hangingPunct="1">
              <a:lnSpc>
                <a:spcPct val="100000"/>
              </a:lnSpc>
              <a:spcBef>
                <a:spcPct val="0"/>
              </a:spcBef>
              <a:spcAft>
                <a:spcPct val="0"/>
              </a:spcAft>
              <a:buClrTx/>
              <a:buSzTx/>
              <a:buFontTx/>
              <a:buNone/>
              <a:tabLst/>
              <a:defRPr/>
            </a:pPr>
            <a:r>
              <a:rPr kumimoji="0" lang="en-US" altLang="en-US" sz="2000" b="0" i="0" u="none" strike="noStrike" kern="0" cap="none" spc="0" normalizeH="0" baseline="0" noProof="0" smtClean="0">
                <a:ln>
                  <a:noFill/>
                </a:ln>
                <a:solidFill>
                  <a:srgbClr val="000000"/>
                </a:solidFill>
                <a:effectLst/>
                <a:uLnTx/>
                <a:uFillTx/>
                <a:latin typeface="Arial" pitchFamily="34" charset="0"/>
                <a:cs typeface="Arial" pitchFamily="34" charset="0"/>
              </a:rPr>
              <a:t>Analyze</a:t>
            </a:r>
          </a:p>
        </p:txBody>
      </p:sp>
      <p:sp>
        <p:nvSpPr>
          <p:cNvPr id="22" name="AutoShape 14"/>
          <p:cNvSpPr>
            <a:spLocks noChangeArrowheads="1"/>
          </p:cNvSpPr>
          <p:nvPr/>
        </p:nvSpPr>
        <p:spPr bwMode="auto">
          <a:xfrm>
            <a:off x="6548200" y="1337725"/>
            <a:ext cx="1560513" cy="762000"/>
          </a:xfrm>
          <a:prstGeom prst="chevron">
            <a:avLst>
              <a:gd name="adj" fmla="val 37204"/>
            </a:avLst>
          </a:prstGeom>
          <a:solidFill>
            <a:srgbClr val="FF6600"/>
          </a:solidFill>
          <a:ln w="9525">
            <a:solidFill>
              <a:srgbClr val="000000"/>
            </a:solidFill>
            <a:miter lim="800000"/>
            <a:headEnd/>
            <a:tailEnd/>
          </a:ln>
        </p:spPr>
        <p:txBody>
          <a:bodyPr wrap="none" anchor="ctr"/>
          <a:lstStyle>
            <a:lvl1pPr marL="115888" indent="114300"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marL="115888" marR="0" lvl="0" indent="114300" algn="ctr" defTabSz="914400" eaLnBrk="1" fontAlgn="base" latinLnBrk="0" hangingPunct="1">
              <a:lnSpc>
                <a:spcPct val="100000"/>
              </a:lnSpc>
              <a:spcBef>
                <a:spcPct val="0"/>
              </a:spcBef>
              <a:spcAft>
                <a:spcPct val="0"/>
              </a:spcAft>
              <a:buClrTx/>
              <a:buSzTx/>
              <a:buFontTx/>
              <a:buNone/>
              <a:tabLst/>
              <a:defRPr/>
            </a:pPr>
            <a:r>
              <a:rPr kumimoji="0" lang="en-US" altLang="en-US" sz="2000" b="0" i="0" u="none" strike="noStrike" kern="0" cap="none" spc="0" normalizeH="0" baseline="0" noProof="0" smtClean="0">
                <a:ln>
                  <a:noFill/>
                </a:ln>
                <a:solidFill>
                  <a:srgbClr val="000000"/>
                </a:solidFill>
                <a:effectLst/>
                <a:uLnTx/>
                <a:uFillTx/>
                <a:latin typeface="Arial" pitchFamily="34" charset="0"/>
                <a:cs typeface="Arial" pitchFamily="34" charset="0"/>
              </a:rPr>
              <a:t>Control</a:t>
            </a:r>
          </a:p>
        </p:txBody>
      </p:sp>
    </p:spTree>
    <p:extLst>
      <p:ext uri="{BB962C8B-B14F-4D97-AF65-F5344CB8AC3E}">
        <p14:creationId xmlns:p14="http://schemas.microsoft.com/office/powerpoint/2010/main" val="18113951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56536" y="1913535"/>
            <a:ext cx="7259622" cy="1154766"/>
            <a:chOff x="856536" y="2109410"/>
            <a:chExt cx="7259622" cy="1154766"/>
          </a:xfrm>
        </p:grpSpPr>
        <p:sp>
          <p:nvSpPr>
            <p:cNvPr id="181251" name="Text Box 3"/>
            <p:cNvSpPr txBox="1">
              <a:spLocks noChangeArrowheads="1"/>
            </p:cNvSpPr>
            <p:nvPr/>
          </p:nvSpPr>
          <p:spPr bwMode="auto">
            <a:xfrm>
              <a:off x="856536" y="2109410"/>
              <a:ext cx="7253288" cy="37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defTabSz="944563" eaLnBrk="0" hangingPunct="0">
                <a:spcBef>
                  <a:spcPct val="20000"/>
                </a:spcBef>
                <a:buClr>
                  <a:schemeClr val="bg1"/>
                </a:buClr>
                <a:buChar char="–"/>
                <a:defRPr>
                  <a:solidFill>
                    <a:schemeClr val="bg1"/>
                  </a:solidFill>
                  <a:latin typeface="Helvetica" pitchFamily="34" charset="0"/>
                  <a:cs typeface="Arial" pitchFamily="34" charset="0"/>
                </a:defRPr>
              </a:lvl4pPr>
              <a:lvl5pPr marL="2057400" indent="-228600" defTabSz="944563"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defTabSz="944563"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defTabSz="944563"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defTabSz="944563"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defTabSz="944563"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fontAlgn="base">
                <a:spcBef>
                  <a:spcPct val="50000"/>
                </a:spcBef>
                <a:spcAft>
                  <a:spcPct val="0"/>
                </a:spcAft>
                <a:buClr>
                  <a:srgbClr val="FFCC00"/>
                </a:buClr>
                <a:buSzPct val="75000"/>
                <a:buFont typeface="Symbol" pitchFamily="18" charset="2"/>
                <a:buNone/>
              </a:pPr>
              <a:r>
                <a:rPr lang="en-US" altLang="en-US" sz="1800" b="1" dirty="0" smtClean="0">
                  <a:solidFill>
                    <a:srgbClr val="081D58"/>
                  </a:solidFill>
                </a:rPr>
                <a:t>PROCESS FLOW (PF)  OR  PROCESS MAP</a:t>
              </a:r>
            </a:p>
          </p:txBody>
        </p:sp>
        <p:grpSp>
          <p:nvGrpSpPr>
            <p:cNvPr id="181252" name="Group 4"/>
            <p:cNvGrpSpPr>
              <a:grpSpLocks/>
            </p:cNvGrpSpPr>
            <p:nvPr/>
          </p:nvGrpSpPr>
          <p:grpSpPr bwMode="auto">
            <a:xfrm>
              <a:off x="1010508" y="2614889"/>
              <a:ext cx="7105650" cy="649287"/>
              <a:chOff x="951" y="1119"/>
              <a:chExt cx="4737" cy="409"/>
            </a:xfrm>
          </p:grpSpPr>
          <p:sp>
            <p:nvSpPr>
              <p:cNvPr id="181263" name="Line 5"/>
              <p:cNvSpPr>
                <a:spLocks noChangeShapeType="1"/>
              </p:cNvSpPr>
              <p:nvPr/>
            </p:nvSpPr>
            <p:spPr bwMode="auto">
              <a:xfrm>
                <a:off x="1496" y="1295"/>
                <a:ext cx="149" cy="0"/>
              </a:xfrm>
              <a:prstGeom prst="line">
                <a:avLst/>
              </a:prstGeom>
              <a:noFill/>
              <a:ln w="19050">
                <a:solidFill>
                  <a:srgbClr val="3333CC"/>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smtClean="0">
                  <a:solidFill>
                    <a:srgbClr val="FFFFFF"/>
                  </a:solidFill>
                </a:endParaRPr>
              </a:p>
            </p:txBody>
          </p:sp>
          <p:sp>
            <p:nvSpPr>
              <p:cNvPr id="181264" name="Line 6"/>
              <p:cNvSpPr>
                <a:spLocks noChangeShapeType="1"/>
              </p:cNvSpPr>
              <p:nvPr/>
            </p:nvSpPr>
            <p:spPr bwMode="auto">
              <a:xfrm>
                <a:off x="2201" y="1295"/>
                <a:ext cx="154" cy="0"/>
              </a:xfrm>
              <a:prstGeom prst="line">
                <a:avLst/>
              </a:prstGeom>
              <a:noFill/>
              <a:ln w="19050">
                <a:solidFill>
                  <a:srgbClr val="3333CC"/>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smtClean="0">
                  <a:solidFill>
                    <a:srgbClr val="FFFFFF"/>
                  </a:solidFill>
                </a:endParaRPr>
              </a:p>
            </p:txBody>
          </p:sp>
          <p:sp>
            <p:nvSpPr>
              <p:cNvPr id="181265" name="Line 7"/>
              <p:cNvSpPr>
                <a:spLocks noChangeShapeType="1"/>
              </p:cNvSpPr>
              <p:nvPr/>
            </p:nvSpPr>
            <p:spPr bwMode="auto">
              <a:xfrm>
                <a:off x="2909" y="1295"/>
                <a:ext cx="149" cy="0"/>
              </a:xfrm>
              <a:prstGeom prst="line">
                <a:avLst/>
              </a:prstGeom>
              <a:noFill/>
              <a:ln w="19050">
                <a:solidFill>
                  <a:srgbClr val="3333CC"/>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smtClean="0">
                  <a:solidFill>
                    <a:srgbClr val="FFFFFF"/>
                  </a:solidFill>
                </a:endParaRPr>
              </a:p>
            </p:txBody>
          </p:sp>
          <p:sp>
            <p:nvSpPr>
              <p:cNvPr id="181266" name="Line 8"/>
              <p:cNvSpPr>
                <a:spLocks noChangeShapeType="1"/>
              </p:cNvSpPr>
              <p:nvPr/>
            </p:nvSpPr>
            <p:spPr bwMode="auto">
              <a:xfrm>
                <a:off x="3357" y="1432"/>
                <a:ext cx="0" cy="96"/>
              </a:xfrm>
              <a:prstGeom prst="line">
                <a:avLst/>
              </a:prstGeom>
              <a:noFill/>
              <a:ln w="19050">
                <a:solidFill>
                  <a:srgbClr val="3333C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smtClean="0">
                  <a:solidFill>
                    <a:srgbClr val="FFFFFF"/>
                  </a:solidFill>
                </a:endParaRPr>
              </a:p>
            </p:txBody>
          </p:sp>
          <p:sp>
            <p:nvSpPr>
              <p:cNvPr id="181267" name="Line 9"/>
              <p:cNvSpPr>
                <a:spLocks noChangeShapeType="1"/>
              </p:cNvSpPr>
              <p:nvPr/>
            </p:nvSpPr>
            <p:spPr bwMode="auto">
              <a:xfrm flipH="1">
                <a:off x="2636" y="1528"/>
                <a:ext cx="721" cy="0"/>
              </a:xfrm>
              <a:prstGeom prst="line">
                <a:avLst/>
              </a:prstGeom>
              <a:noFill/>
              <a:ln w="19050">
                <a:solidFill>
                  <a:srgbClr val="3333C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smtClean="0">
                  <a:solidFill>
                    <a:srgbClr val="FFFFFF"/>
                  </a:solidFill>
                </a:endParaRPr>
              </a:p>
            </p:txBody>
          </p:sp>
          <p:sp>
            <p:nvSpPr>
              <p:cNvPr id="181268" name="Line 10"/>
              <p:cNvSpPr>
                <a:spLocks noChangeShapeType="1"/>
              </p:cNvSpPr>
              <p:nvPr/>
            </p:nvSpPr>
            <p:spPr bwMode="auto">
              <a:xfrm flipV="1">
                <a:off x="2636" y="1352"/>
                <a:ext cx="0" cy="176"/>
              </a:xfrm>
              <a:prstGeom prst="line">
                <a:avLst/>
              </a:prstGeom>
              <a:noFill/>
              <a:ln w="19050">
                <a:solidFill>
                  <a:srgbClr val="3333CC"/>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smtClean="0">
                  <a:solidFill>
                    <a:srgbClr val="FFFFFF"/>
                  </a:solidFill>
                </a:endParaRPr>
              </a:p>
            </p:txBody>
          </p:sp>
          <p:sp>
            <p:nvSpPr>
              <p:cNvPr id="181269" name="Line 11"/>
              <p:cNvSpPr>
                <a:spLocks noChangeShapeType="1"/>
              </p:cNvSpPr>
              <p:nvPr/>
            </p:nvSpPr>
            <p:spPr bwMode="auto">
              <a:xfrm>
                <a:off x="3610" y="1295"/>
                <a:ext cx="149" cy="0"/>
              </a:xfrm>
              <a:prstGeom prst="line">
                <a:avLst/>
              </a:prstGeom>
              <a:noFill/>
              <a:ln w="19050">
                <a:solidFill>
                  <a:srgbClr val="3333CC"/>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smtClean="0">
                  <a:solidFill>
                    <a:srgbClr val="FFFFFF"/>
                  </a:solidFill>
                </a:endParaRPr>
              </a:p>
            </p:txBody>
          </p:sp>
          <p:sp>
            <p:nvSpPr>
              <p:cNvPr id="181270" name="Line 12"/>
              <p:cNvSpPr>
                <a:spLocks noChangeShapeType="1"/>
              </p:cNvSpPr>
              <p:nvPr/>
            </p:nvSpPr>
            <p:spPr bwMode="auto">
              <a:xfrm>
                <a:off x="4300" y="1295"/>
                <a:ext cx="149" cy="0"/>
              </a:xfrm>
              <a:prstGeom prst="line">
                <a:avLst/>
              </a:prstGeom>
              <a:noFill/>
              <a:ln w="19050">
                <a:solidFill>
                  <a:srgbClr val="3333CC"/>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smtClean="0">
                  <a:solidFill>
                    <a:srgbClr val="FFFFFF"/>
                  </a:solidFill>
                </a:endParaRPr>
              </a:p>
            </p:txBody>
          </p:sp>
          <p:sp>
            <p:nvSpPr>
              <p:cNvPr id="181271" name="Line 13"/>
              <p:cNvSpPr>
                <a:spLocks noChangeShapeType="1"/>
              </p:cNvSpPr>
              <p:nvPr/>
            </p:nvSpPr>
            <p:spPr bwMode="auto">
              <a:xfrm>
                <a:off x="4994" y="1295"/>
                <a:ext cx="149" cy="0"/>
              </a:xfrm>
              <a:prstGeom prst="line">
                <a:avLst/>
              </a:prstGeom>
              <a:noFill/>
              <a:ln w="19050">
                <a:solidFill>
                  <a:srgbClr val="3333CC"/>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smtClean="0">
                  <a:solidFill>
                    <a:srgbClr val="FFFFFF"/>
                  </a:solidFill>
                </a:endParaRPr>
              </a:p>
            </p:txBody>
          </p:sp>
          <p:sp>
            <p:nvSpPr>
              <p:cNvPr id="181272" name="Oval 14"/>
              <p:cNvSpPr>
                <a:spLocks noChangeArrowheads="1"/>
              </p:cNvSpPr>
              <p:nvPr/>
            </p:nvSpPr>
            <p:spPr bwMode="auto">
              <a:xfrm>
                <a:off x="951" y="1232"/>
                <a:ext cx="545" cy="12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eaLnBrk="1" fontAlgn="base" hangingPunct="1">
                  <a:spcBef>
                    <a:spcPct val="0"/>
                  </a:spcBef>
                  <a:spcAft>
                    <a:spcPct val="0"/>
                  </a:spcAft>
                  <a:buClrTx/>
                  <a:buFontTx/>
                  <a:buNone/>
                </a:pPr>
                <a:endParaRPr lang="en-US" altLang="en-US" sz="2800" b="1" smtClean="0">
                  <a:solidFill>
                    <a:srgbClr val="FFFFFF"/>
                  </a:solidFill>
                </a:endParaRPr>
              </a:p>
            </p:txBody>
          </p:sp>
          <p:sp>
            <p:nvSpPr>
              <p:cNvPr id="181273" name="Rectangle 15"/>
              <p:cNvSpPr>
                <a:spLocks noChangeArrowheads="1"/>
              </p:cNvSpPr>
              <p:nvPr/>
            </p:nvSpPr>
            <p:spPr bwMode="auto">
              <a:xfrm>
                <a:off x="1648" y="1232"/>
                <a:ext cx="545" cy="12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eaLnBrk="1" fontAlgn="base" hangingPunct="1">
                  <a:spcBef>
                    <a:spcPct val="0"/>
                  </a:spcBef>
                  <a:spcAft>
                    <a:spcPct val="0"/>
                  </a:spcAft>
                  <a:buClrTx/>
                  <a:buFontTx/>
                  <a:buNone/>
                </a:pPr>
                <a:endParaRPr lang="en-US" altLang="en-US" sz="2800" b="1" smtClean="0">
                  <a:solidFill>
                    <a:srgbClr val="FFFFFF"/>
                  </a:solidFill>
                </a:endParaRPr>
              </a:p>
            </p:txBody>
          </p:sp>
          <p:sp>
            <p:nvSpPr>
              <p:cNvPr id="181274" name="Rectangle 16"/>
              <p:cNvSpPr>
                <a:spLocks noChangeArrowheads="1"/>
              </p:cNvSpPr>
              <p:nvPr/>
            </p:nvSpPr>
            <p:spPr bwMode="auto">
              <a:xfrm>
                <a:off x="2355" y="1232"/>
                <a:ext cx="546" cy="12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eaLnBrk="1" fontAlgn="base" hangingPunct="1">
                  <a:spcBef>
                    <a:spcPct val="0"/>
                  </a:spcBef>
                  <a:spcAft>
                    <a:spcPct val="0"/>
                  </a:spcAft>
                  <a:buClrTx/>
                  <a:buFontTx/>
                  <a:buNone/>
                </a:pPr>
                <a:endParaRPr lang="en-US" altLang="en-US" sz="2800" b="1" smtClean="0">
                  <a:solidFill>
                    <a:srgbClr val="FFFFFF"/>
                  </a:solidFill>
                </a:endParaRPr>
              </a:p>
            </p:txBody>
          </p:sp>
          <p:sp>
            <p:nvSpPr>
              <p:cNvPr id="181275" name="Rectangle 17"/>
              <p:cNvSpPr>
                <a:spLocks noChangeArrowheads="1"/>
              </p:cNvSpPr>
              <p:nvPr/>
            </p:nvSpPr>
            <p:spPr bwMode="auto">
              <a:xfrm>
                <a:off x="3759" y="1232"/>
                <a:ext cx="545" cy="12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eaLnBrk="1" fontAlgn="base" hangingPunct="1">
                  <a:spcBef>
                    <a:spcPct val="0"/>
                  </a:spcBef>
                  <a:spcAft>
                    <a:spcPct val="0"/>
                  </a:spcAft>
                  <a:buClrTx/>
                  <a:buFontTx/>
                  <a:buNone/>
                </a:pPr>
                <a:endParaRPr lang="en-US" altLang="en-US" sz="2800" b="1" smtClean="0">
                  <a:solidFill>
                    <a:srgbClr val="FFFFFF"/>
                  </a:solidFill>
                </a:endParaRPr>
              </a:p>
            </p:txBody>
          </p:sp>
          <p:sp>
            <p:nvSpPr>
              <p:cNvPr id="181276" name="Rectangle 18"/>
              <p:cNvSpPr>
                <a:spLocks noChangeArrowheads="1"/>
              </p:cNvSpPr>
              <p:nvPr/>
            </p:nvSpPr>
            <p:spPr bwMode="auto">
              <a:xfrm>
                <a:off x="4449" y="1232"/>
                <a:ext cx="545" cy="12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eaLnBrk="1" fontAlgn="base" hangingPunct="1">
                  <a:spcBef>
                    <a:spcPct val="0"/>
                  </a:spcBef>
                  <a:spcAft>
                    <a:spcPct val="0"/>
                  </a:spcAft>
                  <a:buClrTx/>
                  <a:buFontTx/>
                  <a:buNone/>
                </a:pPr>
                <a:endParaRPr lang="en-US" altLang="en-US" sz="2800" b="1" smtClean="0">
                  <a:solidFill>
                    <a:srgbClr val="FFFFFF"/>
                  </a:solidFill>
                </a:endParaRPr>
              </a:p>
            </p:txBody>
          </p:sp>
          <p:sp>
            <p:nvSpPr>
              <p:cNvPr id="181277" name="Oval 19"/>
              <p:cNvSpPr>
                <a:spLocks noChangeArrowheads="1"/>
              </p:cNvSpPr>
              <p:nvPr/>
            </p:nvSpPr>
            <p:spPr bwMode="auto">
              <a:xfrm>
                <a:off x="5143" y="1232"/>
                <a:ext cx="545" cy="12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eaLnBrk="1" fontAlgn="base" hangingPunct="1">
                  <a:spcBef>
                    <a:spcPct val="0"/>
                  </a:spcBef>
                  <a:spcAft>
                    <a:spcPct val="0"/>
                  </a:spcAft>
                  <a:buClrTx/>
                  <a:buFontTx/>
                  <a:buNone/>
                </a:pPr>
                <a:endParaRPr lang="en-US" altLang="en-US" sz="2800" b="1" smtClean="0">
                  <a:solidFill>
                    <a:srgbClr val="FFFFFF"/>
                  </a:solidFill>
                </a:endParaRPr>
              </a:p>
            </p:txBody>
          </p:sp>
          <p:sp>
            <p:nvSpPr>
              <p:cNvPr id="181278" name="AutoShape 20"/>
              <p:cNvSpPr>
                <a:spLocks noChangeArrowheads="1"/>
              </p:cNvSpPr>
              <p:nvPr/>
            </p:nvSpPr>
            <p:spPr bwMode="auto">
              <a:xfrm>
                <a:off x="3083" y="1119"/>
                <a:ext cx="536" cy="346"/>
              </a:xfrm>
              <a:prstGeom prst="diamond">
                <a:avLst/>
              </a:prstGeom>
              <a:noFill/>
              <a:ln w="9525">
                <a:solidFill>
                  <a:srgbClr val="FF0000"/>
                </a:solidFill>
                <a:miter lim="800000"/>
                <a:headEnd/>
                <a:tailEnd/>
              </a:ln>
            </p:spPr>
            <p:txBody>
              <a:bodyPr wrap="none" anchor="ctr"/>
              <a:lstStyle>
                <a:lvl1pPr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eaLnBrk="1" fontAlgn="base" hangingPunct="1">
                  <a:spcBef>
                    <a:spcPct val="0"/>
                  </a:spcBef>
                  <a:spcAft>
                    <a:spcPct val="0"/>
                  </a:spcAft>
                  <a:buClrTx/>
                  <a:buFontTx/>
                  <a:buNone/>
                </a:pPr>
                <a:endParaRPr lang="en-US" altLang="en-US" sz="2800" b="1" smtClean="0">
                  <a:solidFill>
                    <a:srgbClr val="FFFFFF"/>
                  </a:solidFill>
                </a:endParaRPr>
              </a:p>
            </p:txBody>
          </p:sp>
        </p:grpSp>
      </p:grpSp>
      <p:grpSp>
        <p:nvGrpSpPr>
          <p:cNvPr id="181255" name="Group 25"/>
          <p:cNvGrpSpPr>
            <a:grpSpLocks/>
          </p:cNvGrpSpPr>
          <p:nvPr/>
        </p:nvGrpSpPr>
        <p:grpSpPr bwMode="auto">
          <a:xfrm>
            <a:off x="1026125" y="966602"/>
            <a:ext cx="7343783" cy="570624"/>
            <a:chOff x="940" y="84"/>
            <a:chExt cx="4499" cy="222"/>
          </a:xfrm>
        </p:grpSpPr>
        <p:sp>
          <p:nvSpPr>
            <p:cNvPr id="181256" name="AutoShape 10"/>
            <p:cNvSpPr>
              <a:spLocks noChangeArrowheads="1"/>
            </p:cNvSpPr>
            <p:nvPr/>
          </p:nvSpPr>
          <p:spPr bwMode="auto">
            <a:xfrm>
              <a:off x="1861" y="88"/>
              <a:ext cx="1097" cy="218"/>
            </a:xfrm>
            <a:prstGeom prst="chevron">
              <a:avLst>
                <a:gd name="adj" fmla="val 35600"/>
              </a:avLst>
            </a:prstGeom>
            <a:solidFill>
              <a:srgbClr val="CCFFCC"/>
            </a:solidFill>
            <a:ln w="9525">
              <a:solidFill>
                <a:srgbClr val="000000"/>
              </a:solidFill>
              <a:miter lim="800000"/>
              <a:headEnd/>
              <a:tailEnd/>
            </a:ln>
          </p:spPr>
          <p:txBody>
            <a:bodyPr wrap="none" anchor="ctr"/>
            <a:lstStyle>
              <a:lvl1pPr marL="115888" indent="114300"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algn="ctr" eaLnBrk="1" fontAlgn="base" hangingPunct="1">
                <a:spcBef>
                  <a:spcPct val="0"/>
                </a:spcBef>
                <a:spcAft>
                  <a:spcPct val="0"/>
                </a:spcAft>
                <a:buClrTx/>
                <a:buFontTx/>
                <a:buNone/>
              </a:pPr>
              <a:r>
                <a:rPr lang="en-US" altLang="en-US" sz="2000" b="1" smtClean="0">
                  <a:solidFill>
                    <a:prstClr val="black"/>
                  </a:solidFill>
                </a:rPr>
                <a:t>Measure</a:t>
              </a:r>
            </a:p>
          </p:txBody>
        </p:sp>
        <p:sp>
          <p:nvSpPr>
            <p:cNvPr id="181257" name="AutoShape 11"/>
            <p:cNvSpPr>
              <a:spLocks noChangeArrowheads="1"/>
            </p:cNvSpPr>
            <p:nvPr/>
          </p:nvSpPr>
          <p:spPr bwMode="auto">
            <a:xfrm>
              <a:off x="940" y="87"/>
              <a:ext cx="1075" cy="219"/>
            </a:xfrm>
            <a:prstGeom prst="chevron">
              <a:avLst>
                <a:gd name="adj" fmla="val 38519"/>
              </a:avLst>
            </a:prstGeom>
            <a:solidFill>
              <a:srgbClr val="00CCFF"/>
            </a:solidFill>
            <a:ln w="9525">
              <a:solidFill>
                <a:srgbClr val="000000"/>
              </a:solidFill>
              <a:miter lim="800000"/>
              <a:headEnd/>
              <a:tailEnd/>
            </a:ln>
          </p:spPr>
          <p:txBody>
            <a:bodyPr wrap="none" anchor="ctr"/>
            <a:lstStyle>
              <a:lvl1pPr marL="115888" indent="114300"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algn="ctr" eaLnBrk="1" fontAlgn="base" hangingPunct="1">
                <a:spcBef>
                  <a:spcPct val="0"/>
                </a:spcBef>
                <a:spcAft>
                  <a:spcPct val="0"/>
                </a:spcAft>
                <a:buClrTx/>
                <a:buFontTx/>
                <a:buNone/>
              </a:pPr>
              <a:r>
                <a:rPr lang="en-US" altLang="en-US" sz="2000" b="1" dirty="0" smtClean="0">
                  <a:solidFill>
                    <a:prstClr val="black"/>
                  </a:solidFill>
                </a:rPr>
                <a:t>Define</a:t>
              </a:r>
            </a:p>
          </p:txBody>
        </p:sp>
        <p:sp>
          <p:nvSpPr>
            <p:cNvPr id="181258" name="AutoShape 13"/>
            <p:cNvSpPr>
              <a:spLocks noChangeArrowheads="1"/>
            </p:cNvSpPr>
            <p:nvPr/>
          </p:nvSpPr>
          <p:spPr bwMode="auto">
            <a:xfrm>
              <a:off x="2649" y="84"/>
              <a:ext cx="1312" cy="222"/>
            </a:xfrm>
            <a:prstGeom prst="chevron">
              <a:avLst>
                <a:gd name="adj" fmla="val 96643"/>
              </a:avLst>
            </a:prstGeom>
            <a:solidFill>
              <a:srgbClr val="339966"/>
            </a:solidFill>
            <a:ln w="9525">
              <a:solidFill>
                <a:srgbClr val="000000"/>
              </a:solidFill>
              <a:miter lim="800000"/>
              <a:headEnd/>
              <a:tailEnd/>
            </a:ln>
          </p:spPr>
          <p:txBody>
            <a:bodyPr wrap="none" anchor="ctr"/>
            <a:lstStyle>
              <a:lvl1pPr marL="115888" indent="114300"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marL="0" indent="63500" algn="ctr" eaLnBrk="1" fontAlgn="base" hangingPunct="1">
                <a:spcBef>
                  <a:spcPct val="0"/>
                </a:spcBef>
                <a:spcAft>
                  <a:spcPct val="0"/>
                </a:spcAft>
                <a:buClrTx/>
                <a:buFontTx/>
                <a:buNone/>
              </a:pPr>
              <a:r>
                <a:rPr lang="en-US" altLang="en-US" sz="2000" b="1" dirty="0" smtClean="0">
                  <a:solidFill>
                    <a:prstClr val="white"/>
                  </a:solidFill>
                </a:rPr>
                <a:t>Analyze</a:t>
              </a:r>
            </a:p>
          </p:txBody>
        </p:sp>
        <p:sp>
          <p:nvSpPr>
            <p:cNvPr id="181259" name="AutoShape 14"/>
            <p:cNvSpPr>
              <a:spLocks noChangeArrowheads="1"/>
            </p:cNvSpPr>
            <p:nvPr/>
          </p:nvSpPr>
          <p:spPr bwMode="auto">
            <a:xfrm>
              <a:off x="4450" y="89"/>
              <a:ext cx="989" cy="213"/>
            </a:xfrm>
            <a:prstGeom prst="chevron">
              <a:avLst>
                <a:gd name="adj" fmla="val 36436"/>
              </a:avLst>
            </a:prstGeom>
            <a:solidFill>
              <a:srgbClr val="FF6600"/>
            </a:solidFill>
            <a:ln w="9525">
              <a:solidFill>
                <a:srgbClr val="000000"/>
              </a:solidFill>
              <a:miter lim="800000"/>
              <a:headEnd/>
              <a:tailEnd/>
            </a:ln>
          </p:spPr>
          <p:txBody>
            <a:bodyPr wrap="none" anchor="ctr"/>
            <a:lstStyle>
              <a:lvl1pPr marL="115888" indent="114300"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algn="ctr" eaLnBrk="1" fontAlgn="base" hangingPunct="1">
                <a:spcBef>
                  <a:spcPct val="0"/>
                </a:spcBef>
                <a:spcAft>
                  <a:spcPct val="0"/>
                </a:spcAft>
                <a:buClrTx/>
                <a:buFontTx/>
                <a:buNone/>
              </a:pPr>
              <a:r>
                <a:rPr lang="en-US" altLang="en-US" sz="2000" b="1" dirty="0" smtClean="0">
                  <a:solidFill>
                    <a:prstClr val="white"/>
                  </a:solidFill>
                </a:rPr>
                <a:t>Control</a:t>
              </a:r>
            </a:p>
          </p:txBody>
        </p:sp>
        <p:sp>
          <p:nvSpPr>
            <p:cNvPr id="181260" name="AutoShape 12"/>
            <p:cNvSpPr>
              <a:spLocks noChangeArrowheads="1"/>
            </p:cNvSpPr>
            <p:nvPr/>
          </p:nvSpPr>
          <p:spPr bwMode="auto">
            <a:xfrm>
              <a:off x="3629" y="89"/>
              <a:ext cx="989" cy="213"/>
            </a:xfrm>
            <a:prstGeom prst="chevron">
              <a:avLst>
                <a:gd name="adj" fmla="val 36436"/>
              </a:avLst>
            </a:prstGeom>
            <a:solidFill>
              <a:srgbClr val="FFCC99"/>
            </a:solidFill>
            <a:ln w="9525">
              <a:solidFill>
                <a:srgbClr val="000000"/>
              </a:solidFill>
              <a:miter lim="800000"/>
              <a:headEnd/>
              <a:tailEnd/>
            </a:ln>
          </p:spPr>
          <p:txBody>
            <a:bodyPr wrap="none" anchor="ctr"/>
            <a:lstStyle>
              <a:lvl1pPr marL="115888" indent="114300"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algn="ctr" eaLnBrk="1" fontAlgn="base" hangingPunct="1">
                <a:spcBef>
                  <a:spcPct val="0"/>
                </a:spcBef>
                <a:spcAft>
                  <a:spcPct val="0"/>
                </a:spcAft>
                <a:buClrTx/>
                <a:buFontTx/>
                <a:buNone/>
              </a:pPr>
              <a:r>
                <a:rPr lang="en-US" altLang="en-US" sz="2000" b="1" dirty="0" smtClean="0">
                  <a:solidFill>
                    <a:prstClr val="black"/>
                  </a:solidFill>
                </a:rPr>
                <a:t>Improve</a:t>
              </a:r>
            </a:p>
          </p:txBody>
        </p:sp>
      </p:grpSp>
      <p:sp>
        <p:nvSpPr>
          <p:cNvPr id="112" name="Title 10"/>
          <p:cNvSpPr txBox="1">
            <a:spLocks/>
          </p:cNvSpPr>
          <p:nvPr/>
        </p:nvSpPr>
        <p:spPr>
          <a:xfrm>
            <a:off x="581638" y="25829"/>
            <a:ext cx="7886700" cy="461665"/>
          </a:xfrm>
          <a:prstGeom prst="rect">
            <a:avLst/>
          </a:prstGeom>
        </p:spPr>
        <p:txBody>
          <a:bodyPr anchor="ctr">
            <a:spAutoFit/>
          </a:bodyPr>
          <a:lstStyle>
            <a:lvl1pPr algn="ctr" defTabSz="914400" rtl="0" eaLnBrk="1" latinLnBrk="0" hangingPunct="1">
              <a:lnSpc>
                <a:spcPct val="100000"/>
              </a:lnSpc>
              <a:spcBef>
                <a:spcPct val="0"/>
              </a:spcBef>
              <a:buNone/>
              <a:defRPr lang="en-US" sz="2400" b="1" kern="1200" dirty="0">
                <a:solidFill>
                  <a:srgbClr val="002060"/>
                </a:solidFill>
                <a:latin typeface="+mn-lt"/>
                <a:ea typeface="+mj-ea"/>
                <a:cs typeface="+mj-cs"/>
              </a:defRPr>
            </a:lvl1pPr>
          </a:lstStyle>
          <a:p>
            <a:r>
              <a:rPr smtClean="0"/>
              <a:t>IMPROVEMENT TOOLS</a:t>
            </a:r>
            <a:endParaRPr/>
          </a:p>
        </p:txBody>
      </p:sp>
      <p:sp>
        <p:nvSpPr>
          <p:cNvPr id="111" name="Subtitle 2"/>
          <p:cNvSpPr txBox="1">
            <a:spLocks/>
          </p:cNvSpPr>
          <p:nvPr/>
        </p:nvSpPr>
        <p:spPr>
          <a:xfrm>
            <a:off x="1765972" y="462411"/>
            <a:ext cx="5566070" cy="353943"/>
          </a:xfrm>
          <a:prstGeom prst="rect">
            <a:avLst/>
          </a:prstGeom>
        </p:spPr>
        <p:txBody>
          <a:bodyPr wrap="square">
            <a:spAutoFit/>
          </a:bodyPr>
          <a:lstStyle>
            <a:lvl1pPr marL="0" indent="0" algn="ctr" defTabSz="914400" rtl="0" eaLnBrk="1" latinLnBrk="0" hangingPunct="1">
              <a:lnSpc>
                <a:spcPct val="90000"/>
              </a:lnSpc>
              <a:spcBef>
                <a:spcPts val="1000"/>
              </a:spcBef>
              <a:buFont typeface="Arial" panose="020B0604020202020204" pitchFamily="34" charset="0"/>
              <a:buNone/>
              <a:defRPr lang="en-US" sz="2000" b="1" kern="1200" dirty="0">
                <a:solidFill>
                  <a:srgbClr val="00206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85000"/>
              </a:lnSpc>
            </a:pPr>
            <a:r>
              <a:rPr smtClean="0"/>
              <a:t>Reduce Variation, Defects, and Times</a:t>
            </a:r>
            <a:endParaRPr/>
          </a:p>
        </p:txBody>
      </p:sp>
      <p:sp>
        <p:nvSpPr>
          <p:cNvPr id="114" name="Rectangle 5"/>
          <p:cNvSpPr txBox="1">
            <a:spLocks noChangeArrowheads="1"/>
          </p:cNvSpPr>
          <p:nvPr/>
        </p:nvSpPr>
        <p:spPr bwMode="auto">
          <a:xfrm>
            <a:off x="7306573" y="6423643"/>
            <a:ext cx="1837425" cy="3653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ctr" defTabSz="914400" rtl="0" eaLnBrk="1" latinLnBrk="0" hangingPunct="1">
              <a:defRPr sz="1400" b="1" kern="1200">
                <a:solidFill>
                  <a:schemeClr val="tx1"/>
                </a:solidFill>
                <a:latin typeface="Arial" charset="0"/>
                <a:ea typeface="+mn-ea"/>
                <a:cs typeface="+mn-cs"/>
              </a:defRPr>
            </a:lvl1pPr>
            <a:lvl2pPr marL="742950" indent="-285750" algn="l" defTabSz="914400" rtl="0" eaLnBrk="1" latinLnBrk="0" hangingPunct="1">
              <a:defRPr sz="1400" b="1" kern="1200">
                <a:solidFill>
                  <a:schemeClr val="tx1"/>
                </a:solidFill>
                <a:latin typeface="Arial" charset="0"/>
                <a:ea typeface="+mn-ea"/>
                <a:cs typeface="+mn-cs"/>
              </a:defRPr>
            </a:lvl2pPr>
            <a:lvl3pPr marL="1143000" indent="-228600" algn="l" defTabSz="914400" rtl="0" eaLnBrk="1" latinLnBrk="0" hangingPunct="1">
              <a:defRPr sz="1400" b="1" kern="1200">
                <a:solidFill>
                  <a:schemeClr val="tx1"/>
                </a:solidFill>
                <a:latin typeface="Arial" charset="0"/>
                <a:ea typeface="+mn-ea"/>
                <a:cs typeface="+mn-cs"/>
              </a:defRPr>
            </a:lvl3pPr>
            <a:lvl4pPr marL="1600200" indent="-228600" algn="l" defTabSz="914400" rtl="0" eaLnBrk="1" latinLnBrk="0" hangingPunct="1">
              <a:defRPr sz="1400" b="1" kern="1200">
                <a:solidFill>
                  <a:schemeClr val="tx1"/>
                </a:solidFill>
                <a:latin typeface="Arial" charset="0"/>
                <a:ea typeface="+mn-ea"/>
                <a:cs typeface="+mn-cs"/>
              </a:defRPr>
            </a:lvl4pPr>
            <a:lvl5pPr marL="2057400" indent="-228600" algn="l" defTabSz="914400" rtl="0" eaLnBrk="1" latinLnBrk="0" hangingPunct="1">
              <a:defRPr sz="1400" b="1" kern="1200">
                <a:solidFill>
                  <a:schemeClr val="tx1"/>
                </a:solidFill>
                <a:latin typeface="Arial" charset="0"/>
                <a:ea typeface="+mn-ea"/>
                <a:cs typeface="+mn-cs"/>
              </a:defRPr>
            </a:lvl5pPr>
            <a:lvl6pPr marL="25146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6pPr>
            <a:lvl7pPr marL="29718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7pPr>
            <a:lvl8pPr marL="34290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8pPr>
            <a:lvl9pPr marL="3886200" indent="-228600" algn="just" defTabSz="914400" rtl="0" eaLnBrk="0" fontAlgn="base" latinLnBrk="0" hangingPunct="0">
              <a:lnSpc>
                <a:spcPct val="110000"/>
              </a:lnSpc>
              <a:spcBef>
                <a:spcPct val="0"/>
              </a:spcBef>
              <a:spcAft>
                <a:spcPct val="0"/>
              </a:spcAft>
              <a:buChar char="-"/>
              <a:defRPr sz="1400" b="1" kern="1200">
                <a:solidFill>
                  <a:schemeClr val="tx1"/>
                </a:solidFill>
                <a:latin typeface="Arial" charset="0"/>
                <a:ea typeface="+mn-ea"/>
                <a:cs typeface="+mn-cs"/>
              </a:defRPr>
            </a:lvl9pPr>
          </a:lstStyle>
          <a:p>
            <a:pPr algn="l"/>
            <a:r>
              <a:rPr lang="en-US" altLang="en-US" sz="900" dirty="0" smtClean="0">
                <a:solidFill>
                  <a:srgbClr val="5B9BD5">
                    <a:lumMod val="50000"/>
                  </a:srgbClr>
                </a:solidFill>
              </a:rPr>
              <a:t>Copyright, 2015:</a:t>
            </a:r>
          </a:p>
          <a:p>
            <a:pPr algn="l"/>
            <a:r>
              <a:rPr lang="en-US" altLang="en-US" sz="900" dirty="0" smtClean="0">
                <a:solidFill>
                  <a:srgbClr val="5B9BD5">
                    <a:lumMod val="50000"/>
                  </a:srgbClr>
                </a:solidFill>
              </a:rPr>
              <a:t>Air Academy Associates</a:t>
            </a:r>
          </a:p>
        </p:txBody>
      </p:sp>
      <p:grpSp>
        <p:nvGrpSpPr>
          <p:cNvPr id="2" name="Group 1"/>
          <p:cNvGrpSpPr/>
          <p:nvPr/>
        </p:nvGrpSpPr>
        <p:grpSpPr>
          <a:xfrm>
            <a:off x="5703439" y="3434606"/>
            <a:ext cx="3274104" cy="2829145"/>
            <a:chOff x="5850361" y="3532930"/>
            <a:chExt cx="3274104" cy="2829145"/>
          </a:xfrm>
        </p:grpSpPr>
        <p:sp>
          <p:nvSpPr>
            <p:cNvPr id="35" name="Rectangle 15"/>
            <p:cNvSpPr>
              <a:spLocks noChangeArrowheads="1"/>
            </p:cNvSpPr>
            <p:nvPr/>
          </p:nvSpPr>
          <p:spPr bwMode="auto">
            <a:xfrm>
              <a:off x="6323470" y="4182290"/>
              <a:ext cx="1948727" cy="2179785"/>
            </a:xfrm>
            <a:prstGeom prst="rect">
              <a:avLst/>
            </a:prstGeom>
            <a:solidFill>
              <a:srgbClr val="F2F2F2"/>
            </a:solidFill>
            <a:ln w="9525">
              <a:solidFill>
                <a:srgbClr val="FF0000"/>
              </a:solidFill>
              <a:miter lim="800000"/>
              <a:headEnd/>
              <a:tailEnd/>
            </a:ln>
          </p:spPr>
          <p:txBody>
            <a:bodyPr wrap="none" anchor="ctr"/>
            <a:lstStyle>
              <a:lvl1pPr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pitchFamily="34" charset="0"/>
                </a:defRPr>
              </a:lvl4pPr>
              <a:lvl5pPr marL="2057400" indent="-228600"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36" name="Text Box 16"/>
            <p:cNvSpPr txBox="1">
              <a:spLocks noChangeArrowheads="1"/>
            </p:cNvSpPr>
            <p:nvPr/>
          </p:nvSpPr>
          <p:spPr bwMode="auto">
            <a:xfrm>
              <a:off x="6310521" y="4206424"/>
              <a:ext cx="1948726" cy="26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439" tIns="47220" rIns="94439" bIns="47220">
              <a:spAutoFit/>
            </a:bodyPr>
            <a:lstStyle>
              <a:lvl1pPr defTabSz="944563"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defTabSz="944563" eaLnBrk="0" hangingPunct="0">
                <a:spcBef>
                  <a:spcPct val="20000"/>
                </a:spcBef>
                <a:buClr>
                  <a:schemeClr val="bg1"/>
                </a:buClr>
                <a:buChar char="–"/>
                <a:defRPr sz="2000">
                  <a:solidFill>
                    <a:schemeClr val="bg1"/>
                  </a:solidFill>
                  <a:latin typeface="Helvetica" pitchFamily="34" charset="0"/>
                  <a:cs typeface="Arial" pitchFamily="34" charset="0"/>
                </a:defRPr>
              </a:lvl4pPr>
              <a:lvl5pPr marL="2057400" indent="-228600" defTabSz="944563"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defTabSz="944563"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defTabSz="944563"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defTabSz="944563"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defTabSz="944563"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algn="ctr" fontAlgn="base">
                <a:spcBef>
                  <a:spcPts val="200"/>
                </a:spcBef>
                <a:spcAft>
                  <a:spcPct val="0"/>
                </a:spcAft>
                <a:buClr>
                  <a:srgbClr val="FFCC00"/>
                </a:buClr>
                <a:buSzPct val="75000"/>
                <a:buFont typeface="Symbol" pitchFamily="18" charset="2"/>
                <a:buNone/>
                <a:defRPr/>
              </a:pPr>
              <a:endParaRPr lang="en-US" altLang="en-US" sz="1100" b="1" kern="0" dirty="0">
                <a:solidFill>
                  <a:srgbClr val="081D58"/>
                </a:solidFill>
                <a:latin typeface="Comic Sans MS" panose="030F0702030302020204" pitchFamily="66" charset="0"/>
              </a:endParaRPr>
            </a:p>
          </p:txBody>
        </p:sp>
        <p:sp>
          <p:nvSpPr>
            <p:cNvPr id="116" name="Text Box 18"/>
            <p:cNvSpPr txBox="1">
              <a:spLocks noChangeArrowheads="1"/>
            </p:cNvSpPr>
            <p:nvPr/>
          </p:nvSpPr>
          <p:spPr bwMode="auto">
            <a:xfrm>
              <a:off x="5850361" y="3532930"/>
              <a:ext cx="3274104" cy="64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439" tIns="47220" rIns="94439" bIns="47220">
              <a:spAutoFit/>
            </a:bodyPr>
            <a:lstStyle>
              <a:lvl1pPr defTabSz="944563"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defTabSz="944563" eaLnBrk="0" hangingPunct="0">
                <a:spcBef>
                  <a:spcPct val="20000"/>
                </a:spcBef>
                <a:buClr>
                  <a:schemeClr val="bg1"/>
                </a:buClr>
                <a:buChar char="–"/>
                <a:defRPr sz="2000">
                  <a:solidFill>
                    <a:schemeClr val="bg1"/>
                  </a:solidFill>
                  <a:latin typeface="Helvetica" pitchFamily="34" charset="0"/>
                  <a:cs typeface="Arial" pitchFamily="34" charset="0"/>
                </a:defRPr>
              </a:lvl4pPr>
              <a:lvl5pPr marL="2057400" indent="-228600" defTabSz="944563"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defTabSz="944563"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defTabSz="944563"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defTabSz="944563"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defTabSz="944563"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fontAlgn="base">
                <a:spcBef>
                  <a:spcPct val="50000"/>
                </a:spcBef>
                <a:spcAft>
                  <a:spcPct val="0"/>
                </a:spcAft>
                <a:buClr>
                  <a:srgbClr val="FFCC00"/>
                </a:buClr>
                <a:buSzPct val="75000"/>
                <a:buFont typeface="Symbol" pitchFamily="18" charset="2"/>
                <a:buNone/>
                <a:defRPr/>
              </a:pPr>
              <a:r>
                <a:rPr lang="en-US" altLang="en-US" sz="1800" b="1" kern="0" dirty="0" smtClean="0">
                  <a:solidFill>
                    <a:srgbClr val="081D58"/>
                  </a:solidFill>
                </a:rPr>
                <a:t>STANDARD OPERATING PROCEDURES (SOP)</a:t>
              </a:r>
            </a:p>
          </p:txBody>
        </p:sp>
        <p:grpSp>
          <p:nvGrpSpPr>
            <p:cNvPr id="5" name="Group 4"/>
            <p:cNvGrpSpPr/>
            <p:nvPr/>
          </p:nvGrpSpPr>
          <p:grpSpPr>
            <a:xfrm>
              <a:off x="6354629" y="4480685"/>
              <a:ext cx="1808404" cy="1362075"/>
              <a:chOff x="6354629" y="4480685"/>
              <a:chExt cx="1808404" cy="1362075"/>
            </a:xfrm>
          </p:grpSpPr>
          <p:sp>
            <p:nvSpPr>
              <p:cNvPr id="129" name="Rectangle 19"/>
              <p:cNvSpPr>
                <a:spLocks noChangeArrowheads="1"/>
              </p:cNvSpPr>
              <p:nvPr/>
            </p:nvSpPr>
            <p:spPr bwMode="auto">
              <a:xfrm>
                <a:off x="6440743" y="4480685"/>
                <a:ext cx="1659931"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Symbol" pitchFamily="18" charset="2"/>
                  <a:buNone/>
                  <a:defRPr/>
                </a:pPr>
                <a:r>
                  <a:rPr lang="en-US" altLang="en-US" sz="1400" b="0" kern="0" dirty="0" smtClean="0">
                    <a:solidFill>
                      <a:srgbClr val="081D58"/>
                    </a:solidFill>
                  </a:rPr>
                  <a:t>  How     What      Who</a:t>
                </a:r>
              </a:p>
            </p:txBody>
          </p:sp>
          <p:sp>
            <p:nvSpPr>
              <p:cNvPr id="130" name="Rectangle 20"/>
              <p:cNvSpPr>
                <a:spLocks noChangeArrowheads="1"/>
              </p:cNvSpPr>
              <p:nvPr/>
            </p:nvSpPr>
            <p:spPr bwMode="auto">
              <a:xfrm>
                <a:off x="7261801" y="4691823"/>
                <a:ext cx="7869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31" name="Rectangle 21"/>
              <p:cNvSpPr>
                <a:spLocks noChangeArrowheads="1"/>
              </p:cNvSpPr>
              <p:nvPr/>
            </p:nvSpPr>
            <p:spPr bwMode="auto">
              <a:xfrm>
                <a:off x="7261801" y="4791835"/>
                <a:ext cx="7869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32" name="Rectangle 22"/>
              <p:cNvSpPr>
                <a:spLocks noChangeArrowheads="1"/>
              </p:cNvSpPr>
              <p:nvPr/>
            </p:nvSpPr>
            <p:spPr bwMode="auto">
              <a:xfrm>
                <a:off x="7261801" y="4882323"/>
                <a:ext cx="7869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33" name="Rectangle 23"/>
              <p:cNvSpPr>
                <a:spLocks noChangeArrowheads="1"/>
              </p:cNvSpPr>
              <p:nvPr/>
            </p:nvSpPr>
            <p:spPr bwMode="auto">
              <a:xfrm>
                <a:off x="7261801" y="4982335"/>
                <a:ext cx="7869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34" name="Rectangle 24"/>
              <p:cNvSpPr>
                <a:spLocks noChangeArrowheads="1"/>
              </p:cNvSpPr>
              <p:nvPr/>
            </p:nvSpPr>
            <p:spPr bwMode="auto">
              <a:xfrm>
                <a:off x="7261801" y="5082348"/>
                <a:ext cx="7869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35" name="Rectangle 25"/>
              <p:cNvSpPr>
                <a:spLocks noChangeArrowheads="1"/>
              </p:cNvSpPr>
              <p:nvPr/>
            </p:nvSpPr>
            <p:spPr bwMode="auto">
              <a:xfrm>
                <a:off x="7261801" y="5171248"/>
                <a:ext cx="7869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36" name="Rectangle 26"/>
              <p:cNvSpPr>
                <a:spLocks noChangeArrowheads="1"/>
              </p:cNvSpPr>
              <p:nvPr/>
            </p:nvSpPr>
            <p:spPr bwMode="auto">
              <a:xfrm>
                <a:off x="7261801" y="5271260"/>
                <a:ext cx="7869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37" name="Rectangle 27"/>
              <p:cNvSpPr>
                <a:spLocks noChangeArrowheads="1"/>
              </p:cNvSpPr>
              <p:nvPr/>
            </p:nvSpPr>
            <p:spPr bwMode="auto">
              <a:xfrm>
                <a:off x="7261801" y="5371273"/>
                <a:ext cx="7869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38" name="Rectangle 28"/>
              <p:cNvSpPr>
                <a:spLocks noChangeArrowheads="1"/>
              </p:cNvSpPr>
              <p:nvPr/>
            </p:nvSpPr>
            <p:spPr bwMode="auto">
              <a:xfrm>
                <a:off x="7261801" y="5461760"/>
                <a:ext cx="7869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39" name="Rectangle 29"/>
              <p:cNvSpPr>
                <a:spLocks noChangeArrowheads="1"/>
              </p:cNvSpPr>
              <p:nvPr/>
            </p:nvSpPr>
            <p:spPr bwMode="auto">
              <a:xfrm>
                <a:off x="7261801" y="5560185"/>
                <a:ext cx="7869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40" name="Rectangle 30"/>
              <p:cNvSpPr>
                <a:spLocks noChangeArrowheads="1"/>
              </p:cNvSpPr>
              <p:nvPr/>
            </p:nvSpPr>
            <p:spPr bwMode="auto">
              <a:xfrm>
                <a:off x="7261801" y="5650673"/>
                <a:ext cx="7869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41" name="Rectangle 31"/>
              <p:cNvSpPr>
                <a:spLocks noChangeArrowheads="1"/>
              </p:cNvSpPr>
              <p:nvPr/>
            </p:nvSpPr>
            <p:spPr bwMode="auto">
              <a:xfrm>
                <a:off x="6648606" y="4691823"/>
                <a:ext cx="78691"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42" name="Rectangle 32"/>
              <p:cNvSpPr>
                <a:spLocks noChangeArrowheads="1"/>
              </p:cNvSpPr>
              <p:nvPr/>
            </p:nvSpPr>
            <p:spPr bwMode="auto">
              <a:xfrm>
                <a:off x="6648606" y="4783898"/>
                <a:ext cx="78691"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43" name="Rectangle 33"/>
              <p:cNvSpPr>
                <a:spLocks noChangeArrowheads="1"/>
              </p:cNvSpPr>
              <p:nvPr/>
            </p:nvSpPr>
            <p:spPr bwMode="auto">
              <a:xfrm>
                <a:off x="6648606" y="4882323"/>
                <a:ext cx="78691"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44" name="Rectangle 34"/>
              <p:cNvSpPr>
                <a:spLocks noChangeArrowheads="1"/>
              </p:cNvSpPr>
              <p:nvPr/>
            </p:nvSpPr>
            <p:spPr bwMode="auto">
              <a:xfrm>
                <a:off x="6648606" y="4982335"/>
                <a:ext cx="78691"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45" name="Rectangle 35"/>
              <p:cNvSpPr>
                <a:spLocks noChangeArrowheads="1"/>
              </p:cNvSpPr>
              <p:nvPr/>
            </p:nvSpPr>
            <p:spPr bwMode="auto">
              <a:xfrm>
                <a:off x="6648606" y="5072823"/>
                <a:ext cx="78691"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46" name="Rectangle 36"/>
              <p:cNvSpPr>
                <a:spLocks noChangeArrowheads="1"/>
              </p:cNvSpPr>
              <p:nvPr/>
            </p:nvSpPr>
            <p:spPr bwMode="auto">
              <a:xfrm>
                <a:off x="6648606" y="5171248"/>
                <a:ext cx="78691"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47" name="Rectangle 37"/>
              <p:cNvSpPr>
                <a:spLocks noChangeArrowheads="1"/>
              </p:cNvSpPr>
              <p:nvPr/>
            </p:nvSpPr>
            <p:spPr bwMode="auto">
              <a:xfrm>
                <a:off x="6648606" y="5271260"/>
                <a:ext cx="78691"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48" name="Rectangle 38"/>
              <p:cNvSpPr>
                <a:spLocks noChangeArrowheads="1"/>
              </p:cNvSpPr>
              <p:nvPr/>
            </p:nvSpPr>
            <p:spPr bwMode="auto">
              <a:xfrm>
                <a:off x="6648606" y="5361748"/>
                <a:ext cx="78691"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49" name="Rectangle 39"/>
              <p:cNvSpPr>
                <a:spLocks noChangeArrowheads="1"/>
              </p:cNvSpPr>
              <p:nvPr/>
            </p:nvSpPr>
            <p:spPr bwMode="auto">
              <a:xfrm>
                <a:off x="6648606" y="5461760"/>
                <a:ext cx="78691"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50" name="Rectangle 40"/>
              <p:cNvSpPr>
                <a:spLocks noChangeArrowheads="1"/>
              </p:cNvSpPr>
              <p:nvPr/>
            </p:nvSpPr>
            <p:spPr bwMode="auto">
              <a:xfrm>
                <a:off x="6648606" y="5560185"/>
                <a:ext cx="78691"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51" name="Rectangle 41"/>
              <p:cNvSpPr>
                <a:spLocks noChangeArrowheads="1"/>
              </p:cNvSpPr>
              <p:nvPr/>
            </p:nvSpPr>
            <p:spPr bwMode="auto">
              <a:xfrm>
                <a:off x="6648606" y="5650673"/>
                <a:ext cx="78691"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52" name="Rectangle 42"/>
              <p:cNvSpPr>
                <a:spLocks noChangeArrowheads="1"/>
              </p:cNvSpPr>
              <p:nvPr/>
            </p:nvSpPr>
            <p:spPr bwMode="auto">
              <a:xfrm>
                <a:off x="7907659" y="4691823"/>
                <a:ext cx="78691"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53" name="Rectangle 43"/>
              <p:cNvSpPr>
                <a:spLocks noChangeArrowheads="1"/>
              </p:cNvSpPr>
              <p:nvPr/>
            </p:nvSpPr>
            <p:spPr bwMode="auto">
              <a:xfrm>
                <a:off x="7907659" y="4791835"/>
                <a:ext cx="78691"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dirty="0" smtClean="0">
                    <a:solidFill>
                      <a:srgbClr val="081D58"/>
                    </a:solidFill>
                  </a:rPr>
                  <a:t>_</a:t>
                </a:r>
              </a:p>
            </p:txBody>
          </p:sp>
          <p:sp>
            <p:nvSpPr>
              <p:cNvPr id="154" name="Rectangle 44"/>
              <p:cNvSpPr>
                <a:spLocks noChangeArrowheads="1"/>
              </p:cNvSpPr>
              <p:nvPr/>
            </p:nvSpPr>
            <p:spPr bwMode="auto">
              <a:xfrm>
                <a:off x="7907659" y="4882323"/>
                <a:ext cx="78691"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55" name="Rectangle 45"/>
              <p:cNvSpPr>
                <a:spLocks noChangeArrowheads="1"/>
              </p:cNvSpPr>
              <p:nvPr/>
            </p:nvSpPr>
            <p:spPr bwMode="auto">
              <a:xfrm>
                <a:off x="7907659" y="4982335"/>
                <a:ext cx="78691"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56" name="Rectangle 46"/>
              <p:cNvSpPr>
                <a:spLocks noChangeArrowheads="1"/>
              </p:cNvSpPr>
              <p:nvPr/>
            </p:nvSpPr>
            <p:spPr bwMode="auto">
              <a:xfrm>
                <a:off x="7907659" y="5082348"/>
                <a:ext cx="78691"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57" name="Rectangle 47"/>
              <p:cNvSpPr>
                <a:spLocks noChangeArrowheads="1"/>
              </p:cNvSpPr>
              <p:nvPr/>
            </p:nvSpPr>
            <p:spPr bwMode="auto">
              <a:xfrm>
                <a:off x="7907659" y="5171248"/>
                <a:ext cx="78691"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58" name="Rectangle 48"/>
              <p:cNvSpPr>
                <a:spLocks noChangeArrowheads="1"/>
              </p:cNvSpPr>
              <p:nvPr/>
            </p:nvSpPr>
            <p:spPr bwMode="auto">
              <a:xfrm>
                <a:off x="7907659" y="5271260"/>
                <a:ext cx="78691"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59" name="Rectangle 49"/>
              <p:cNvSpPr>
                <a:spLocks noChangeArrowheads="1"/>
              </p:cNvSpPr>
              <p:nvPr/>
            </p:nvSpPr>
            <p:spPr bwMode="auto">
              <a:xfrm>
                <a:off x="7907659" y="5371273"/>
                <a:ext cx="78691"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60" name="Rectangle 50"/>
              <p:cNvSpPr>
                <a:spLocks noChangeArrowheads="1"/>
              </p:cNvSpPr>
              <p:nvPr/>
            </p:nvSpPr>
            <p:spPr bwMode="auto">
              <a:xfrm>
                <a:off x="7907659" y="5461760"/>
                <a:ext cx="78691"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61" name="Rectangle 51"/>
              <p:cNvSpPr>
                <a:spLocks noChangeArrowheads="1"/>
              </p:cNvSpPr>
              <p:nvPr/>
            </p:nvSpPr>
            <p:spPr bwMode="auto">
              <a:xfrm>
                <a:off x="7907659" y="5560185"/>
                <a:ext cx="78691"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62" name="Rectangle 52"/>
              <p:cNvSpPr>
                <a:spLocks noChangeArrowheads="1"/>
              </p:cNvSpPr>
              <p:nvPr/>
            </p:nvSpPr>
            <p:spPr bwMode="auto">
              <a:xfrm>
                <a:off x="7907659" y="5660198"/>
                <a:ext cx="78691"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0000"/>
                  </a:spcBef>
                  <a:spcAft>
                    <a:spcPct val="0"/>
                  </a:spcAft>
                  <a:buClr>
                    <a:srgbClr val="FFCC00"/>
                  </a:buClr>
                  <a:buSzPct val="75000"/>
                  <a:buFont typeface="Times" pitchFamily="18" charset="0"/>
                  <a:buNone/>
                  <a:defRPr/>
                </a:pPr>
                <a:r>
                  <a:rPr lang="en-US" altLang="en-US" sz="1200" kern="0" smtClean="0">
                    <a:solidFill>
                      <a:srgbClr val="081D58"/>
                    </a:solidFill>
                  </a:rPr>
                  <a:t>_</a:t>
                </a:r>
              </a:p>
            </p:txBody>
          </p:sp>
          <p:sp>
            <p:nvSpPr>
              <p:cNvPr id="163" name="Line 80"/>
              <p:cNvSpPr>
                <a:spLocks noChangeShapeType="1"/>
              </p:cNvSpPr>
              <p:nvPr/>
            </p:nvSpPr>
            <p:spPr bwMode="auto">
              <a:xfrm>
                <a:off x="6354629" y="4691823"/>
                <a:ext cx="607256"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64" name="Line 81"/>
              <p:cNvSpPr>
                <a:spLocks noChangeShapeType="1"/>
              </p:cNvSpPr>
              <p:nvPr/>
            </p:nvSpPr>
            <p:spPr bwMode="auto">
              <a:xfrm>
                <a:off x="6985640" y="4691823"/>
                <a:ext cx="58943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65" name="Line 82"/>
              <p:cNvSpPr>
                <a:spLocks noChangeShapeType="1"/>
              </p:cNvSpPr>
              <p:nvPr/>
            </p:nvSpPr>
            <p:spPr bwMode="auto">
              <a:xfrm>
                <a:off x="7631499" y="4691823"/>
                <a:ext cx="53153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grpSp>
      </p:grpSp>
      <p:grpSp>
        <p:nvGrpSpPr>
          <p:cNvPr id="9" name="Group 8"/>
          <p:cNvGrpSpPr/>
          <p:nvPr/>
        </p:nvGrpSpPr>
        <p:grpSpPr>
          <a:xfrm>
            <a:off x="1032086" y="3570685"/>
            <a:ext cx="3771408" cy="2841383"/>
            <a:chOff x="1032086" y="3732735"/>
            <a:chExt cx="3771408" cy="2841383"/>
          </a:xfrm>
        </p:grpSpPr>
        <p:grpSp>
          <p:nvGrpSpPr>
            <p:cNvPr id="166" name="Group 165"/>
            <p:cNvGrpSpPr/>
            <p:nvPr/>
          </p:nvGrpSpPr>
          <p:grpSpPr>
            <a:xfrm>
              <a:off x="1243074" y="4201613"/>
              <a:ext cx="2928002" cy="2372505"/>
              <a:chOff x="1352550" y="1831975"/>
              <a:chExt cx="7372350" cy="3200400"/>
            </a:xfrm>
          </p:grpSpPr>
          <p:grpSp>
            <p:nvGrpSpPr>
              <p:cNvPr id="167" name="Group 2"/>
              <p:cNvGrpSpPr>
                <a:grpSpLocks/>
              </p:cNvGrpSpPr>
              <p:nvPr/>
            </p:nvGrpSpPr>
            <p:grpSpPr bwMode="auto">
              <a:xfrm>
                <a:off x="6267450" y="2327275"/>
                <a:ext cx="2457450" cy="2189163"/>
                <a:chOff x="4002" y="1466"/>
                <a:chExt cx="1548" cy="1379"/>
              </a:xfrm>
            </p:grpSpPr>
            <p:sp>
              <p:nvSpPr>
                <p:cNvPr id="176" name="Line 3"/>
                <p:cNvSpPr>
                  <a:spLocks noChangeShapeType="1"/>
                </p:cNvSpPr>
                <p:nvPr/>
              </p:nvSpPr>
              <p:spPr bwMode="auto">
                <a:xfrm>
                  <a:off x="4002" y="1466"/>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sp>
              <p:nvSpPr>
                <p:cNvPr id="177" name="Line 4"/>
                <p:cNvSpPr>
                  <a:spLocks noChangeShapeType="1"/>
                </p:cNvSpPr>
                <p:nvPr/>
              </p:nvSpPr>
              <p:spPr bwMode="auto">
                <a:xfrm>
                  <a:off x="4002" y="2845"/>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sp>
              <p:nvSpPr>
                <p:cNvPr id="178" name="Line 5"/>
                <p:cNvSpPr>
                  <a:spLocks noChangeShapeType="1"/>
                </p:cNvSpPr>
                <p:nvPr/>
              </p:nvSpPr>
              <p:spPr bwMode="auto">
                <a:xfrm>
                  <a:off x="4002" y="2135"/>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sp>
              <p:nvSpPr>
                <p:cNvPr id="179" name="Line 6"/>
                <p:cNvSpPr>
                  <a:spLocks noChangeShapeType="1"/>
                </p:cNvSpPr>
                <p:nvPr/>
              </p:nvSpPr>
              <p:spPr bwMode="auto">
                <a:xfrm>
                  <a:off x="4002" y="1801"/>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sp>
              <p:nvSpPr>
                <p:cNvPr id="180" name="Line 7"/>
                <p:cNvSpPr>
                  <a:spLocks noChangeShapeType="1"/>
                </p:cNvSpPr>
                <p:nvPr/>
              </p:nvSpPr>
              <p:spPr bwMode="auto">
                <a:xfrm>
                  <a:off x="4002" y="2492"/>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grpSp>
          <p:sp>
            <p:nvSpPr>
              <p:cNvPr id="168" name="Rectangle 8"/>
              <p:cNvSpPr>
                <a:spLocks noChangeArrowheads="1"/>
              </p:cNvSpPr>
              <p:nvPr/>
            </p:nvSpPr>
            <p:spPr bwMode="auto">
              <a:xfrm>
                <a:off x="3794125" y="1831975"/>
                <a:ext cx="2444750" cy="3200400"/>
              </a:xfrm>
              <a:prstGeom prst="rect">
                <a:avLst/>
              </a:prstGeom>
              <a:solidFill>
                <a:srgbClr val="7889FB"/>
              </a:solidFill>
              <a:ln w="9525">
                <a:solidFill>
                  <a:srgbClr val="FFFFFF"/>
                </a:solidFill>
                <a:miter lim="800000"/>
                <a:headEnd/>
                <a:tailEnd/>
              </a:ln>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pPr>
                <a:endParaRPr lang="en-US" altLang="en-US" kern="0" smtClean="0">
                  <a:solidFill>
                    <a:srgbClr val="FFFFFF"/>
                  </a:solidFill>
                </a:endParaRPr>
              </a:p>
            </p:txBody>
          </p:sp>
          <p:sp>
            <p:nvSpPr>
              <p:cNvPr id="169" name="Rectangle 9"/>
              <p:cNvSpPr>
                <a:spLocks noChangeArrowheads="1"/>
              </p:cNvSpPr>
              <p:nvPr/>
            </p:nvSpPr>
            <p:spPr bwMode="auto">
              <a:xfrm>
                <a:off x="4173538" y="2838450"/>
                <a:ext cx="1731962" cy="1200150"/>
              </a:xfrm>
              <a:prstGeom prst="rect">
                <a:avLst/>
              </a:prstGeom>
              <a:solidFill>
                <a:srgbClr val="EDE2FE"/>
              </a:solidFill>
              <a:ln w="9525">
                <a:solidFill>
                  <a:srgbClr val="FFFFFF"/>
                </a:solidFill>
                <a:miter lim="800000"/>
                <a:headEnd/>
                <a:tailEnd/>
              </a:ln>
            </p:spPr>
            <p:txBody>
              <a:bodyPr wrap="none" lIns="94439" tIns="47220" rIns="94439" bIns="47220" anchor="ct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5000"/>
                  </a:spcBef>
                  <a:spcAft>
                    <a:spcPct val="0"/>
                  </a:spcAft>
                </a:pPr>
                <a:endParaRPr lang="en-US" altLang="en-US" sz="2000" kern="0" dirty="0" smtClean="0">
                  <a:solidFill>
                    <a:srgbClr val="003399"/>
                  </a:solidFill>
                </a:endParaRPr>
              </a:p>
            </p:txBody>
          </p:sp>
          <p:grpSp>
            <p:nvGrpSpPr>
              <p:cNvPr id="170" name="Group 11"/>
              <p:cNvGrpSpPr>
                <a:grpSpLocks/>
              </p:cNvGrpSpPr>
              <p:nvPr/>
            </p:nvGrpSpPr>
            <p:grpSpPr bwMode="auto">
              <a:xfrm>
                <a:off x="1352550" y="2327275"/>
                <a:ext cx="2457450" cy="2189163"/>
                <a:chOff x="4002" y="1466"/>
                <a:chExt cx="1548" cy="1379"/>
              </a:xfrm>
            </p:grpSpPr>
            <p:sp>
              <p:nvSpPr>
                <p:cNvPr id="171" name="Line 12"/>
                <p:cNvSpPr>
                  <a:spLocks noChangeShapeType="1"/>
                </p:cNvSpPr>
                <p:nvPr/>
              </p:nvSpPr>
              <p:spPr bwMode="auto">
                <a:xfrm>
                  <a:off x="4002" y="1466"/>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sp>
              <p:nvSpPr>
                <p:cNvPr id="172" name="Line 13"/>
                <p:cNvSpPr>
                  <a:spLocks noChangeShapeType="1"/>
                </p:cNvSpPr>
                <p:nvPr/>
              </p:nvSpPr>
              <p:spPr bwMode="auto">
                <a:xfrm>
                  <a:off x="4002" y="2845"/>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sp>
              <p:nvSpPr>
                <p:cNvPr id="173" name="Line 14"/>
                <p:cNvSpPr>
                  <a:spLocks noChangeShapeType="1"/>
                </p:cNvSpPr>
                <p:nvPr/>
              </p:nvSpPr>
              <p:spPr bwMode="auto">
                <a:xfrm>
                  <a:off x="4002" y="2135"/>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sp>
              <p:nvSpPr>
                <p:cNvPr id="174" name="Line 15"/>
                <p:cNvSpPr>
                  <a:spLocks noChangeShapeType="1"/>
                </p:cNvSpPr>
                <p:nvPr/>
              </p:nvSpPr>
              <p:spPr bwMode="auto">
                <a:xfrm>
                  <a:off x="4002" y="1801"/>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sp>
              <p:nvSpPr>
                <p:cNvPr id="175" name="Line 16"/>
                <p:cNvSpPr>
                  <a:spLocks noChangeShapeType="1"/>
                </p:cNvSpPr>
                <p:nvPr/>
              </p:nvSpPr>
              <p:spPr bwMode="auto">
                <a:xfrm>
                  <a:off x="4002" y="2492"/>
                  <a:ext cx="1548"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800" b="1" kern="0" smtClean="0">
                    <a:solidFill>
                      <a:srgbClr val="FFFFFF"/>
                    </a:solidFill>
                    <a:latin typeface="Arial" charset="0"/>
                    <a:cs typeface="Arial" charset="0"/>
                  </a:endParaRPr>
                </a:p>
              </p:txBody>
            </p:sp>
          </p:grpSp>
        </p:grpSp>
        <p:sp>
          <p:nvSpPr>
            <p:cNvPr id="181" name="Text Box 3"/>
            <p:cNvSpPr txBox="1">
              <a:spLocks noChangeArrowheads="1"/>
            </p:cNvSpPr>
            <p:nvPr/>
          </p:nvSpPr>
          <p:spPr bwMode="auto">
            <a:xfrm>
              <a:off x="1032086" y="3732735"/>
              <a:ext cx="3771408" cy="37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439" tIns="47220" rIns="94439" bIns="47220">
              <a:spAutoFit/>
            </a:bodyPr>
            <a:lstStyle>
              <a:lvl1pPr defTabSz="944563" eaLnBrk="0" hangingPunct="0">
                <a:buClr>
                  <a:schemeClr val="bg1"/>
                </a:buClr>
                <a:buFont typeface="Wingdings" pitchFamily="2" charset="2"/>
                <a:buChar char="§"/>
                <a:defRPr sz="2400">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SzPct val="125000"/>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Font typeface="Arial" pitchFamily="34" charset="0"/>
                <a:buChar char="–"/>
                <a:defRPr sz="2000">
                  <a:solidFill>
                    <a:schemeClr val="bg1"/>
                  </a:solidFill>
                  <a:latin typeface="Helvetica" pitchFamily="34" charset="0"/>
                  <a:cs typeface="Arial" pitchFamily="34" charset="0"/>
                </a:defRPr>
              </a:lvl3pPr>
              <a:lvl4pPr marL="1600200" indent="-228600" defTabSz="944563" eaLnBrk="0" hangingPunct="0">
                <a:spcBef>
                  <a:spcPct val="20000"/>
                </a:spcBef>
                <a:buClr>
                  <a:schemeClr val="bg1"/>
                </a:buClr>
                <a:buChar char="–"/>
                <a:defRPr>
                  <a:solidFill>
                    <a:schemeClr val="bg1"/>
                  </a:solidFill>
                  <a:latin typeface="Helvetica" pitchFamily="34" charset="0"/>
                  <a:cs typeface="Arial" pitchFamily="34" charset="0"/>
                </a:defRPr>
              </a:lvl4pPr>
              <a:lvl5pPr marL="2057400" indent="-228600" defTabSz="944563" eaLnBrk="0" hangingPunct="0">
                <a:spcBef>
                  <a:spcPct val="20000"/>
                </a:spcBef>
                <a:buClr>
                  <a:schemeClr val="bg1"/>
                </a:buClr>
                <a:buFont typeface="Arial" pitchFamily="34" charset="0"/>
                <a:buChar char="–"/>
                <a:defRPr sz="1400">
                  <a:solidFill>
                    <a:schemeClr val="bg1"/>
                  </a:solidFill>
                  <a:latin typeface="Helvetica" pitchFamily="34" charset="0"/>
                  <a:cs typeface="Arial" pitchFamily="34" charset="0"/>
                </a:defRPr>
              </a:lvl5pPr>
              <a:lvl6pPr marL="2514600" indent="-228600" defTabSz="944563"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6pPr>
              <a:lvl7pPr marL="2971800" indent="-228600" defTabSz="944563"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7pPr>
              <a:lvl8pPr marL="3429000" indent="-228600" defTabSz="944563"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8pPr>
              <a:lvl9pPr marL="3886200" indent="-228600" defTabSz="944563"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Arial" pitchFamily="34" charset="0"/>
                </a:defRPr>
              </a:lvl9pPr>
            </a:lstStyle>
            <a:p>
              <a:pPr fontAlgn="base">
                <a:spcBef>
                  <a:spcPct val="50000"/>
                </a:spcBef>
                <a:spcAft>
                  <a:spcPct val="0"/>
                </a:spcAft>
                <a:buClr>
                  <a:srgbClr val="FFCC00"/>
                </a:buClr>
                <a:buSzPct val="75000"/>
                <a:buFont typeface="Symbol" pitchFamily="18" charset="2"/>
                <a:buNone/>
              </a:pPr>
              <a:r>
                <a:rPr lang="en-US" altLang="en-US" sz="1800" b="1" dirty="0" smtClean="0">
                  <a:solidFill>
                    <a:srgbClr val="081D58"/>
                  </a:solidFill>
                </a:rPr>
                <a:t>INPUT - PROCESS - OUTPUT</a:t>
              </a:r>
            </a:p>
          </p:txBody>
        </p:sp>
      </p:grpSp>
      <p:pic>
        <p:nvPicPr>
          <p:cNvPr id="107" name="Picture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6033" cy="707949"/>
          </a:xfrm>
          <a:prstGeom prst="rect">
            <a:avLst/>
          </a:prstGeom>
        </p:spPr>
      </p:pic>
      <p:sp>
        <p:nvSpPr>
          <p:cNvPr id="105" name="Slide Number Placeholder 5"/>
          <p:cNvSpPr txBox="1">
            <a:spLocks/>
          </p:cNvSpPr>
          <p:nvPr/>
        </p:nvSpPr>
        <p:spPr>
          <a:xfrm>
            <a:off x="492125" y="63563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prstClr val="black">
                    <a:tint val="75000"/>
                  </a:prstClr>
                </a:solidFill>
              </a:rPr>
              <a:t> ̶  </a:t>
            </a:r>
            <a:fld id="{AACE8A1A-EF06-42BD-8183-7D22FECA910D}" type="slidenum">
              <a:rPr lang="en-US" smtClean="0">
                <a:solidFill>
                  <a:prstClr val="black">
                    <a:tint val="75000"/>
                  </a:prstClr>
                </a:solidFill>
              </a:rPr>
              <a:pPr/>
              <a:t>39</a:t>
            </a:fld>
            <a:r>
              <a:rPr lang="en-US" smtClean="0">
                <a:solidFill>
                  <a:prstClr val="black">
                    <a:tint val="75000"/>
                  </a:prstClr>
                </a:solidFill>
              </a:rPr>
              <a:t>  ̶  </a:t>
            </a:r>
            <a:endParaRPr lang="en-US" dirty="0">
              <a:solidFill>
                <a:prstClr val="black">
                  <a:tint val="75000"/>
                </a:prstClr>
              </a:solidFill>
            </a:endParaRPr>
          </a:p>
        </p:txBody>
      </p:sp>
    </p:spTree>
    <p:extLst>
      <p:ext uri="{BB962C8B-B14F-4D97-AF65-F5344CB8AC3E}">
        <p14:creationId xmlns:p14="http://schemas.microsoft.com/office/powerpoint/2010/main" val="1383760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SELF-ASSESSMENT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4</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4" name="TextBox 3"/>
          <p:cNvSpPr txBox="1"/>
          <p:nvPr/>
        </p:nvSpPr>
        <p:spPr>
          <a:xfrm>
            <a:off x="723899" y="1508760"/>
            <a:ext cx="8003411" cy="830997"/>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solidFill>
                  <a:prstClr val="black"/>
                </a:solidFill>
              </a:rPr>
              <a:t>What are you doing to</a:t>
            </a:r>
            <a:r>
              <a:rPr lang="en-US" sz="2400" dirty="0" smtClean="0">
                <a:solidFill>
                  <a:prstClr val="black"/>
                </a:solidFill>
              </a:rPr>
              <a:t> </a:t>
            </a:r>
            <a:r>
              <a:rPr lang="en-US" sz="2400" dirty="0" smtClean="0">
                <a:solidFill>
                  <a:prstClr val="black"/>
                </a:solidFill>
              </a:rPr>
              <a:t>enhance patient care while building a more </a:t>
            </a:r>
            <a:r>
              <a:rPr lang="en-US" sz="2400" dirty="0">
                <a:solidFill>
                  <a:prstClr val="black"/>
                </a:solidFill>
              </a:rPr>
              <a:t>efficient and effective </a:t>
            </a:r>
            <a:r>
              <a:rPr lang="en-US" sz="2400" dirty="0" smtClean="0">
                <a:solidFill>
                  <a:prstClr val="black"/>
                </a:solidFill>
              </a:rPr>
              <a:t>healthcare system?</a:t>
            </a:r>
            <a:endParaRPr lang="en-US" sz="2200" dirty="0">
              <a:solidFill>
                <a:prstClr val="black"/>
              </a:solidFill>
            </a:endParaRPr>
          </a:p>
        </p:txBody>
      </p:sp>
      <p:sp>
        <p:nvSpPr>
          <p:cNvPr id="10" name="TextBox 9"/>
          <p:cNvSpPr txBox="1"/>
          <p:nvPr/>
        </p:nvSpPr>
        <p:spPr>
          <a:xfrm>
            <a:off x="723900" y="3380880"/>
            <a:ext cx="7452360" cy="430887"/>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solidFill>
                  <a:prstClr val="black"/>
                </a:solidFill>
              </a:rPr>
              <a:t>What measurements are you currently tracking?</a:t>
            </a:r>
            <a:endParaRPr lang="en-US" sz="2200" dirty="0">
              <a:solidFill>
                <a:prstClr val="black"/>
              </a:solidFill>
            </a:endParaRPr>
          </a:p>
        </p:txBody>
      </p:sp>
      <p:sp>
        <p:nvSpPr>
          <p:cNvPr id="11" name="TextBox 10"/>
          <p:cNvSpPr txBox="1"/>
          <p:nvPr/>
        </p:nvSpPr>
        <p:spPr>
          <a:xfrm>
            <a:off x="723900" y="4665470"/>
            <a:ext cx="7452360" cy="430887"/>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solidFill>
                  <a:prstClr val="black"/>
                </a:solidFill>
              </a:rPr>
              <a:t>What are your top 3 issues?</a:t>
            </a:r>
            <a:endParaRPr lang="en-US" sz="2200" dirty="0">
              <a:solidFill>
                <a:prstClr val="black"/>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Reality Check</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6608" y="4396740"/>
            <a:ext cx="2039132" cy="1404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107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PROCESS FLOW</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40</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Improves Performance</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6" name="Group 15"/>
          <p:cNvGrpSpPr/>
          <p:nvPr/>
        </p:nvGrpSpPr>
        <p:grpSpPr>
          <a:xfrm>
            <a:off x="1695825" y="1943838"/>
            <a:ext cx="5272148" cy="4446315"/>
            <a:chOff x="1209675" y="2163763"/>
            <a:chExt cx="4438650" cy="4143375"/>
          </a:xfrm>
        </p:grpSpPr>
        <p:sp>
          <p:nvSpPr>
            <p:cNvPr id="19" name="AutoShape 4"/>
            <p:cNvSpPr>
              <a:spLocks noChangeArrowheads="1"/>
            </p:cNvSpPr>
            <p:nvPr/>
          </p:nvSpPr>
          <p:spPr bwMode="auto">
            <a:xfrm>
              <a:off x="1209675" y="2216150"/>
              <a:ext cx="1149350" cy="538163"/>
            </a:xfrm>
            <a:prstGeom prst="flowChartConnector">
              <a:avLst/>
            </a:prstGeom>
            <a:solidFill>
              <a:srgbClr val="FFFFFF"/>
            </a:solidFill>
            <a:ln w="12700">
              <a:solidFill>
                <a:srgbClr val="000000"/>
              </a:solidFill>
              <a:round/>
              <a:headEnd type="none" w="sm" len="sm"/>
              <a:tailEnd type="none" w="sm" len="sm"/>
            </a:ln>
            <a:effectLst>
              <a:outerShdw dist="52363" dir="20757825" algn="ctr" rotWithShape="0">
                <a:srgbClr val="000000"/>
              </a:outerShdw>
            </a:effectLst>
          </p:spPr>
          <p:txBody>
            <a:bodyPr wrap="none" lIns="82058" tIns="41029" rIns="82058" bIns="41029" anchor="ctr"/>
            <a:lstStyle>
              <a:lvl1pPr algn="l" defTabSz="820738">
                <a:spcBef>
                  <a:spcPct val="20000"/>
                </a:spcBef>
                <a:buChar char="•"/>
                <a:defRPr b="1">
                  <a:solidFill>
                    <a:schemeClr val="tx1"/>
                  </a:solidFill>
                  <a:latin typeface="Arial" pitchFamily="34" charset="0"/>
                </a:defRPr>
              </a:lvl1pPr>
              <a:lvl2pPr marL="409575" indent="-285750" algn="l" defTabSz="820738">
                <a:spcBef>
                  <a:spcPct val="20000"/>
                </a:spcBef>
                <a:buChar char="–"/>
                <a:defRPr>
                  <a:solidFill>
                    <a:schemeClr val="tx1"/>
                  </a:solidFill>
                  <a:latin typeface="Arial" pitchFamily="34" charset="0"/>
                </a:defRPr>
              </a:lvl2pPr>
              <a:lvl3pPr marL="820738" indent="-228600" algn="l" defTabSz="820738">
                <a:spcBef>
                  <a:spcPct val="20000"/>
                </a:spcBef>
                <a:buChar char="•"/>
                <a:defRPr sz="1100">
                  <a:solidFill>
                    <a:schemeClr val="tx1"/>
                  </a:solidFill>
                  <a:latin typeface="Arial" pitchFamily="34" charset="0"/>
                </a:defRPr>
              </a:lvl3pPr>
              <a:lvl4pPr marL="1230313" indent="-228600" algn="l" defTabSz="820738">
                <a:spcBef>
                  <a:spcPct val="20000"/>
                </a:spcBef>
                <a:buChar char="–"/>
                <a:defRPr sz="1400">
                  <a:solidFill>
                    <a:schemeClr val="tx1"/>
                  </a:solidFill>
                  <a:latin typeface="Arial" pitchFamily="34" charset="0"/>
                </a:defRPr>
              </a:lvl4pPr>
              <a:lvl5pPr marL="1641475" indent="-228600" algn="l" defTabSz="820738">
                <a:spcBef>
                  <a:spcPct val="20000"/>
                </a:spcBef>
                <a:buChar char="•"/>
                <a:defRPr sz="1200">
                  <a:solidFill>
                    <a:schemeClr val="tx1"/>
                  </a:solidFill>
                  <a:latin typeface="Arial" pitchFamily="34" charset="0"/>
                </a:defRPr>
              </a:lvl5pPr>
              <a:lvl6pPr marL="2098675" indent="-228600" defTabSz="820738" eaLnBrk="0" fontAlgn="base" hangingPunct="0">
                <a:spcBef>
                  <a:spcPct val="20000"/>
                </a:spcBef>
                <a:spcAft>
                  <a:spcPct val="0"/>
                </a:spcAft>
                <a:buChar char="•"/>
                <a:defRPr sz="1200">
                  <a:solidFill>
                    <a:schemeClr val="tx1"/>
                  </a:solidFill>
                  <a:latin typeface="Arial" pitchFamily="34" charset="0"/>
                </a:defRPr>
              </a:lvl6pPr>
              <a:lvl7pPr marL="2555875" indent="-228600" defTabSz="820738" eaLnBrk="0" fontAlgn="base" hangingPunct="0">
                <a:spcBef>
                  <a:spcPct val="20000"/>
                </a:spcBef>
                <a:spcAft>
                  <a:spcPct val="0"/>
                </a:spcAft>
                <a:buChar char="•"/>
                <a:defRPr sz="1200">
                  <a:solidFill>
                    <a:schemeClr val="tx1"/>
                  </a:solidFill>
                  <a:latin typeface="Arial" pitchFamily="34" charset="0"/>
                </a:defRPr>
              </a:lvl7pPr>
              <a:lvl8pPr marL="3013075" indent="-228600" defTabSz="820738" eaLnBrk="0" fontAlgn="base" hangingPunct="0">
                <a:spcBef>
                  <a:spcPct val="20000"/>
                </a:spcBef>
                <a:spcAft>
                  <a:spcPct val="0"/>
                </a:spcAft>
                <a:buChar char="•"/>
                <a:defRPr sz="1200">
                  <a:solidFill>
                    <a:schemeClr val="tx1"/>
                  </a:solidFill>
                  <a:latin typeface="Arial" pitchFamily="34" charset="0"/>
                </a:defRPr>
              </a:lvl8pPr>
              <a:lvl9pPr marL="3470275" indent="-228600" defTabSz="820738" eaLnBrk="0" fontAlgn="base" hangingPunct="0">
                <a:spcBef>
                  <a:spcPct val="20000"/>
                </a:spcBef>
                <a:spcAft>
                  <a:spcPct val="0"/>
                </a:spcAft>
                <a:buChar char="•"/>
                <a:defRPr sz="1200">
                  <a:solidFill>
                    <a:schemeClr val="tx1"/>
                  </a:solidFill>
                  <a:latin typeface="Arial" pitchFamily="34" charset="0"/>
                </a:defRPr>
              </a:lvl9pPr>
            </a:lstStyle>
            <a:p>
              <a:pPr algn="ctr" eaLnBrk="0" fontAlgn="base" hangingPunct="0">
                <a:spcBef>
                  <a:spcPct val="0"/>
                </a:spcBef>
                <a:spcAft>
                  <a:spcPct val="0"/>
                </a:spcAft>
                <a:buFontTx/>
                <a:buNone/>
                <a:defRPr/>
              </a:pPr>
              <a:r>
                <a:rPr lang="en-US" altLang="en-US" sz="900" b="0" kern="0" smtClean="0">
                  <a:solidFill>
                    <a:srgbClr val="000000"/>
                  </a:solidFill>
                </a:rPr>
                <a:t>Patient calls </a:t>
              </a:r>
            </a:p>
            <a:p>
              <a:pPr algn="ctr" eaLnBrk="0" fontAlgn="base" hangingPunct="0">
                <a:spcBef>
                  <a:spcPct val="0"/>
                </a:spcBef>
                <a:spcAft>
                  <a:spcPct val="0"/>
                </a:spcAft>
                <a:buFontTx/>
                <a:buNone/>
                <a:defRPr/>
              </a:pPr>
              <a:r>
                <a:rPr lang="en-US" altLang="en-US" sz="900" b="0" kern="0" smtClean="0">
                  <a:solidFill>
                    <a:srgbClr val="000000"/>
                  </a:solidFill>
                </a:rPr>
                <a:t>hospital </a:t>
              </a:r>
            </a:p>
            <a:p>
              <a:pPr algn="ctr" eaLnBrk="0" fontAlgn="base" hangingPunct="0">
                <a:spcBef>
                  <a:spcPct val="0"/>
                </a:spcBef>
                <a:spcAft>
                  <a:spcPct val="0"/>
                </a:spcAft>
                <a:buFontTx/>
                <a:buNone/>
                <a:defRPr/>
              </a:pPr>
              <a:r>
                <a:rPr lang="en-US" altLang="en-US" sz="900" b="0" kern="0" smtClean="0">
                  <a:solidFill>
                    <a:srgbClr val="000000"/>
                  </a:solidFill>
                </a:rPr>
                <a:t>main number</a:t>
              </a:r>
            </a:p>
          </p:txBody>
        </p:sp>
        <p:sp>
          <p:nvSpPr>
            <p:cNvPr id="20" name="AutoShape 5"/>
            <p:cNvSpPr>
              <a:spLocks noChangeArrowheads="1"/>
            </p:cNvSpPr>
            <p:nvPr/>
          </p:nvSpPr>
          <p:spPr bwMode="auto">
            <a:xfrm>
              <a:off x="2881313" y="2163763"/>
              <a:ext cx="1252537" cy="644525"/>
            </a:xfrm>
            <a:prstGeom prst="flowChartDecision">
              <a:avLst/>
            </a:prstGeom>
            <a:solidFill>
              <a:srgbClr val="FFFFFF"/>
            </a:solidFill>
            <a:ln w="12700">
              <a:solidFill>
                <a:srgbClr val="000000"/>
              </a:solidFill>
              <a:miter lim="800000"/>
              <a:headEnd type="none" w="sm" len="sm"/>
              <a:tailEnd type="none" w="sm" len="sm"/>
            </a:ln>
            <a:effectLst>
              <a:outerShdw dist="52363" dir="20757825" algn="ctr" rotWithShape="0">
                <a:srgbClr val="000000"/>
              </a:outerShdw>
            </a:effectLst>
          </p:spPr>
          <p:txBody>
            <a:bodyPr wrap="none" lIns="82058" tIns="41029" rIns="82058" bIns="41029" anchor="ctr"/>
            <a:lstStyle>
              <a:lvl1pPr algn="l" defTabSz="820738">
                <a:spcBef>
                  <a:spcPct val="20000"/>
                </a:spcBef>
                <a:buChar char="•"/>
                <a:defRPr b="1">
                  <a:solidFill>
                    <a:schemeClr val="tx1"/>
                  </a:solidFill>
                  <a:latin typeface="Arial" pitchFamily="34" charset="0"/>
                </a:defRPr>
              </a:lvl1pPr>
              <a:lvl2pPr marL="409575" indent="-285750" algn="l" defTabSz="820738">
                <a:spcBef>
                  <a:spcPct val="20000"/>
                </a:spcBef>
                <a:buChar char="–"/>
                <a:defRPr>
                  <a:solidFill>
                    <a:schemeClr val="tx1"/>
                  </a:solidFill>
                  <a:latin typeface="Arial" pitchFamily="34" charset="0"/>
                </a:defRPr>
              </a:lvl2pPr>
              <a:lvl3pPr marL="820738" indent="-228600" algn="l" defTabSz="820738">
                <a:spcBef>
                  <a:spcPct val="20000"/>
                </a:spcBef>
                <a:buChar char="•"/>
                <a:defRPr sz="1100">
                  <a:solidFill>
                    <a:schemeClr val="tx1"/>
                  </a:solidFill>
                  <a:latin typeface="Arial" pitchFamily="34" charset="0"/>
                </a:defRPr>
              </a:lvl3pPr>
              <a:lvl4pPr marL="1230313" indent="-228600" algn="l" defTabSz="820738">
                <a:spcBef>
                  <a:spcPct val="20000"/>
                </a:spcBef>
                <a:buChar char="–"/>
                <a:defRPr sz="1400">
                  <a:solidFill>
                    <a:schemeClr val="tx1"/>
                  </a:solidFill>
                  <a:latin typeface="Arial" pitchFamily="34" charset="0"/>
                </a:defRPr>
              </a:lvl4pPr>
              <a:lvl5pPr marL="1641475" indent="-228600" algn="l" defTabSz="820738">
                <a:spcBef>
                  <a:spcPct val="20000"/>
                </a:spcBef>
                <a:buChar char="•"/>
                <a:defRPr sz="1200">
                  <a:solidFill>
                    <a:schemeClr val="tx1"/>
                  </a:solidFill>
                  <a:latin typeface="Arial" pitchFamily="34" charset="0"/>
                </a:defRPr>
              </a:lvl5pPr>
              <a:lvl6pPr marL="2098675" indent="-228600" defTabSz="820738" eaLnBrk="0" fontAlgn="base" hangingPunct="0">
                <a:spcBef>
                  <a:spcPct val="20000"/>
                </a:spcBef>
                <a:spcAft>
                  <a:spcPct val="0"/>
                </a:spcAft>
                <a:buChar char="•"/>
                <a:defRPr sz="1200">
                  <a:solidFill>
                    <a:schemeClr val="tx1"/>
                  </a:solidFill>
                  <a:latin typeface="Arial" pitchFamily="34" charset="0"/>
                </a:defRPr>
              </a:lvl6pPr>
              <a:lvl7pPr marL="2555875" indent="-228600" defTabSz="820738" eaLnBrk="0" fontAlgn="base" hangingPunct="0">
                <a:spcBef>
                  <a:spcPct val="20000"/>
                </a:spcBef>
                <a:spcAft>
                  <a:spcPct val="0"/>
                </a:spcAft>
                <a:buChar char="•"/>
                <a:defRPr sz="1200">
                  <a:solidFill>
                    <a:schemeClr val="tx1"/>
                  </a:solidFill>
                  <a:latin typeface="Arial" pitchFamily="34" charset="0"/>
                </a:defRPr>
              </a:lvl7pPr>
              <a:lvl8pPr marL="3013075" indent="-228600" defTabSz="820738" eaLnBrk="0" fontAlgn="base" hangingPunct="0">
                <a:spcBef>
                  <a:spcPct val="20000"/>
                </a:spcBef>
                <a:spcAft>
                  <a:spcPct val="0"/>
                </a:spcAft>
                <a:buChar char="•"/>
                <a:defRPr sz="1200">
                  <a:solidFill>
                    <a:schemeClr val="tx1"/>
                  </a:solidFill>
                  <a:latin typeface="Arial" pitchFamily="34" charset="0"/>
                </a:defRPr>
              </a:lvl8pPr>
              <a:lvl9pPr marL="3470275" indent="-228600" defTabSz="820738" eaLnBrk="0" fontAlgn="base" hangingPunct="0">
                <a:spcBef>
                  <a:spcPct val="20000"/>
                </a:spcBef>
                <a:spcAft>
                  <a:spcPct val="0"/>
                </a:spcAft>
                <a:buChar char="•"/>
                <a:defRPr sz="1200">
                  <a:solidFill>
                    <a:schemeClr val="tx1"/>
                  </a:solidFill>
                  <a:latin typeface="Arial" pitchFamily="34" charset="0"/>
                </a:defRPr>
              </a:lvl9pPr>
            </a:lstStyle>
            <a:p>
              <a:pPr algn="ctr" eaLnBrk="0" fontAlgn="base" hangingPunct="0">
                <a:spcBef>
                  <a:spcPct val="0"/>
                </a:spcBef>
                <a:spcAft>
                  <a:spcPct val="0"/>
                </a:spcAft>
                <a:buFontTx/>
                <a:buNone/>
                <a:defRPr/>
              </a:pPr>
              <a:r>
                <a:rPr lang="en-US" altLang="en-US" sz="900" b="0" kern="0" smtClean="0">
                  <a:solidFill>
                    <a:srgbClr val="000000"/>
                  </a:solidFill>
                </a:rPr>
                <a:t>Is an open</a:t>
              </a:r>
            </a:p>
            <a:p>
              <a:pPr algn="ctr" eaLnBrk="0" fontAlgn="base" hangingPunct="0">
                <a:spcBef>
                  <a:spcPct val="0"/>
                </a:spcBef>
                <a:spcAft>
                  <a:spcPct val="0"/>
                </a:spcAft>
                <a:buFontTx/>
                <a:buNone/>
                <a:defRPr/>
              </a:pPr>
              <a:r>
                <a:rPr lang="en-US" altLang="en-US" sz="900" b="0" kern="0" smtClean="0">
                  <a:solidFill>
                    <a:srgbClr val="000000"/>
                  </a:solidFill>
                </a:rPr>
                <a:t>line available?</a:t>
              </a:r>
            </a:p>
          </p:txBody>
        </p:sp>
        <p:sp>
          <p:nvSpPr>
            <p:cNvPr id="21" name="AutoShape 6"/>
            <p:cNvSpPr>
              <a:spLocks noChangeArrowheads="1"/>
            </p:cNvSpPr>
            <p:nvPr/>
          </p:nvSpPr>
          <p:spPr bwMode="auto">
            <a:xfrm>
              <a:off x="4498975" y="2216150"/>
              <a:ext cx="1149350" cy="538163"/>
            </a:xfrm>
            <a:prstGeom prst="flowChartProcess">
              <a:avLst/>
            </a:prstGeom>
            <a:solidFill>
              <a:srgbClr val="FFFFFF"/>
            </a:solidFill>
            <a:ln w="12700">
              <a:solidFill>
                <a:srgbClr val="000000"/>
              </a:solidFill>
              <a:miter lim="800000"/>
              <a:headEnd type="none" w="sm" len="sm"/>
              <a:tailEnd type="none" w="sm" len="sm"/>
            </a:ln>
            <a:effectLst>
              <a:outerShdw dist="52363" dir="20757825" algn="ctr" rotWithShape="0">
                <a:srgbClr val="000000"/>
              </a:outerShdw>
            </a:effectLst>
          </p:spPr>
          <p:txBody>
            <a:bodyPr wrap="none" lIns="82058" tIns="41029" rIns="82058" bIns="41029" anchor="ctr"/>
            <a:lstStyle>
              <a:lvl1pPr algn="l" defTabSz="820738">
                <a:spcBef>
                  <a:spcPct val="20000"/>
                </a:spcBef>
                <a:buChar char="•"/>
                <a:defRPr b="1">
                  <a:solidFill>
                    <a:schemeClr val="tx1"/>
                  </a:solidFill>
                  <a:latin typeface="Arial" pitchFamily="34" charset="0"/>
                </a:defRPr>
              </a:lvl1pPr>
              <a:lvl2pPr marL="409575" indent="-285750" algn="l" defTabSz="820738">
                <a:spcBef>
                  <a:spcPct val="20000"/>
                </a:spcBef>
                <a:buChar char="–"/>
                <a:defRPr>
                  <a:solidFill>
                    <a:schemeClr val="tx1"/>
                  </a:solidFill>
                  <a:latin typeface="Arial" pitchFamily="34" charset="0"/>
                </a:defRPr>
              </a:lvl2pPr>
              <a:lvl3pPr marL="820738" indent="-228600" algn="l" defTabSz="820738">
                <a:spcBef>
                  <a:spcPct val="20000"/>
                </a:spcBef>
                <a:buChar char="•"/>
                <a:defRPr sz="1100">
                  <a:solidFill>
                    <a:schemeClr val="tx1"/>
                  </a:solidFill>
                  <a:latin typeface="Arial" pitchFamily="34" charset="0"/>
                </a:defRPr>
              </a:lvl3pPr>
              <a:lvl4pPr marL="1230313" indent="-228600" algn="l" defTabSz="820738">
                <a:spcBef>
                  <a:spcPct val="20000"/>
                </a:spcBef>
                <a:buChar char="–"/>
                <a:defRPr sz="1400">
                  <a:solidFill>
                    <a:schemeClr val="tx1"/>
                  </a:solidFill>
                  <a:latin typeface="Arial" pitchFamily="34" charset="0"/>
                </a:defRPr>
              </a:lvl4pPr>
              <a:lvl5pPr marL="1641475" indent="-228600" algn="l" defTabSz="820738">
                <a:spcBef>
                  <a:spcPct val="20000"/>
                </a:spcBef>
                <a:buChar char="•"/>
                <a:defRPr sz="1200">
                  <a:solidFill>
                    <a:schemeClr val="tx1"/>
                  </a:solidFill>
                  <a:latin typeface="Arial" pitchFamily="34" charset="0"/>
                </a:defRPr>
              </a:lvl5pPr>
              <a:lvl6pPr marL="2098675" indent="-228600" defTabSz="820738" eaLnBrk="0" fontAlgn="base" hangingPunct="0">
                <a:spcBef>
                  <a:spcPct val="20000"/>
                </a:spcBef>
                <a:spcAft>
                  <a:spcPct val="0"/>
                </a:spcAft>
                <a:buChar char="•"/>
                <a:defRPr sz="1200">
                  <a:solidFill>
                    <a:schemeClr val="tx1"/>
                  </a:solidFill>
                  <a:latin typeface="Arial" pitchFamily="34" charset="0"/>
                </a:defRPr>
              </a:lvl6pPr>
              <a:lvl7pPr marL="2555875" indent="-228600" defTabSz="820738" eaLnBrk="0" fontAlgn="base" hangingPunct="0">
                <a:spcBef>
                  <a:spcPct val="20000"/>
                </a:spcBef>
                <a:spcAft>
                  <a:spcPct val="0"/>
                </a:spcAft>
                <a:buChar char="•"/>
                <a:defRPr sz="1200">
                  <a:solidFill>
                    <a:schemeClr val="tx1"/>
                  </a:solidFill>
                  <a:latin typeface="Arial" pitchFamily="34" charset="0"/>
                </a:defRPr>
              </a:lvl7pPr>
              <a:lvl8pPr marL="3013075" indent="-228600" defTabSz="820738" eaLnBrk="0" fontAlgn="base" hangingPunct="0">
                <a:spcBef>
                  <a:spcPct val="20000"/>
                </a:spcBef>
                <a:spcAft>
                  <a:spcPct val="0"/>
                </a:spcAft>
                <a:buChar char="•"/>
                <a:defRPr sz="1200">
                  <a:solidFill>
                    <a:schemeClr val="tx1"/>
                  </a:solidFill>
                  <a:latin typeface="Arial" pitchFamily="34" charset="0"/>
                </a:defRPr>
              </a:lvl8pPr>
              <a:lvl9pPr marL="3470275" indent="-228600" defTabSz="820738" eaLnBrk="0" fontAlgn="base" hangingPunct="0">
                <a:spcBef>
                  <a:spcPct val="20000"/>
                </a:spcBef>
                <a:spcAft>
                  <a:spcPct val="0"/>
                </a:spcAft>
                <a:buChar char="•"/>
                <a:defRPr sz="1200">
                  <a:solidFill>
                    <a:schemeClr val="tx1"/>
                  </a:solidFill>
                  <a:latin typeface="Arial" pitchFamily="34" charset="0"/>
                </a:defRPr>
              </a:lvl9pPr>
            </a:lstStyle>
            <a:p>
              <a:pPr algn="ctr" eaLnBrk="0" fontAlgn="base" hangingPunct="0">
                <a:spcBef>
                  <a:spcPct val="0"/>
                </a:spcBef>
                <a:spcAft>
                  <a:spcPct val="0"/>
                </a:spcAft>
                <a:buFontTx/>
                <a:buNone/>
                <a:defRPr/>
              </a:pPr>
              <a:r>
                <a:rPr lang="en-US" altLang="en-US" sz="900" b="0" kern="0" smtClean="0">
                  <a:solidFill>
                    <a:srgbClr val="000000"/>
                  </a:solidFill>
                </a:rPr>
                <a:t>Patient told to</a:t>
              </a:r>
            </a:p>
            <a:p>
              <a:pPr algn="ctr" eaLnBrk="0" fontAlgn="base" hangingPunct="0">
                <a:spcBef>
                  <a:spcPct val="0"/>
                </a:spcBef>
                <a:spcAft>
                  <a:spcPct val="0"/>
                </a:spcAft>
                <a:buFontTx/>
                <a:buNone/>
                <a:defRPr/>
              </a:pPr>
              <a:r>
                <a:rPr lang="en-US" altLang="en-US" sz="900" b="0" kern="0" smtClean="0">
                  <a:solidFill>
                    <a:srgbClr val="000000"/>
                  </a:solidFill>
                </a:rPr>
                <a:t>hold for 1st</a:t>
              </a:r>
            </a:p>
            <a:p>
              <a:pPr algn="ctr" eaLnBrk="0" fontAlgn="base" hangingPunct="0">
                <a:spcBef>
                  <a:spcPct val="0"/>
                </a:spcBef>
                <a:spcAft>
                  <a:spcPct val="0"/>
                </a:spcAft>
                <a:buFontTx/>
                <a:buNone/>
                <a:defRPr/>
              </a:pPr>
              <a:r>
                <a:rPr lang="en-US" altLang="en-US" sz="900" b="0" kern="0" smtClean="0">
                  <a:solidFill>
                    <a:srgbClr val="000000"/>
                  </a:solidFill>
                </a:rPr>
                <a:t>available operator</a:t>
              </a:r>
            </a:p>
          </p:txBody>
        </p:sp>
        <p:sp>
          <p:nvSpPr>
            <p:cNvPr id="22" name="AutoShape 7"/>
            <p:cNvSpPr>
              <a:spLocks noChangeArrowheads="1"/>
            </p:cNvSpPr>
            <p:nvPr/>
          </p:nvSpPr>
          <p:spPr bwMode="auto">
            <a:xfrm>
              <a:off x="2933700" y="3184525"/>
              <a:ext cx="1147763" cy="538163"/>
            </a:xfrm>
            <a:prstGeom prst="flowChartProcess">
              <a:avLst/>
            </a:prstGeom>
            <a:solidFill>
              <a:srgbClr val="FFFFFF"/>
            </a:solidFill>
            <a:ln w="12700">
              <a:solidFill>
                <a:srgbClr val="000000"/>
              </a:solidFill>
              <a:miter lim="800000"/>
              <a:headEnd type="none" w="sm" len="sm"/>
              <a:tailEnd type="none" w="sm" len="sm"/>
            </a:ln>
            <a:effectLst>
              <a:outerShdw dist="52363" dir="20757825" algn="ctr" rotWithShape="0">
                <a:srgbClr val="000000"/>
              </a:outerShdw>
            </a:effectLst>
          </p:spPr>
          <p:txBody>
            <a:bodyPr wrap="none" lIns="82058" tIns="41029" rIns="82058" bIns="41029" anchor="ctr"/>
            <a:lstStyle>
              <a:lvl1pPr algn="l" defTabSz="820738">
                <a:spcBef>
                  <a:spcPct val="20000"/>
                </a:spcBef>
                <a:buChar char="•"/>
                <a:defRPr b="1">
                  <a:solidFill>
                    <a:schemeClr val="tx1"/>
                  </a:solidFill>
                  <a:latin typeface="Arial" pitchFamily="34" charset="0"/>
                </a:defRPr>
              </a:lvl1pPr>
              <a:lvl2pPr marL="409575" indent="-285750" algn="l" defTabSz="820738">
                <a:spcBef>
                  <a:spcPct val="20000"/>
                </a:spcBef>
                <a:buChar char="–"/>
                <a:defRPr>
                  <a:solidFill>
                    <a:schemeClr val="tx1"/>
                  </a:solidFill>
                  <a:latin typeface="Arial" pitchFamily="34" charset="0"/>
                </a:defRPr>
              </a:lvl2pPr>
              <a:lvl3pPr marL="820738" indent="-228600" algn="l" defTabSz="820738">
                <a:spcBef>
                  <a:spcPct val="20000"/>
                </a:spcBef>
                <a:buChar char="•"/>
                <a:defRPr sz="1100">
                  <a:solidFill>
                    <a:schemeClr val="tx1"/>
                  </a:solidFill>
                  <a:latin typeface="Arial" pitchFamily="34" charset="0"/>
                </a:defRPr>
              </a:lvl3pPr>
              <a:lvl4pPr marL="1230313" indent="-228600" algn="l" defTabSz="820738">
                <a:spcBef>
                  <a:spcPct val="20000"/>
                </a:spcBef>
                <a:buChar char="–"/>
                <a:defRPr sz="1400">
                  <a:solidFill>
                    <a:schemeClr val="tx1"/>
                  </a:solidFill>
                  <a:latin typeface="Arial" pitchFamily="34" charset="0"/>
                </a:defRPr>
              </a:lvl4pPr>
              <a:lvl5pPr marL="1641475" indent="-228600" algn="l" defTabSz="820738">
                <a:spcBef>
                  <a:spcPct val="20000"/>
                </a:spcBef>
                <a:buChar char="•"/>
                <a:defRPr sz="1200">
                  <a:solidFill>
                    <a:schemeClr val="tx1"/>
                  </a:solidFill>
                  <a:latin typeface="Arial" pitchFamily="34" charset="0"/>
                </a:defRPr>
              </a:lvl5pPr>
              <a:lvl6pPr marL="2098675" indent="-228600" defTabSz="820738" eaLnBrk="0" fontAlgn="base" hangingPunct="0">
                <a:spcBef>
                  <a:spcPct val="20000"/>
                </a:spcBef>
                <a:spcAft>
                  <a:spcPct val="0"/>
                </a:spcAft>
                <a:buChar char="•"/>
                <a:defRPr sz="1200">
                  <a:solidFill>
                    <a:schemeClr val="tx1"/>
                  </a:solidFill>
                  <a:latin typeface="Arial" pitchFamily="34" charset="0"/>
                </a:defRPr>
              </a:lvl6pPr>
              <a:lvl7pPr marL="2555875" indent="-228600" defTabSz="820738" eaLnBrk="0" fontAlgn="base" hangingPunct="0">
                <a:spcBef>
                  <a:spcPct val="20000"/>
                </a:spcBef>
                <a:spcAft>
                  <a:spcPct val="0"/>
                </a:spcAft>
                <a:buChar char="•"/>
                <a:defRPr sz="1200">
                  <a:solidFill>
                    <a:schemeClr val="tx1"/>
                  </a:solidFill>
                  <a:latin typeface="Arial" pitchFamily="34" charset="0"/>
                </a:defRPr>
              </a:lvl7pPr>
              <a:lvl8pPr marL="3013075" indent="-228600" defTabSz="820738" eaLnBrk="0" fontAlgn="base" hangingPunct="0">
                <a:spcBef>
                  <a:spcPct val="20000"/>
                </a:spcBef>
                <a:spcAft>
                  <a:spcPct val="0"/>
                </a:spcAft>
                <a:buChar char="•"/>
                <a:defRPr sz="1200">
                  <a:solidFill>
                    <a:schemeClr val="tx1"/>
                  </a:solidFill>
                  <a:latin typeface="Arial" pitchFamily="34" charset="0"/>
                </a:defRPr>
              </a:lvl8pPr>
              <a:lvl9pPr marL="3470275" indent="-228600" defTabSz="820738" eaLnBrk="0" fontAlgn="base" hangingPunct="0">
                <a:spcBef>
                  <a:spcPct val="20000"/>
                </a:spcBef>
                <a:spcAft>
                  <a:spcPct val="0"/>
                </a:spcAft>
                <a:buChar char="•"/>
                <a:defRPr sz="1200">
                  <a:solidFill>
                    <a:schemeClr val="tx1"/>
                  </a:solidFill>
                  <a:latin typeface="Arial" pitchFamily="34" charset="0"/>
                </a:defRPr>
              </a:lvl9pPr>
            </a:lstStyle>
            <a:p>
              <a:pPr algn="ctr" eaLnBrk="0" fontAlgn="base" hangingPunct="0">
                <a:spcBef>
                  <a:spcPct val="0"/>
                </a:spcBef>
                <a:spcAft>
                  <a:spcPct val="0"/>
                </a:spcAft>
                <a:buFontTx/>
                <a:buNone/>
                <a:defRPr/>
              </a:pPr>
              <a:r>
                <a:rPr lang="en-US" altLang="en-US" sz="900" b="0" kern="0" smtClean="0">
                  <a:solidFill>
                    <a:srgbClr val="000000"/>
                  </a:solidFill>
                </a:rPr>
                <a:t>Patient describes </a:t>
              </a:r>
            </a:p>
            <a:p>
              <a:pPr algn="ctr" eaLnBrk="0" fontAlgn="base" hangingPunct="0">
                <a:spcBef>
                  <a:spcPct val="0"/>
                </a:spcBef>
                <a:spcAft>
                  <a:spcPct val="0"/>
                </a:spcAft>
                <a:buFontTx/>
                <a:buNone/>
                <a:defRPr/>
              </a:pPr>
              <a:r>
                <a:rPr lang="en-US" altLang="en-US" sz="900" b="0" kern="0" smtClean="0">
                  <a:solidFill>
                    <a:srgbClr val="000000"/>
                  </a:solidFill>
                </a:rPr>
                <a:t>type of care</a:t>
              </a:r>
            </a:p>
            <a:p>
              <a:pPr algn="ctr" eaLnBrk="0" fontAlgn="base" hangingPunct="0">
                <a:spcBef>
                  <a:spcPct val="0"/>
                </a:spcBef>
                <a:spcAft>
                  <a:spcPct val="0"/>
                </a:spcAft>
                <a:buFontTx/>
                <a:buNone/>
                <a:defRPr/>
              </a:pPr>
              <a:r>
                <a:rPr lang="en-US" altLang="en-US" sz="900" b="0" kern="0" smtClean="0">
                  <a:solidFill>
                    <a:srgbClr val="000000"/>
                  </a:solidFill>
                </a:rPr>
                <a:t>required</a:t>
              </a:r>
            </a:p>
          </p:txBody>
        </p:sp>
        <p:sp>
          <p:nvSpPr>
            <p:cNvPr id="23" name="AutoShape 8"/>
            <p:cNvSpPr>
              <a:spLocks noChangeArrowheads="1"/>
            </p:cNvSpPr>
            <p:nvPr/>
          </p:nvSpPr>
          <p:spPr bwMode="auto">
            <a:xfrm>
              <a:off x="2854325" y="4100513"/>
              <a:ext cx="1306513" cy="752475"/>
            </a:xfrm>
            <a:prstGeom prst="flowChartDecision">
              <a:avLst/>
            </a:prstGeom>
            <a:solidFill>
              <a:srgbClr val="FFFFFF"/>
            </a:solidFill>
            <a:ln w="12700">
              <a:solidFill>
                <a:srgbClr val="000000"/>
              </a:solidFill>
              <a:miter lim="800000"/>
              <a:headEnd type="none" w="sm" len="sm"/>
              <a:tailEnd type="none" w="sm" len="sm"/>
            </a:ln>
            <a:effectLst>
              <a:outerShdw dist="52363" dir="20757825" algn="ctr" rotWithShape="0">
                <a:srgbClr val="000000"/>
              </a:outerShdw>
            </a:effectLst>
          </p:spPr>
          <p:txBody>
            <a:bodyPr wrap="none" lIns="82058" tIns="41029" rIns="82058" bIns="41029" anchor="ctr"/>
            <a:lstStyle>
              <a:lvl1pPr algn="l" defTabSz="820738">
                <a:spcBef>
                  <a:spcPct val="20000"/>
                </a:spcBef>
                <a:buChar char="•"/>
                <a:defRPr b="1">
                  <a:solidFill>
                    <a:schemeClr val="tx1"/>
                  </a:solidFill>
                  <a:latin typeface="Arial" pitchFamily="34" charset="0"/>
                </a:defRPr>
              </a:lvl1pPr>
              <a:lvl2pPr marL="409575" indent="-285750" algn="l" defTabSz="820738">
                <a:spcBef>
                  <a:spcPct val="20000"/>
                </a:spcBef>
                <a:buChar char="–"/>
                <a:defRPr>
                  <a:solidFill>
                    <a:schemeClr val="tx1"/>
                  </a:solidFill>
                  <a:latin typeface="Arial" pitchFamily="34" charset="0"/>
                </a:defRPr>
              </a:lvl2pPr>
              <a:lvl3pPr marL="820738" indent="-228600" algn="l" defTabSz="820738">
                <a:spcBef>
                  <a:spcPct val="20000"/>
                </a:spcBef>
                <a:buChar char="•"/>
                <a:defRPr sz="1100">
                  <a:solidFill>
                    <a:schemeClr val="tx1"/>
                  </a:solidFill>
                  <a:latin typeface="Arial" pitchFamily="34" charset="0"/>
                </a:defRPr>
              </a:lvl3pPr>
              <a:lvl4pPr marL="1230313" indent="-228600" algn="l" defTabSz="820738">
                <a:spcBef>
                  <a:spcPct val="20000"/>
                </a:spcBef>
                <a:buChar char="–"/>
                <a:defRPr sz="1400">
                  <a:solidFill>
                    <a:schemeClr val="tx1"/>
                  </a:solidFill>
                  <a:latin typeface="Arial" pitchFamily="34" charset="0"/>
                </a:defRPr>
              </a:lvl4pPr>
              <a:lvl5pPr marL="1641475" indent="-228600" algn="l" defTabSz="820738">
                <a:spcBef>
                  <a:spcPct val="20000"/>
                </a:spcBef>
                <a:buChar char="•"/>
                <a:defRPr sz="1200">
                  <a:solidFill>
                    <a:schemeClr val="tx1"/>
                  </a:solidFill>
                  <a:latin typeface="Arial" pitchFamily="34" charset="0"/>
                </a:defRPr>
              </a:lvl5pPr>
              <a:lvl6pPr marL="2098675" indent="-228600" defTabSz="820738" eaLnBrk="0" fontAlgn="base" hangingPunct="0">
                <a:spcBef>
                  <a:spcPct val="20000"/>
                </a:spcBef>
                <a:spcAft>
                  <a:spcPct val="0"/>
                </a:spcAft>
                <a:buChar char="•"/>
                <a:defRPr sz="1200">
                  <a:solidFill>
                    <a:schemeClr val="tx1"/>
                  </a:solidFill>
                  <a:latin typeface="Arial" pitchFamily="34" charset="0"/>
                </a:defRPr>
              </a:lvl6pPr>
              <a:lvl7pPr marL="2555875" indent="-228600" defTabSz="820738" eaLnBrk="0" fontAlgn="base" hangingPunct="0">
                <a:spcBef>
                  <a:spcPct val="20000"/>
                </a:spcBef>
                <a:spcAft>
                  <a:spcPct val="0"/>
                </a:spcAft>
                <a:buChar char="•"/>
                <a:defRPr sz="1200">
                  <a:solidFill>
                    <a:schemeClr val="tx1"/>
                  </a:solidFill>
                  <a:latin typeface="Arial" pitchFamily="34" charset="0"/>
                </a:defRPr>
              </a:lvl7pPr>
              <a:lvl8pPr marL="3013075" indent="-228600" defTabSz="820738" eaLnBrk="0" fontAlgn="base" hangingPunct="0">
                <a:spcBef>
                  <a:spcPct val="20000"/>
                </a:spcBef>
                <a:spcAft>
                  <a:spcPct val="0"/>
                </a:spcAft>
                <a:buChar char="•"/>
                <a:defRPr sz="1200">
                  <a:solidFill>
                    <a:schemeClr val="tx1"/>
                  </a:solidFill>
                  <a:latin typeface="Arial" pitchFamily="34" charset="0"/>
                </a:defRPr>
              </a:lvl8pPr>
              <a:lvl9pPr marL="3470275" indent="-228600" defTabSz="820738" eaLnBrk="0" fontAlgn="base" hangingPunct="0">
                <a:spcBef>
                  <a:spcPct val="20000"/>
                </a:spcBef>
                <a:spcAft>
                  <a:spcPct val="0"/>
                </a:spcAft>
                <a:buChar char="•"/>
                <a:defRPr sz="1200">
                  <a:solidFill>
                    <a:schemeClr val="tx1"/>
                  </a:solidFill>
                  <a:latin typeface="Arial" pitchFamily="34" charset="0"/>
                </a:defRPr>
              </a:lvl9pPr>
            </a:lstStyle>
            <a:p>
              <a:pPr algn="ctr" eaLnBrk="0" fontAlgn="base" hangingPunct="0">
                <a:spcBef>
                  <a:spcPct val="0"/>
                </a:spcBef>
                <a:spcAft>
                  <a:spcPct val="0"/>
                </a:spcAft>
                <a:buFontTx/>
                <a:buNone/>
                <a:defRPr/>
              </a:pPr>
              <a:r>
                <a:rPr lang="en-US" altLang="en-US" sz="900" b="0" kern="0" smtClean="0">
                  <a:solidFill>
                    <a:srgbClr val="000000"/>
                  </a:solidFill>
                </a:rPr>
                <a:t>Operator</a:t>
              </a:r>
            </a:p>
            <a:p>
              <a:pPr algn="ctr" eaLnBrk="0" fontAlgn="base" hangingPunct="0">
                <a:spcBef>
                  <a:spcPct val="0"/>
                </a:spcBef>
                <a:spcAft>
                  <a:spcPct val="0"/>
                </a:spcAft>
                <a:buFontTx/>
                <a:buNone/>
                <a:defRPr/>
              </a:pPr>
              <a:r>
                <a:rPr lang="en-US" altLang="en-US" sz="900" b="0" kern="0" smtClean="0">
                  <a:solidFill>
                    <a:srgbClr val="000000"/>
                  </a:solidFill>
                </a:rPr>
                <a:t>transfers patient </a:t>
              </a:r>
            </a:p>
            <a:p>
              <a:pPr algn="ctr" eaLnBrk="0" fontAlgn="base" hangingPunct="0">
                <a:spcBef>
                  <a:spcPct val="0"/>
                </a:spcBef>
                <a:spcAft>
                  <a:spcPct val="0"/>
                </a:spcAft>
                <a:buFontTx/>
                <a:buNone/>
                <a:defRPr/>
              </a:pPr>
              <a:r>
                <a:rPr lang="en-US" altLang="en-US" sz="900" b="0" kern="0" smtClean="0">
                  <a:solidFill>
                    <a:srgbClr val="000000"/>
                  </a:solidFill>
                </a:rPr>
                <a:t>to appropriate office</a:t>
              </a:r>
            </a:p>
            <a:p>
              <a:pPr algn="ctr" eaLnBrk="0" fontAlgn="base" hangingPunct="0">
                <a:spcBef>
                  <a:spcPct val="0"/>
                </a:spcBef>
                <a:spcAft>
                  <a:spcPct val="0"/>
                </a:spcAft>
                <a:buFontTx/>
                <a:buNone/>
                <a:defRPr/>
              </a:pPr>
              <a:r>
                <a:rPr lang="en-US" altLang="en-US" sz="900" b="0" kern="0" smtClean="0">
                  <a:solidFill>
                    <a:srgbClr val="000000"/>
                  </a:solidFill>
                </a:rPr>
                <a:t> </a:t>
              </a:r>
            </a:p>
          </p:txBody>
        </p:sp>
        <p:sp>
          <p:nvSpPr>
            <p:cNvPr id="24" name="AutoShape 9"/>
            <p:cNvSpPr>
              <a:spLocks noChangeArrowheads="1"/>
            </p:cNvSpPr>
            <p:nvPr/>
          </p:nvSpPr>
          <p:spPr bwMode="auto">
            <a:xfrm>
              <a:off x="4813300" y="5122863"/>
              <a:ext cx="782638" cy="430212"/>
            </a:xfrm>
            <a:prstGeom prst="flowChartProcess">
              <a:avLst/>
            </a:prstGeom>
            <a:solidFill>
              <a:srgbClr val="FFFFFF"/>
            </a:solidFill>
            <a:ln w="12700">
              <a:solidFill>
                <a:srgbClr val="000000"/>
              </a:solidFill>
              <a:miter lim="800000"/>
              <a:headEnd type="none" w="sm" len="sm"/>
              <a:tailEnd type="none" w="sm" len="sm"/>
            </a:ln>
            <a:effectLst>
              <a:outerShdw dist="52363" dir="20757825" algn="ctr" rotWithShape="0">
                <a:srgbClr val="000000"/>
              </a:outerShdw>
            </a:effectLst>
          </p:spPr>
          <p:txBody>
            <a:bodyPr wrap="none" lIns="82058" tIns="41029" rIns="82058" bIns="41029" anchor="ctr"/>
            <a:lstStyle>
              <a:lvl1pPr algn="l" defTabSz="820738">
                <a:spcBef>
                  <a:spcPct val="20000"/>
                </a:spcBef>
                <a:buChar char="•"/>
                <a:defRPr b="1">
                  <a:solidFill>
                    <a:schemeClr val="tx1"/>
                  </a:solidFill>
                  <a:latin typeface="Arial" pitchFamily="34" charset="0"/>
                </a:defRPr>
              </a:lvl1pPr>
              <a:lvl2pPr marL="409575" indent="-285750" algn="l" defTabSz="820738">
                <a:spcBef>
                  <a:spcPct val="20000"/>
                </a:spcBef>
                <a:buChar char="–"/>
                <a:defRPr>
                  <a:solidFill>
                    <a:schemeClr val="tx1"/>
                  </a:solidFill>
                  <a:latin typeface="Arial" pitchFamily="34" charset="0"/>
                </a:defRPr>
              </a:lvl2pPr>
              <a:lvl3pPr marL="820738" indent="-228600" algn="l" defTabSz="820738">
                <a:spcBef>
                  <a:spcPct val="20000"/>
                </a:spcBef>
                <a:buChar char="•"/>
                <a:defRPr sz="1100">
                  <a:solidFill>
                    <a:schemeClr val="tx1"/>
                  </a:solidFill>
                  <a:latin typeface="Arial" pitchFamily="34" charset="0"/>
                </a:defRPr>
              </a:lvl3pPr>
              <a:lvl4pPr marL="1230313" indent="-228600" algn="l" defTabSz="820738">
                <a:spcBef>
                  <a:spcPct val="20000"/>
                </a:spcBef>
                <a:buChar char="–"/>
                <a:defRPr sz="1400">
                  <a:solidFill>
                    <a:schemeClr val="tx1"/>
                  </a:solidFill>
                  <a:latin typeface="Arial" pitchFamily="34" charset="0"/>
                </a:defRPr>
              </a:lvl4pPr>
              <a:lvl5pPr marL="1641475" indent="-228600" algn="l" defTabSz="820738">
                <a:spcBef>
                  <a:spcPct val="20000"/>
                </a:spcBef>
                <a:buChar char="•"/>
                <a:defRPr sz="1200">
                  <a:solidFill>
                    <a:schemeClr val="tx1"/>
                  </a:solidFill>
                  <a:latin typeface="Arial" pitchFamily="34" charset="0"/>
                </a:defRPr>
              </a:lvl5pPr>
              <a:lvl6pPr marL="2098675" indent="-228600" defTabSz="820738" eaLnBrk="0" fontAlgn="base" hangingPunct="0">
                <a:spcBef>
                  <a:spcPct val="20000"/>
                </a:spcBef>
                <a:spcAft>
                  <a:spcPct val="0"/>
                </a:spcAft>
                <a:buChar char="•"/>
                <a:defRPr sz="1200">
                  <a:solidFill>
                    <a:schemeClr val="tx1"/>
                  </a:solidFill>
                  <a:latin typeface="Arial" pitchFamily="34" charset="0"/>
                </a:defRPr>
              </a:lvl6pPr>
              <a:lvl7pPr marL="2555875" indent="-228600" defTabSz="820738" eaLnBrk="0" fontAlgn="base" hangingPunct="0">
                <a:spcBef>
                  <a:spcPct val="20000"/>
                </a:spcBef>
                <a:spcAft>
                  <a:spcPct val="0"/>
                </a:spcAft>
                <a:buChar char="•"/>
                <a:defRPr sz="1200">
                  <a:solidFill>
                    <a:schemeClr val="tx1"/>
                  </a:solidFill>
                  <a:latin typeface="Arial" pitchFamily="34" charset="0"/>
                </a:defRPr>
              </a:lvl7pPr>
              <a:lvl8pPr marL="3013075" indent="-228600" defTabSz="820738" eaLnBrk="0" fontAlgn="base" hangingPunct="0">
                <a:spcBef>
                  <a:spcPct val="20000"/>
                </a:spcBef>
                <a:spcAft>
                  <a:spcPct val="0"/>
                </a:spcAft>
                <a:buChar char="•"/>
                <a:defRPr sz="1200">
                  <a:solidFill>
                    <a:schemeClr val="tx1"/>
                  </a:solidFill>
                  <a:latin typeface="Arial" pitchFamily="34" charset="0"/>
                </a:defRPr>
              </a:lvl8pPr>
              <a:lvl9pPr marL="3470275" indent="-228600" defTabSz="820738" eaLnBrk="0" fontAlgn="base" hangingPunct="0">
                <a:spcBef>
                  <a:spcPct val="20000"/>
                </a:spcBef>
                <a:spcAft>
                  <a:spcPct val="0"/>
                </a:spcAft>
                <a:buChar char="•"/>
                <a:defRPr sz="1200">
                  <a:solidFill>
                    <a:schemeClr val="tx1"/>
                  </a:solidFill>
                  <a:latin typeface="Arial" pitchFamily="34" charset="0"/>
                </a:defRPr>
              </a:lvl9pPr>
            </a:lstStyle>
            <a:p>
              <a:pPr algn="ctr" eaLnBrk="0" fontAlgn="base" hangingPunct="0">
                <a:spcBef>
                  <a:spcPct val="0"/>
                </a:spcBef>
                <a:spcAft>
                  <a:spcPct val="0"/>
                </a:spcAft>
                <a:buFontTx/>
                <a:buNone/>
                <a:defRPr/>
              </a:pPr>
              <a:r>
                <a:rPr lang="en-US" altLang="en-US" sz="900" b="0" kern="0" smtClean="0">
                  <a:solidFill>
                    <a:srgbClr val="000000"/>
                  </a:solidFill>
                </a:rPr>
                <a:t>Optometry</a:t>
              </a:r>
            </a:p>
          </p:txBody>
        </p:sp>
        <p:sp>
          <p:nvSpPr>
            <p:cNvPr id="25" name="AutoShape 10"/>
            <p:cNvSpPr>
              <a:spLocks noChangeArrowheads="1"/>
            </p:cNvSpPr>
            <p:nvPr/>
          </p:nvSpPr>
          <p:spPr bwMode="auto">
            <a:xfrm>
              <a:off x="3768725" y="5122863"/>
              <a:ext cx="782638" cy="430212"/>
            </a:xfrm>
            <a:prstGeom prst="flowChartProcess">
              <a:avLst/>
            </a:prstGeom>
            <a:solidFill>
              <a:srgbClr val="FFFFFF"/>
            </a:solidFill>
            <a:ln w="12700">
              <a:solidFill>
                <a:srgbClr val="000000"/>
              </a:solidFill>
              <a:miter lim="800000"/>
              <a:headEnd type="none" w="sm" len="sm"/>
              <a:tailEnd type="none" w="sm" len="sm"/>
            </a:ln>
            <a:effectLst>
              <a:outerShdw dist="52363" dir="20757825" algn="ctr" rotWithShape="0">
                <a:srgbClr val="000000"/>
              </a:outerShdw>
            </a:effectLst>
          </p:spPr>
          <p:txBody>
            <a:bodyPr wrap="none" lIns="82058" tIns="41029" rIns="82058" bIns="41029" anchor="ctr"/>
            <a:lstStyle>
              <a:lvl1pPr algn="l" defTabSz="820738">
                <a:spcBef>
                  <a:spcPct val="20000"/>
                </a:spcBef>
                <a:buChar char="•"/>
                <a:defRPr b="1">
                  <a:solidFill>
                    <a:schemeClr val="tx1"/>
                  </a:solidFill>
                  <a:latin typeface="Arial" pitchFamily="34" charset="0"/>
                </a:defRPr>
              </a:lvl1pPr>
              <a:lvl2pPr marL="409575" indent="-285750" algn="l" defTabSz="820738">
                <a:spcBef>
                  <a:spcPct val="20000"/>
                </a:spcBef>
                <a:buChar char="–"/>
                <a:defRPr>
                  <a:solidFill>
                    <a:schemeClr val="tx1"/>
                  </a:solidFill>
                  <a:latin typeface="Arial" pitchFamily="34" charset="0"/>
                </a:defRPr>
              </a:lvl2pPr>
              <a:lvl3pPr marL="820738" indent="-228600" algn="l" defTabSz="820738">
                <a:spcBef>
                  <a:spcPct val="20000"/>
                </a:spcBef>
                <a:buChar char="•"/>
                <a:defRPr sz="1100">
                  <a:solidFill>
                    <a:schemeClr val="tx1"/>
                  </a:solidFill>
                  <a:latin typeface="Arial" pitchFamily="34" charset="0"/>
                </a:defRPr>
              </a:lvl3pPr>
              <a:lvl4pPr marL="1230313" indent="-228600" algn="l" defTabSz="820738">
                <a:spcBef>
                  <a:spcPct val="20000"/>
                </a:spcBef>
                <a:buChar char="–"/>
                <a:defRPr sz="1400">
                  <a:solidFill>
                    <a:schemeClr val="tx1"/>
                  </a:solidFill>
                  <a:latin typeface="Arial" pitchFamily="34" charset="0"/>
                </a:defRPr>
              </a:lvl4pPr>
              <a:lvl5pPr marL="1641475" indent="-228600" algn="l" defTabSz="820738">
                <a:spcBef>
                  <a:spcPct val="20000"/>
                </a:spcBef>
                <a:buChar char="•"/>
                <a:defRPr sz="1200">
                  <a:solidFill>
                    <a:schemeClr val="tx1"/>
                  </a:solidFill>
                  <a:latin typeface="Arial" pitchFamily="34" charset="0"/>
                </a:defRPr>
              </a:lvl5pPr>
              <a:lvl6pPr marL="2098675" indent="-228600" defTabSz="820738" eaLnBrk="0" fontAlgn="base" hangingPunct="0">
                <a:spcBef>
                  <a:spcPct val="20000"/>
                </a:spcBef>
                <a:spcAft>
                  <a:spcPct val="0"/>
                </a:spcAft>
                <a:buChar char="•"/>
                <a:defRPr sz="1200">
                  <a:solidFill>
                    <a:schemeClr val="tx1"/>
                  </a:solidFill>
                  <a:latin typeface="Arial" pitchFamily="34" charset="0"/>
                </a:defRPr>
              </a:lvl6pPr>
              <a:lvl7pPr marL="2555875" indent="-228600" defTabSz="820738" eaLnBrk="0" fontAlgn="base" hangingPunct="0">
                <a:spcBef>
                  <a:spcPct val="20000"/>
                </a:spcBef>
                <a:spcAft>
                  <a:spcPct val="0"/>
                </a:spcAft>
                <a:buChar char="•"/>
                <a:defRPr sz="1200">
                  <a:solidFill>
                    <a:schemeClr val="tx1"/>
                  </a:solidFill>
                  <a:latin typeface="Arial" pitchFamily="34" charset="0"/>
                </a:defRPr>
              </a:lvl7pPr>
              <a:lvl8pPr marL="3013075" indent="-228600" defTabSz="820738" eaLnBrk="0" fontAlgn="base" hangingPunct="0">
                <a:spcBef>
                  <a:spcPct val="20000"/>
                </a:spcBef>
                <a:spcAft>
                  <a:spcPct val="0"/>
                </a:spcAft>
                <a:buChar char="•"/>
                <a:defRPr sz="1200">
                  <a:solidFill>
                    <a:schemeClr val="tx1"/>
                  </a:solidFill>
                  <a:latin typeface="Arial" pitchFamily="34" charset="0"/>
                </a:defRPr>
              </a:lvl8pPr>
              <a:lvl9pPr marL="3470275" indent="-228600" defTabSz="820738" eaLnBrk="0" fontAlgn="base" hangingPunct="0">
                <a:spcBef>
                  <a:spcPct val="20000"/>
                </a:spcBef>
                <a:spcAft>
                  <a:spcPct val="0"/>
                </a:spcAft>
                <a:buChar char="•"/>
                <a:defRPr sz="1200">
                  <a:solidFill>
                    <a:schemeClr val="tx1"/>
                  </a:solidFill>
                  <a:latin typeface="Arial" pitchFamily="34" charset="0"/>
                </a:defRPr>
              </a:lvl9pPr>
            </a:lstStyle>
            <a:p>
              <a:pPr algn="ctr" eaLnBrk="0" fontAlgn="base" hangingPunct="0">
                <a:spcBef>
                  <a:spcPct val="0"/>
                </a:spcBef>
                <a:spcAft>
                  <a:spcPct val="0"/>
                </a:spcAft>
                <a:buFontTx/>
                <a:buNone/>
                <a:defRPr/>
              </a:pPr>
              <a:r>
                <a:rPr lang="en-US" altLang="en-US" sz="900" b="0" kern="0" smtClean="0">
                  <a:solidFill>
                    <a:srgbClr val="000000"/>
                  </a:solidFill>
                </a:rPr>
                <a:t>Acute Minor</a:t>
              </a:r>
            </a:p>
            <a:p>
              <a:pPr algn="ctr" eaLnBrk="0" fontAlgn="base" hangingPunct="0">
                <a:spcBef>
                  <a:spcPct val="0"/>
                </a:spcBef>
                <a:spcAft>
                  <a:spcPct val="0"/>
                </a:spcAft>
                <a:buFontTx/>
                <a:buNone/>
                <a:defRPr/>
              </a:pPr>
              <a:r>
                <a:rPr lang="en-US" altLang="en-US" sz="900" b="0" kern="0" smtClean="0">
                  <a:solidFill>
                    <a:srgbClr val="000000"/>
                  </a:solidFill>
                </a:rPr>
                <a:t>Illness Clinic</a:t>
              </a:r>
            </a:p>
          </p:txBody>
        </p:sp>
        <p:sp>
          <p:nvSpPr>
            <p:cNvPr id="26" name="AutoShape 11"/>
            <p:cNvSpPr>
              <a:spLocks noChangeArrowheads="1"/>
            </p:cNvSpPr>
            <p:nvPr/>
          </p:nvSpPr>
          <p:spPr bwMode="auto">
            <a:xfrm>
              <a:off x="2462213" y="5122863"/>
              <a:ext cx="784225" cy="430212"/>
            </a:xfrm>
            <a:prstGeom prst="flowChartProcess">
              <a:avLst/>
            </a:prstGeom>
            <a:solidFill>
              <a:srgbClr val="FFFFFF"/>
            </a:solidFill>
            <a:ln w="12700">
              <a:solidFill>
                <a:srgbClr val="000000"/>
              </a:solidFill>
              <a:miter lim="800000"/>
              <a:headEnd type="none" w="sm" len="sm"/>
              <a:tailEnd type="none" w="sm" len="sm"/>
            </a:ln>
            <a:effectLst>
              <a:outerShdw dist="52363" dir="20757825" algn="ctr" rotWithShape="0">
                <a:srgbClr val="000000"/>
              </a:outerShdw>
            </a:effectLst>
          </p:spPr>
          <p:txBody>
            <a:bodyPr wrap="none" lIns="82058" tIns="41029" rIns="82058" bIns="41029" anchor="ctr"/>
            <a:lstStyle>
              <a:lvl1pPr algn="l" defTabSz="820738">
                <a:spcBef>
                  <a:spcPct val="20000"/>
                </a:spcBef>
                <a:buChar char="•"/>
                <a:defRPr b="1">
                  <a:solidFill>
                    <a:schemeClr val="tx1"/>
                  </a:solidFill>
                  <a:latin typeface="Arial" pitchFamily="34" charset="0"/>
                </a:defRPr>
              </a:lvl1pPr>
              <a:lvl2pPr marL="409575" indent="-285750" algn="l" defTabSz="820738">
                <a:spcBef>
                  <a:spcPct val="20000"/>
                </a:spcBef>
                <a:buChar char="–"/>
                <a:defRPr>
                  <a:solidFill>
                    <a:schemeClr val="tx1"/>
                  </a:solidFill>
                  <a:latin typeface="Arial" pitchFamily="34" charset="0"/>
                </a:defRPr>
              </a:lvl2pPr>
              <a:lvl3pPr marL="820738" indent="-228600" algn="l" defTabSz="820738">
                <a:spcBef>
                  <a:spcPct val="20000"/>
                </a:spcBef>
                <a:buChar char="•"/>
                <a:defRPr sz="1100">
                  <a:solidFill>
                    <a:schemeClr val="tx1"/>
                  </a:solidFill>
                  <a:latin typeface="Arial" pitchFamily="34" charset="0"/>
                </a:defRPr>
              </a:lvl3pPr>
              <a:lvl4pPr marL="1230313" indent="-228600" algn="l" defTabSz="820738">
                <a:spcBef>
                  <a:spcPct val="20000"/>
                </a:spcBef>
                <a:buChar char="–"/>
                <a:defRPr sz="1400">
                  <a:solidFill>
                    <a:schemeClr val="tx1"/>
                  </a:solidFill>
                  <a:latin typeface="Arial" pitchFamily="34" charset="0"/>
                </a:defRPr>
              </a:lvl4pPr>
              <a:lvl5pPr marL="1641475" indent="-228600" algn="l" defTabSz="820738">
                <a:spcBef>
                  <a:spcPct val="20000"/>
                </a:spcBef>
                <a:buChar char="•"/>
                <a:defRPr sz="1200">
                  <a:solidFill>
                    <a:schemeClr val="tx1"/>
                  </a:solidFill>
                  <a:latin typeface="Arial" pitchFamily="34" charset="0"/>
                </a:defRPr>
              </a:lvl5pPr>
              <a:lvl6pPr marL="2098675" indent="-228600" defTabSz="820738" eaLnBrk="0" fontAlgn="base" hangingPunct="0">
                <a:spcBef>
                  <a:spcPct val="20000"/>
                </a:spcBef>
                <a:spcAft>
                  <a:spcPct val="0"/>
                </a:spcAft>
                <a:buChar char="•"/>
                <a:defRPr sz="1200">
                  <a:solidFill>
                    <a:schemeClr val="tx1"/>
                  </a:solidFill>
                  <a:latin typeface="Arial" pitchFamily="34" charset="0"/>
                </a:defRPr>
              </a:lvl6pPr>
              <a:lvl7pPr marL="2555875" indent="-228600" defTabSz="820738" eaLnBrk="0" fontAlgn="base" hangingPunct="0">
                <a:spcBef>
                  <a:spcPct val="20000"/>
                </a:spcBef>
                <a:spcAft>
                  <a:spcPct val="0"/>
                </a:spcAft>
                <a:buChar char="•"/>
                <a:defRPr sz="1200">
                  <a:solidFill>
                    <a:schemeClr val="tx1"/>
                  </a:solidFill>
                  <a:latin typeface="Arial" pitchFamily="34" charset="0"/>
                </a:defRPr>
              </a:lvl7pPr>
              <a:lvl8pPr marL="3013075" indent="-228600" defTabSz="820738" eaLnBrk="0" fontAlgn="base" hangingPunct="0">
                <a:spcBef>
                  <a:spcPct val="20000"/>
                </a:spcBef>
                <a:spcAft>
                  <a:spcPct val="0"/>
                </a:spcAft>
                <a:buChar char="•"/>
                <a:defRPr sz="1200">
                  <a:solidFill>
                    <a:schemeClr val="tx1"/>
                  </a:solidFill>
                  <a:latin typeface="Arial" pitchFamily="34" charset="0"/>
                </a:defRPr>
              </a:lvl8pPr>
              <a:lvl9pPr marL="3470275" indent="-228600" defTabSz="820738" eaLnBrk="0" fontAlgn="base" hangingPunct="0">
                <a:spcBef>
                  <a:spcPct val="20000"/>
                </a:spcBef>
                <a:spcAft>
                  <a:spcPct val="0"/>
                </a:spcAft>
                <a:buChar char="•"/>
                <a:defRPr sz="1200">
                  <a:solidFill>
                    <a:schemeClr val="tx1"/>
                  </a:solidFill>
                  <a:latin typeface="Arial" pitchFamily="34" charset="0"/>
                </a:defRPr>
              </a:lvl9pPr>
            </a:lstStyle>
            <a:p>
              <a:pPr algn="ctr" eaLnBrk="0" fontAlgn="base" hangingPunct="0">
                <a:spcBef>
                  <a:spcPct val="0"/>
                </a:spcBef>
                <a:spcAft>
                  <a:spcPct val="0"/>
                </a:spcAft>
                <a:buFontTx/>
                <a:buNone/>
                <a:defRPr/>
              </a:pPr>
              <a:r>
                <a:rPr lang="en-US" altLang="en-US" sz="900" b="0" kern="0" smtClean="0">
                  <a:solidFill>
                    <a:srgbClr val="000000"/>
                  </a:solidFill>
                </a:rPr>
                <a:t>Family</a:t>
              </a:r>
            </a:p>
            <a:p>
              <a:pPr algn="ctr" eaLnBrk="0" fontAlgn="base" hangingPunct="0">
                <a:spcBef>
                  <a:spcPct val="0"/>
                </a:spcBef>
                <a:spcAft>
                  <a:spcPct val="0"/>
                </a:spcAft>
                <a:buFontTx/>
                <a:buNone/>
                <a:defRPr/>
              </a:pPr>
              <a:r>
                <a:rPr lang="en-US" altLang="en-US" sz="900" b="0" kern="0" smtClean="0">
                  <a:solidFill>
                    <a:srgbClr val="000000"/>
                  </a:solidFill>
                </a:rPr>
                <a:t>Practice</a:t>
              </a:r>
            </a:p>
          </p:txBody>
        </p:sp>
        <p:sp>
          <p:nvSpPr>
            <p:cNvPr id="27" name="AutoShape 12"/>
            <p:cNvSpPr>
              <a:spLocks noChangeArrowheads="1"/>
            </p:cNvSpPr>
            <p:nvPr/>
          </p:nvSpPr>
          <p:spPr bwMode="auto">
            <a:xfrm>
              <a:off x="1419225" y="5122863"/>
              <a:ext cx="782638" cy="430212"/>
            </a:xfrm>
            <a:prstGeom prst="flowChartProcess">
              <a:avLst/>
            </a:prstGeom>
            <a:solidFill>
              <a:srgbClr val="FFFFFF"/>
            </a:solidFill>
            <a:ln w="12700">
              <a:solidFill>
                <a:srgbClr val="000000"/>
              </a:solidFill>
              <a:miter lim="800000"/>
              <a:headEnd type="none" w="sm" len="sm"/>
              <a:tailEnd type="none" w="sm" len="sm"/>
            </a:ln>
            <a:effectLst>
              <a:outerShdw dist="52363" dir="20757825" algn="ctr" rotWithShape="0">
                <a:srgbClr val="000000"/>
              </a:outerShdw>
            </a:effectLst>
          </p:spPr>
          <p:txBody>
            <a:bodyPr wrap="none" lIns="82058" tIns="41029" rIns="82058" bIns="41029" anchor="ctr"/>
            <a:lstStyle>
              <a:lvl1pPr algn="l" defTabSz="820738">
                <a:spcBef>
                  <a:spcPct val="20000"/>
                </a:spcBef>
                <a:buChar char="•"/>
                <a:defRPr b="1">
                  <a:solidFill>
                    <a:schemeClr val="tx1"/>
                  </a:solidFill>
                  <a:latin typeface="Arial" pitchFamily="34" charset="0"/>
                </a:defRPr>
              </a:lvl1pPr>
              <a:lvl2pPr marL="409575" indent="-285750" algn="l" defTabSz="820738">
                <a:spcBef>
                  <a:spcPct val="20000"/>
                </a:spcBef>
                <a:buChar char="–"/>
                <a:defRPr>
                  <a:solidFill>
                    <a:schemeClr val="tx1"/>
                  </a:solidFill>
                  <a:latin typeface="Arial" pitchFamily="34" charset="0"/>
                </a:defRPr>
              </a:lvl2pPr>
              <a:lvl3pPr marL="820738" indent="-228600" algn="l" defTabSz="820738">
                <a:spcBef>
                  <a:spcPct val="20000"/>
                </a:spcBef>
                <a:buChar char="•"/>
                <a:defRPr sz="1100">
                  <a:solidFill>
                    <a:schemeClr val="tx1"/>
                  </a:solidFill>
                  <a:latin typeface="Arial" pitchFamily="34" charset="0"/>
                </a:defRPr>
              </a:lvl3pPr>
              <a:lvl4pPr marL="1230313" indent="-228600" algn="l" defTabSz="820738">
                <a:spcBef>
                  <a:spcPct val="20000"/>
                </a:spcBef>
                <a:buChar char="–"/>
                <a:defRPr sz="1400">
                  <a:solidFill>
                    <a:schemeClr val="tx1"/>
                  </a:solidFill>
                  <a:latin typeface="Arial" pitchFamily="34" charset="0"/>
                </a:defRPr>
              </a:lvl4pPr>
              <a:lvl5pPr marL="1641475" indent="-228600" algn="l" defTabSz="820738">
                <a:spcBef>
                  <a:spcPct val="20000"/>
                </a:spcBef>
                <a:buChar char="•"/>
                <a:defRPr sz="1200">
                  <a:solidFill>
                    <a:schemeClr val="tx1"/>
                  </a:solidFill>
                  <a:latin typeface="Arial" pitchFamily="34" charset="0"/>
                </a:defRPr>
              </a:lvl5pPr>
              <a:lvl6pPr marL="2098675" indent="-228600" defTabSz="820738" eaLnBrk="0" fontAlgn="base" hangingPunct="0">
                <a:spcBef>
                  <a:spcPct val="20000"/>
                </a:spcBef>
                <a:spcAft>
                  <a:spcPct val="0"/>
                </a:spcAft>
                <a:buChar char="•"/>
                <a:defRPr sz="1200">
                  <a:solidFill>
                    <a:schemeClr val="tx1"/>
                  </a:solidFill>
                  <a:latin typeface="Arial" pitchFamily="34" charset="0"/>
                </a:defRPr>
              </a:lvl6pPr>
              <a:lvl7pPr marL="2555875" indent="-228600" defTabSz="820738" eaLnBrk="0" fontAlgn="base" hangingPunct="0">
                <a:spcBef>
                  <a:spcPct val="20000"/>
                </a:spcBef>
                <a:spcAft>
                  <a:spcPct val="0"/>
                </a:spcAft>
                <a:buChar char="•"/>
                <a:defRPr sz="1200">
                  <a:solidFill>
                    <a:schemeClr val="tx1"/>
                  </a:solidFill>
                  <a:latin typeface="Arial" pitchFamily="34" charset="0"/>
                </a:defRPr>
              </a:lvl7pPr>
              <a:lvl8pPr marL="3013075" indent="-228600" defTabSz="820738" eaLnBrk="0" fontAlgn="base" hangingPunct="0">
                <a:spcBef>
                  <a:spcPct val="20000"/>
                </a:spcBef>
                <a:spcAft>
                  <a:spcPct val="0"/>
                </a:spcAft>
                <a:buChar char="•"/>
                <a:defRPr sz="1200">
                  <a:solidFill>
                    <a:schemeClr val="tx1"/>
                  </a:solidFill>
                  <a:latin typeface="Arial" pitchFamily="34" charset="0"/>
                </a:defRPr>
              </a:lvl8pPr>
              <a:lvl9pPr marL="3470275" indent="-228600" defTabSz="820738" eaLnBrk="0" fontAlgn="base" hangingPunct="0">
                <a:spcBef>
                  <a:spcPct val="20000"/>
                </a:spcBef>
                <a:spcAft>
                  <a:spcPct val="0"/>
                </a:spcAft>
                <a:buChar char="•"/>
                <a:defRPr sz="1200">
                  <a:solidFill>
                    <a:schemeClr val="tx1"/>
                  </a:solidFill>
                  <a:latin typeface="Arial" pitchFamily="34" charset="0"/>
                </a:defRPr>
              </a:lvl9pPr>
            </a:lstStyle>
            <a:p>
              <a:pPr algn="ctr" eaLnBrk="0" fontAlgn="base" hangingPunct="0">
                <a:spcBef>
                  <a:spcPct val="0"/>
                </a:spcBef>
                <a:spcAft>
                  <a:spcPct val="0"/>
                </a:spcAft>
                <a:buFontTx/>
                <a:buNone/>
                <a:defRPr/>
              </a:pPr>
              <a:r>
                <a:rPr lang="en-US" altLang="en-US" sz="900" b="0" kern="0" smtClean="0">
                  <a:solidFill>
                    <a:srgbClr val="000000"/>
                  </a:solidFill>
                </a:rPr>
                <a:t>Emergency</a:t>
              </a:r>
            </a:p>
            <a:p>
              <a:pPr algn="ctr" eaLnBrk="0" fontAlgn="base" hangingPunct="0">
                <a:spcBef>
                  <a:spcPct val="0"/>
                </a:spcBef>
                <a:spcAft>
                  <a:spcPct val="0"/>
                </a:spcAft>
                <a:buFontTx/>
                <a:buNone/>
                <a:defRPr/>
              </a:pPr>
              <a:r>
                <a:rPr lang="en-US" altLang="en-US" sz="900" b="0" kern="0" smtClean="0">
                  <a:solidFill>
                    <a:srgbClr val="000000"/>
                  </a:solidFill>
                </a:rPr>
                <a:t>Room</a:t>
              </a:r>
            </a:p>
            <a:p>
              <a:pPr algn="ctr" eaLnBrk="0" fontAlgn="base" hangingPunct="0">
                <a:spcBef>
                  <a:spcPct val="0"/>
                </a:spcBef>
                <a:spcAft>
                  <a:spcPct val="0"/>
                </a:spcAft>
                <a:buFontTx/>
                <a:buNone/>
                <a:defRPr/>
              </a:pPr>
              <a:r>
                <a:rPr lang="en-US" altLang="en-US" sz="900" b="0" kern="0" smtClean="0">
                  <a:solidFill>
                    <a:srgbClr val="000000"/>
                  </a:solidFill>
                </a:rPr>
                <a:t>(E.R.)</a:t>
              </a:r>
            </a:p>
          </p:txBody>
        </p:sp>
        <p:sp>
          <p:nvSpPr>
            <p:cNvPr id="28" name="AutoShape 13"/>
            <p:cNvSpPr>
              <a:spLocks noChangeArrowheads="1"/>
            </p:cNvSpPr>
            <p:nvPr/>
          </p:nvSpPr>
          <p:spPr bwMode="auto">
            <a:xfrm>
              <a:off x="4759325" y="5821363"/>
              <a:ext cx="889000" cy="485775"/>
            </a:xfrm>
            <a:prstGeom prst="flowChartConnector">
              <a:avLst/>
            </a:prstGeom>
            <a:solidFill>
              <a:srgbClr val="FFFFFF"/>
            </a:solidFill>
            <a:ln w="12700">
              <a:solidFill>
                <a:srgbClr val="000000"/>
              </a:solidFill>
              <a:round/>
              <a:headEnd type="none" w="sm" len="sm"/>
              <a:tailEnd type="none" w="sm" len="sm"/>
            </a:ln>
            <a:effectLst>
              <a:outerShdw dist="52363" dir="20757825" algn="ctr" rotWithShape="0">
                <a:srgbClr val="000000"/>
              </a:outerShdw>
            </a:effectLst>
          </p:spPr>
          <p:txBody>
            <a:bodyPr wrap="none" lIns="82058" tIns="41029" rIns="82058" bIns="41029" anchor="ctr"/>
            <a:lstStyle>
              <a:lvl1pPr algn="l" defTabSz="820738">
                <a:spcBef>
                  <a:spcPct val="20000"/>
                </a:spcBef>
                <a:buChar char="•"/>
                <a:defRPr b="1">
                  <a:solidFill>
                    <a:schemeClr val="tx1"/>
                  </a:solidFill>
                  <a:latin typeface="Arial" pitchFamily="34" charset="0"/>
                </a:defRPr>
              </a:lvl1pPr>
              <a:lvl2pPr marL="409575" indent="-285750" algn="l" defTabSz="820738">
                <a:spcBef>
                  <a:spcPct val="20000"/>
                </a:spcBef>
                <a:buChar char="–"/>
                <a:defRPr>
                  <a:solidFill>
                    <a:schemeClr val="tx1"/>
                  </a:solidFill>
                  <a:latin typeface="Arial" pitchFamily="34" charset="0"/>
                </a:defRPr>
              </a:lvl2pPr>
              <a:lvl3pPr marL="820738" indent="-228600" algn="l" defTabSz="820738">
                <a:spcBef>
                  <a:spcPct val="20000"/>
                </a:spcBef>
                <a:buChar char="•"/>
                <a:defRPr sz="1100">
                  <a:solidFill>
                    <a:schemeClr val="tx1"/>
                  </a:solidFill>
                  <a:latin typeface="Arial" pitchFamily="34" charset="0"/>
                </a:defRPr>
              </a:lvl3pPr>
              <a:lvl4pPr marL="1230313" indent="-228600" algn="l" defTabSz="820738">
                <a:spcBef>
                  <a:spcPct val="20000"/>
                </a:spcBef>
                <a:buChar char="–"/>
                <a:defRPr sz="1400">
                  <a:solidFill>
                    <a:schemeClr val="tx1"/>
                  </a:solidFill>
                  <a:latin typeface="Arial" pitchFamily="34" charset="0"/>
                </a:defRPr>
              </a:lvl4pPr>
              <a:lvl5pPr marL="1641475" indent="-228600" algn="l" defTabSz="820738">
                <a:spcBef>
                  <a:spcPct val="20000"/>
                </a:spcBef>
                <a:buChar char="•"/>
                <a:defRPr sz="1200">
                  <a:solidFill>
                    <a:schemeClr val="tx1"/>
                  </a:solidFill>
                  <a:latin typeface="Arial" pitchFamily="34" charset="0"/>
                </a:defRPr>
              </a:lvl5pPr>
              <a:lvl6pPr marL="2098675" indent="-228600" defTabSz="820738" eaLnBrk="0" fontAlgn="base" hangingPunct="0">
                <a:spcBef>
                  <a:spcPct val="20000"/>
                </a:spcBef>
                <a:spcAft>
                  <a:spcPct val="0"/>
                </a:spcAft>
                <a:buChar char="•"/>
                <a:defRPr sz="1200">
                  <a:solidFill>
                    <a:schemeClr val="tx1"/>
                  </a:solidFill>
                  <a:latin typeface="Arial" pitchFamily="34" charset="0"/>
                </a:defRPr>
              </a:lvl6pPr>
              <a:lvl7pPr marL="2555875" indent="-228600" defTabSz="820738" eaLnBrk="0" fontAlgn="base" hangingPunct="0">
                <a:spcBef>
                  <a:spcPct val="20000"/>
                </a:spcBef>
                <a:spcAft>
                  <a:spcPct val="0"/>
                </a:spcAft>
                <a:buChar char="•"/>
                <a:defRPr sz="1200">
                  <a:solidFill>
                    <a:schemeClr val="tx1"/>
                  </a:solidFill>
                  <a:latin typeface="Arial" pitchFamily="34" charset="0"/>
                </a:defRPr>
              </a:lvl7pPr>
              <a:lvl8pPr marL="3013075" indent="-228600" defTabSz="820738" eaLnBrk="0" fontAlgn="base" hangingPunct="0">
                <a:spcBef>
                  <a:spcPct val="20000"/>
                </a:spcBef>
                <a:spcAft>
                  <a:spcPct val="0"/>
                </a:spcAft>
                <a:buChar char="•"/>
                <a:defRPr sz="1200">
                  <a:solidFill>
                    <a:schemeClr val="tx1"/>
                  </a:solidFill>
                  <a:latin typeface="Arial" pitchFamily="34" charset="0"/>
                </a:defRPr>
              </a:lvl8pPr>
              <a:lvl9pPr marL="3470275" indent="-228600" defTabSz="820738" eaLnBrk="0" fontAlgn="base" hangingPunct="0">
                <a:spcBef>
                  <a:spcPct val="20000"/>
                </a:spcBef>
                <a:spcAft>
                  <a:spcPct val="0"/>
                </a:spcAft>
                <a:buChar char="•"/>
                <a:defRPr sz="1200">
                  <a:solidFill>
                    <a:schemeClr val="tx1"/>
                  </a:solidFill>
                  <a:latin typeface="Arial" pitchFamily="34" charset="0"/>
                </a:defRPr>
              </a:lvl9pPr>
            </a:lstStyle>
            <a:p>
              <a:pPr algn="ctr" eaLnBrk="0" fontAlgn="base" hangingPunct="0">
                <a:spcBef>
                  <a:spcPct val="0"/>
                </a:spcBef>
                <a:spcAft>
                  <a:spcPct val="0"/>
                </a:spcAft>
                <a:buFontTx/>
                <a:buNone/>
                <a:defRPr/>
              </a:pPr>
              <a:r>
                <a:rPr lang="en-US" altLang="en-US" sz="900" b="0" kern="0" smtClean="0">
                  <a:solidFill>
                    <a:srgbClr val="000000"/>
                  </a:solidFill>
                </a:rPr>
                <a:t>Appointment</a:t>
              </a:r>
            </a:p>
            <a:p>
              <a:pPr algn="ctr" eaLnBrk="0" fontAlgn="base" hangingPunct="0">
                <a:spcBef>
                  <a:spcPct val="0"/>
                </a:spcBef>
                <a:spcAft>
                  <a:spcPct val="0"/>
                </a:spcAft>
                <a:buFontTx/>
                <a:buNone/>
                <a:defRPr/>
              </a:pPr>
              <a:r>
                <a:rPr lang="en-US" altLang="en-US" sz="900" b="0" kern="0" smtClean="0">
                  <a:solidFill>
                    <a:srgbClr val="000000"/>
                  </a:solidFill>
                </a:rPr>
                <a:t>made</a:t>
              </a:r>
            </a:p>
          </p:txBody>
        </p:sp>
        <p:sp>
          <p:nvSpPr>
            <p:cNvPr id="29" name="AutoShape 14"/>
            <p:cNvSpPr>
              <a:spLocks noChangeArrowheads="1"/>
            </p:cNvSpPr>
            <p:nvPr/>
          </p:nvSpPr>
          <p:spPr bwMode="auto">
            <a:xfrm>
              <a:off x="3716338" y="5821363"/>
              <a:ext cx="887412" cy="485775"/>
            </a:xfrm>
            <a:prstGeom prst="flowChartConnector">
              <a:avLst/>
            </a:prstGeom>
            <a:solidFill>
              <a:srgbClr val="FFFFFF"/>
            </a:solidFill>
            <a:ln w="12700">
              <a:solidFill>
                <a:srgbClr val="000000"/>
              </a:solidFill>
              <a:round/>
              <a:headEnd type="none" w="sm" len="sm"/>
              <a:tailEnd type="none" w="sm" len="sm"/>
            </a:ln>
            <a:effectLst>
              <a:outerShdw dist="52363" dir="20757825" algn="ctr" rotWithShape="0">
                <a:srgbClr val="000000"/>
              </a:outerShdw>
            </a:effectLst>
          </p:spPr>
          <p:txBody>
            <a:bodyPr wrap="none" lIns="82058" tIns="41029" rIns="82058" bIns="41029" anchor="ctr"/>
            <a:lstStyle>
              <a:lvl1pPr algn="l" defTabSz="820738">
                <a:spcBef>
                  <a:spcPct val="20000"/>
                </a:spcBef>
                <a:buChar char="•"/>
                <a:defRPr b="1">
                  <a:solidFill>
                    <a:schemeClr val="tx1"/>
                  </a:solidFill>
                  <a:latin typeface="Arial" pitchFamily="34" charset="0"/>
                </a:defRPr>
              </a:lvl1pPr>
              <a:lvl2pPr marL="409575" indent="-285750" algn="l" defTabSz="820738">
                <a:spcBef>
                  <a:spcPct val="20000"/>
                </a:spcBef>
                <a:buChar char="–"/>
                <a:defRPr>
                  <a:solidFill>
                    <a:schemeClr val="tx1"/>
                  </a:solidFill>
                  <a:latin typeface="Arial" pitchFamily="34" charset="0"/>
                </a:defRPr>
              </a:lvl2pPr>
              <a:lvl3pPr marL="820738" indent="-228600" algn="l" defTabSz="820738">
                <a:spcBef>
                  <a:spcPct val="20000"/>
                </a:spcBef>
                <a:buChar char="•"/>
                <a:defRPr sz="1100">
                  <a:solidFill>
                    <a:schemeClr val="tx1"/>
                  </a:solidFill>
                  <a:latin typeface="Arial" pitchFamily="34" charset="0"/>
                </a:defRPr>
              </a:lvl3pPr>
              <a:lvl4pPr marL="1230313" indent="-228600" algn="l" defTabSz="820738">
                <a:spcBef>
                  <a:spcPct val="20000"/>
                </a:spcBef>
                <a:buChar char="–"/>
                <a:defRPr sz="1400">
                  <a:solidFill>
                    <a:schemeClr val="tx1"/>
                  </a:solidFill>
                  <a:latin typeface="Arial" pitchFamily="34" charset="0"/>
                </a:defRPr>
              </a:lvl4pPr>
              <a:lvl5pPr marL="1641475" indent="-228600" algn="l" defTabSz="820738">
                <a:spcBef>
                  <a:spcPct val="20000"/>
                </a:spcBef>
                <a:buChar char="•"/>
                <a:defRPr sz="1200">
                  <a:solidFill>
                    <a:schemeClr val="tx1"/>
                  </a:solidFill>
                  <a:latin typeface="Arial" pitchFamily="34" charset="0"/>
                </a:defRPr>
              </a:lvl5pPr>
              <a:lvl6pPr marL="2098675" indent="-228600" defTabSz="820738" eaLnBrk="0" fontAlgn="base" hangingPunct="0">
                <a:spcBef>
                  <a:spcPct val="20000"/>
                </a:spcBef>
                <a:spcAft>
                  <a:spcPct val="0"/>
                </a:spcAft>
                <a:buChar char="•"/>
                <a:defRPr sz="1200">
                  <a:solidFill>
                    <a:schemeClr val="tx1"/>
                  </a:solidFill>
                  <a:latin typeface="Arial" pitchFamily="34" charset="0"/>
                </a:defRPr>
              </a:lvl6pPr>
              <a:lvl7pPr marL="2555875" indent="-228600" defTabSz="820738" eaLnBrk="0" fontAlgn="base" hangingPunct="0">
                <a:spcBef>
                  <a:spcPct val="20000"/>
                </a:spcBef>
                <a:spcAft>
                  <a:spcPct val="0"/>
                </a:spcAft>
                <a:buChar char="•"/>
                <a:defRPr sz="1200">
                  <a:solidFill>
                    <a:schemeClr val="tx1"/>
                  </a:solidFill>
                  <a:latin typeface="Arial" pitchFamily="34" charset="0"/>
                </a:defRPr>
              </a:lvl7pPr>
              <a:lvl8pPr marL="3013075" indent="-228600" defTabSz="820738" eaLnBrk="0" fontAlgn="base" hangingPunct="0">
                <a:spcBef>
                  <a:spcPct val="20000"/>
                </a:spcBef>
                <a:spcAft>
                  <a:spcPct val="0"/>
                </a:spcAft>
                <a:buChar char="•"/>
                <a:defRPr sz="1200">
                  <a:solidFill>
                    <a:schemeClr val="tx1"/>
                  </a:solidFill>
                  <a:latin typeface="Arial" pitchFamily="34" charset="0"/>
                </a:defRPr>
              </a:lvl8pPr>
              <a:lvl9pPr marL="3470275" indent="-228600" defTabSz="820738" eaLnBrk="0" fontAlgn="base" hangingPunct="0">
                <a:spcBef>
                  <a:spcPct val="20000"/>
                </a:spcBef>
                <a:spcAft>
                  <a:spcPct val="0"/>
                </a:spcAft>
                <a:buChar char="•"/>
                <a:defRPr sz="1200">
                  <a:solidFill>
                    <a:schemeClr val="tx1"/>
                  </a:solidFill>
                  <a:latin typeface="Arial" pitchFamily="34" charset="0"/>
                </a:defRPr>
              </a:lvl9pPr>
            </a:lstStyle>
            <a:p>
              <a:pPr algn="ctr" eaLnBrk="0" fontAlgn="base" hangingPunct="0">
                <a:spcBef>
                  <a:spcPct val="0"/>
                </a:spcBef>
                <a:spcAft>
                  <a:spcPct val="0"/>
                </a:spcAft>
                <a:buFontTx/>
                <a:buNone/>
                <a:defRPr/>
              </a:pPr>
              <a:r>
                <a:rPr lang="en-US" altLang="en-US" sz="900" b="0" kern="0" smtClean="0">
                  <a:solidFill>
                    <a:srgbClr val="000000"/>
                  </a:solidFill>
                </a:rPr>
                <a:t>Appointment</a:t>
              </a:r>
            </a:p>
            <a:p>
              <a:pPr algn="ctr" eaLnBrk="0" fontAlgn="base" hangingPunct="0">
                <a:spcBef>
                  <a:spcPct val="0"/>
                </a:spcBef>
                <a:spcAft>
                  <a:spcPct val="0"/>
                </a:spcAft>
                <a:buFontTx/>
                <a:buNone/>
                <a:defRPr/>
              </a:pPr>
              <a:r>
                <a:rPr lang="en-US" altLang="en-US" sz="900" b="0" kern="0" smtClean="0">
                  <a:solidFill>
                    <a:srgbClr val="000000"/>
                  </a:solidFill>
                </a:rPr>
                <a:t>made</a:t>
              </a:r>
            </a:p>
          </p:txBody>
        </p:sp>
        <p:sp>
          <p:nvSpPr>
            <p:cNvPr id="30" name="AutoShape 15"/>
            <p:cNvSpPr>
              <a:spLocks noChangeArrowheads="1"/>
            </p:cNvSpPr>
            <p:nvPr/>
          </p:nvSpPr>
          <p:spPr bwMode="auto">
            <a:xfrm>
              <a:off x="2411413" y="5821363"/>
              <a:ext cx="887412" cy="485775"/>
            </a:xfrm>
            <a:prstGeom prst="flowChartConnector">
              <a:avLst/>
            </a:prstGeom>
            <a:solidFill>
              <a:srgbClr val="FFFFFF"/>
            </a:solidFill>
            <a:ln w="12700">
              <a:solidFill>
                <a:srgbClr val="000000"/>
              </a:solidFill>
              <a:round/>
              <a:headEnd type="none" w="sm" len="sm"/>
              <a:tailEnd type="none" w="sm" len="sm"/>
            </a:ln>
            <a:effectLst>
              <a:outerShdw dist="52363" dir="20757825" algn="ctr" rotWithShape="0">
                <a:srgbClr val="000000"/>
              </a:outerShdw>
            </a:effectLst>
          </p:spPr>
          <p:txBody>
            <a:bodyPr wrap="none" lIns="82058" tIns="41029" rIns="82058" bIns="41029" anchor="ctr"/>
            <a:lstStyle>
              <a:lvl1pPr algn="l" defTabSz="820738">
                <a:spcBef>
                  <a:spcPct val="20000"/>
                </a:spcBef>
                <a:buChar char="•"/>
                <a:defRPr b="1">
                  <a:solidFill>
                    <a:schemeClr val="tx1"/>
                  </a:solidFill>
                  <a:latin typeface="Arial" pitchFamily="34" charset="0"/>
                </a:defRPr>
              </a:lvl1pPr>
              <a:lvl2pPr marL="409575" indent="-285750" algn="l" defTabSz="820738">
                <a:spcBef>
                  <a:spcPct val="20000"/>
                </a:spcBef>
                <a:buChar char="–"/>
                <a:defRPr>
                  <a:solidFill>
                    <a:schemeClr val="tx1"/>
                  </a:solidFill>
                  <a:latin typeface="Arial" pitchFamily="34" charset="0"/>
                </a:defRPr>
              </a:lvl2pPr>
              <a:lvl3pPr marL="820738" indent="-228600" algn="l" defTabSz="820738">
                <a:spcBef>
                  <a:spcPct val="20000"/>
                </a:spcBef>
                <a:buChar char="•"/>
                <a:defRPr sz="1100">
                  <a:solidFill>
                    <a:schemeClr val="tx1"/>
                  </a:solidFill>
                  <a:latin typeface="Arial" pitchFamily="34" charset="0"/>
                </a:defRPr>
              </a:lvl3pPr>
              <a:lvl4pPr marL="1230313" indent="-228600" algn="l" defTabSz="820738">
                <a:spcBef>
                  <a:spcPct val="20000"/>
                </a:spcBef>
                <a:buChar char="–"/>
                <a:defRPr sz="1400">
                  <a:solidFill>
                    <a:schemeClr val="tx1"/>
                  </a:solidFill>
                  <a:latin typeface="Arial" pitchFamily="34" charset="0"/>
                </a:defRPr>
              </a:lvl4pPr>
              <a:lvl5pPr marL="1641475" indent="-228600" algn="l" defTabSz="820738">
                <a:spcBef>
                  <a:spcPct val="20000"/>
                </a:spcBef>
                <a:buChar char="•"/>
                <a:defRPr sz="1200">
                  <a:solidFill>
                    <a:schemeClr val="tx1"/>
                  </a:solidFill>
                  <a:latin typeface="Arial" pitchFamily="34" charset="0"/>
                </a:defRPr>
              </a:lvl5pPr>
              <a:lvl6pPr marL="2098675" indent="-228600" defTabSz="820738" eaLnBrk="0" fontAlgn="base" hangingPunct="0">
                <a:spcBef>
                  <a:spcPct val="20000"/>
                </a:spcBef>
                <a:spcAft>
                  <a:spcPct val="0"/>
                </a:spcAft>
                <a:buChar char="•"/>
                <a:defRPr sz="1200">
                  <a:solidFill>
                    <a:schemeClr val="tx1"/>
                  </a:solidFill>
                  <a:latin typeface="Arial" pitchFamily="34" charset="0"/>
                </a:defRPr>
              </a:lvl6pPr>
              <a:lvl7pPr marL="2555875" indent="-228600" defTabSz="820738" eaLnBrk="0" fontAlgn="base" hangingPunct="0">
                <a:spcBef>
                  <a:spcPct val="20000"/>
                </a:spcBef>
                <a:spcAft>
                  <a:spcPct val="0"/>
                </a:spcAft>
                <a:buChar char="•"/>
                <a:defRPr sz="1200">
                  <a:solidFill>
                    <a:schemeClr val="tx1"/>
                  </a:solidFill>
                  <a:latin typeface="Arial" pitchFamily="34" charset="0"/>
                </a:defRPr>
              </a:lvl7pPr>
              <a:lvl8pPr marL="3013075" indent="-228600" defTabSz="820738" eaLnBrk="0" fontAlgn="base" hangingPunct="0">
                <a:spcBef>
                  <a:spcPct val="20000"/>
                </a:spcBef>
                <a:spcAft>
                  <a:spcPct val="0"/>
                </a:spcAft>
                <a:buChar char="•"/>
                <a:defRPr sz="1200">
                  <a:solidFill>
                    <a:schemeClr val="tx1"/>
                  </a:solidFill>
                  <a:latin typeface="Arial" pitchFamily="34" charset="0"/>
                </a:defRPr>
              </a:lvl8pPr>
              <a:lvl9pPr marL="3470275" indent="-228600" defTabSz="820738" eaLnBrk="0" fontAlgn="base" hangingPunct="0">
                <a:spcBef>
                  <a:spcPct val="20000"/>
                </a:spcBef>
                <a:spcAft>
                  <a:spcPct val="0"/>
                </a:spcAft>
                <a:buChar char="•"/>
                <a:defRPr sz="1200">
                  <a:solidFill>
                    <a:schemeClr val="tx1"/>
                  </a:solidFill>
                  <a:latin typeface="Arial" pitchFamily="34" charset="0"/>
                </a:defRPr>
              </a:lvl9pPr>
            </a:lstStyle>
            <a:p>
              <a:pPr algn="ctr" eaLnBrk="0" fontAlgn="base" hangingPunct="0">
                <a:spcBef>
                  <a:spcPct val="0"/>
                </a:spcBef>
                <a:spcAft>
                  <a:spcPct val="0"/>
                </a:spcAft>
                <a:buFontTx/>
                <a:buNone/>
                <a:defRPr/>
              </a:pPr>
              <a:r>
                <a:rPr lang="en-US" altLang="en-US" sz="900" b="0" kern="0" smtClean="0">
                  <a:solidFill>
                    <a:srgbClr val="000000"/>
                  </a:solidFill>
                </a:rPr>
                <a:t>Appointment</a:t>
              </a:r>
            </a:p>
            <a:p>
              <a:pPr algn="ctr" eaLnBrk="0" fontAlgn="base" hangingPunct="0">
                <a:spcBef>
                  <a:spcPct val="0"/>
                </a:spcBef>
                <a:spcAft>
                  <a:spcPct val="0"/>
                </a:spcAft>
                <a:buFontTx/>
                <a:buNone/>
                <a:defRPr/>
              </a:pPr>
              <a:r>
                <a:rPr lang="en-US" altLang="en-US" sz="900" b="0" kern="0" smtClean="0">
                  <a:solidFill>
                    <a:srgbClr val="000000"/>
                  </a:solidFill>
                </a:rPr>
                <a:t>made</a:t>
              </a:r>
            </a:p>
          </p:txBody>
        </p:sp>
        <p:sp>
          <p:nvSpPr>
            <p:cNvPr id="31" name="AutoShape 16"/>
            <p:cNvSpPr>
              <a:spLocks noChangeArrowheads="1"/>
            </p:cNvSpPr>
            <p:nvPr/>
          </p:nvSpPr>
          <p:spPr bwMode="auto">
            <a:xfrm>
              <a:off x="1366838" y="5821363"/>
              <a:ext cx="887412" cy="485775"/>
            </a:xfrm>
            <a:prstGeom prst="flowChartConnector">
              <a:avLst/>
            </a:prstGeom>
            <a:solidFill>
              <a:srgbClr val="FFFFFF"/>
            </a:solidFill>
            <a:ln w="12700">
              <a:solidFill>
                <a:srgbClr val="000000"/>
              </a:solidFill>
              <a:round/>
              <a:headEnd type="none" w="sm" len="sm"/>
              <a:tailEnd type="none" w="sm" len="sm"/>
            </a:ln>
            <a:effectLst>
              <a:outerShdw dist="52363" dir="20757825" algn="ctr" rotWithShape="0">
                <a:srgbClr val="000000"/>
              </a:outerShdw>
            </a:effectLst>
          </p:spPr>
          <p:txBody>
            <a:bodyPr wrap="none" lIns="82058" tIns="41029" rIns="82058" bIns="41029" anchor="ctr"/>
            <a:lstStyle>
              <a:lvl1pPr algn="l" defTabSz="820738">
                <a:spcBef>
                  <a:spcPct val="20000"/>
                </a:spcBef>
                <a:buChar char="•"/>
                <a:defRPr b="1">
                  <a:solidFill>
                    <a:schemeClr val="tx1"/>
                  </a:solidFill>
                  <a:latin typeface="Arial" pitchFamily="34" charset="0"/>
                </a:defRPr>
              </a:lvl1pPr>
              <a:lvl2pPr marL="409575" indent="-285750" algn="l" defTabSz="820738">
                <a:spcBef>
                  <a:spcPct val="20000"/>
                </a:spcBef>
                <a:buChar char="–"/>
                <a:defRPr>
                  <a:solidFill>
                    <a:schemeClr val="tx1"/>
                  </a:solidFill>
                  <a:latin typeface="Arial" pitchFamily="34" charset="0"/>
                </a:defRPr>
              </a:lvl2pPr>
              <a:lvl3pPr marL="820738" indent="-228600" algn="l" defTabSz="820738">
                <a:spcBef>
                  <a:spcPct val="20000"/>
                </a:spcBef>
                <a:buChar char="•"/>
                <a:defRPr sz="1100">
                  <a:solidFill>
                    <a:schemeClr val="tx1"/>
                  </a:solidFill>
                  <a:latin typeface="Arial" pitchFamily="34" charset="0"/>
                </a:defRPr>
              </a:lvl3pPr>
              <a:lvl4pPr marL="1230313" indent="-228600" algn="l" defTabSz="820738">
                <a:spcBef>
                  <a:spcPct val="20000"/>
                </a:spcBef>
                <a:buChar char="–"/>
                <a:defRPr sz="1400">
                  <a:solidFill>
                    <a:schemeClr val="tx1"/>
                  </a:solidFill>
                  <a:latin typeface="Arial" pitchFamily="34" charset="0"/>
                </a:defRPr>
              </a:lvl4pPr>
              <a:lvl5pPr marL="1641475" indent="-228600" algn="l" defTabSz="820738">
                <a:spcBef>
                  <a:spcPct val="20000"/>
                </a:spcBef>
                <a:buChar char="•"/>
                <a:defRPr sz="1200">
                  <a:solidFill>
                    <a:schemeClr val="tx1"/>
                  </a:solidFill>
                  <a:latin typeface="Arial" pitchFamily="34" charset="0"/>
                </a:defRPr>
              </a:lvl5pPr>
              <a:lvl6pPr marL="2098675" indent="-228600" defTabSz="820738" eaLnBrk="0" fontAlgn="base" hangingPunct="0">
                <a:spcBef>
                  <a:spcPct val="20000"/>
                </a:spcBef>
                <a:spcAft>
                  <a:spcPct val="0"/>
                </a:spcAft>
                <a:buChar char="•"/>
                <a:defRPr sz="1200">
                  <a:solidFill>
                    <a:schemeClr val="tx1"/>
                  </a:solidFill>
                  <a:latin typeface="Arial" pitchFamily="34" charset="0"/>
                </a:defRPr>
              </a:lvl6pPr>
              <a:lvl7pPr marL="2555875" indent="-228600" defTabSz="820738" eaLnBrk="0" fontAlgn="base" hangingPunct="0">
                <a:spcBef>
                  <a:spcPct val="20000"/>
                </a:spcBef>
                <a:spcAft>
                  <a:spcPct val="0"/>
                </a:spcAft>
                <a:buChar char="•"/>
                <a:defRPr sz="1200">
                  <a:solidFill>
                    <a:schemeClr val="tx1"/>
                  </a:solidFill>
                  <a:latin typeface="Arial" pitchFamily="34" charset="0"/>
                </a:defRPr>
              </a:lvl7pPr>
              <a:lvl8pPr marL="3013075" indent="-228600" defTabSz="820738" eaLnBrk="0" fontAlgn="base" hangingPunct="0">
                <a:spcBef>
                  <a:spcPct val="20000"/>
                </a:spcBef>
                <a:spcAft>
                  <a:spcPct val="0"/>
                </a:spcAft>
                <a:buChar char="•"/>
                <a:defRPr sz="1200">
                  <a:solidFill>
                    <a:schemeClr val="tx1"/>
                  </a:solidFill>
                  <a:latin typeface="Arial" pitchFamily="34" charset="0"/>
                </a:defRPr>
              </a:lvl8pPr>
              <a:lvl9pPr marL="3470275" indent="-228600" defTabSz="820738" eaLnBrk="0" fontAlgn="base" hangingPunct="0">
                <a:spcBef>
                  <a:spcPct val="20000"/>
                </a:spcBef>
                <a:spcAft>
                  <a:spcPct val="0"/>
                </a:spcAft>
                <a:buChar char="•"/>
                <a:defRPr sz="1200">
                  <a:solidFill>
                    <a:schemeClr val="tx1"/>
                  </a:solidFill>
                  <a:latin typeface="Arial" pitchFamily="34" charset="0"/>
                </a:defRPr>
              </a:lvl9pPr>
            </a:lstStyle>
            <a:p>
              <a:pPr algn="ctr" eaLnBrk="0" fontAlgn="base" hangingPunct="0">
                <a:spcBef>
                  <a:spcPct val="0"/>
                </a:spcBef>
                <a:spcAft>
                  <a:spcPct val="0"/>
                </a:spcAft>
                <a:buFontTx/>
                <a:buNone/>
                <a:defRPr/>
              </a:pPr>
              <a:r>
                <a:rPr lang="en-US" altLang="en-US" sz="900" b="0" kern="0" smtClean="0">
                  <a:solidFill>
                    <a:srgbClr val="000000"/>
                  </a:solidFill>
                </a:rPr>
                <a:t>E.R. personnel</a:t>
              </a:r>
            </a:p>
            <a:p>
              <a:pPr algn="ctr" eaLnBrk="0" fontAlgn="base" hangingPunct="0">
                <a:spcBef>
                  <a:spcPct val="0"/>
                </a:spcBef>
                <a:spcAft>
                  <a:spcPct val="0"/>
                </a:spcAft>
                <a:buFontTx/>
                <a:buNone/>
                <a:defRPr/>
              </a:pPr>
              <a:r>
                <a:rPr lang="en-US" altLang="en-US" sz="900" b="0" kern="0" smtClean="0">
                  <a:solidFill>
                    <a:srgbClr val="000000"/>
                  </a:solidFill>
                </a:rPr>
                <a:t>consult patient</a:t>
              </a:r>
            </a:p>
          </p:txBody>
        </p:sp>
        <p:sp>
          <p:nvSpPr>
            <p:cNvPr id="32" name="Text Box 17"/>
            <p:cNvSpPr txBox="1">
              <a:spLocks noChangeArrowheads="1"/>
            </p:cNvSpPr>
            <p:nvPr/>
          </p:nvSpPr>
          <p:spPr bwMode="auto">
            <a:xfrm>
              <a:off x="4137025" y="2262188"/>
              <a:ext cx="304800" cy="22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spAutoFit/>
            </a:bodyPr>
            <a:lstStyle>
              <a:lvl1pPr algn="l" defTabSz="820738">
                <a:spcBef>
                  <a:spcPct val="20000"/>
                </a:spcBef>
                <a:buChar char="•"/>
                <a:defRPr b="1">
                  <a:solidFill>
                    <a:schemeClr val="tx1"/>
                  </a:solidFill>
                  <a:latin typeface="Arial" pitchFamily="34" charset="0"/>
                </a:defRPr>
              </a:lvl1pPr>
              <a:lvl2pPr marL="409575" indent="-285750" algn="l" defTabSz="820738">
                <a:spcBef>
                  <a:spcPct val="20000"/>
                </a:spcBef>
                <a:buChar char="–"/>
                <a:defRPr>
                  <a:solidFill>
                    <a:schemeClr val="tx1"/>
                  </a:solidFill>
                  <a:latin typeface="Arial" pitchFamily="34" charset="0"/>
                </a:defRPr>
              </a:lvl2pPr>
              <a:lvl3pPr marL="820738" indent="-228600" algn="l" defTabSz="820738">
                <a:spcBef>
                  <a:spcPct val="20000"/>
                </a:spcBef>
                <a:buChar char="•"/>
                <a:defRPr sz="1100">
                  <a:solidFill>
                    <a:schemeClr val="tx1"/>
                  </a:solidFill>
                  <a:latin typeface="Arial" pitchFamily="34" charset="0"/>
                </a:defRPr>
              </a:lvl3pPr>
              <a:lvl4pPr marL="1230313" indent="-228600" algn="l" defTabSz="820738">
                <a:spcBef>
                  <a:spcPct val="20000"/>
                </a:spcBef>
                <a:buChar char="–"/>
                <a:defRPr sz="1400">
                  <a:solidFill>
                    <a:schemeClr val="tx1"/>
                  </a:solidFill>
                  <a:latin typeface="Arial" pitchFamily="34" charset="0"/>
                </a:defRPr>
              </a:lvl4pPr>
              <a:lvl5pPr marL="1641475" indent="-228600" algn="l" defTabSz="820738">
                <a:spcBef>
                  <a:spcPct val="20000"/>
                </a:spcBef>
                <a:buChar char="•"/>
                <a:defRPr sz="1200">
                  <a:solidFill>
                    <a:schemeClr val="tx1"/>
                  </a:solidFill>
                  <a:latin typeface="Arial" pitchFamily="34" charset="0"/>
                </a:defRPr>
              </a:lvl5pPr>
              <a:lvl6pPr marL="2098675" indent="-228600" defTabSz="820738" eaLnBrk="0" fontAlgn="base" hangingPunct="0">
                <a:spcBef>
                  <a:spcPct val="20000"/>
                </a:spcBef>
                <a:spcAft>
                  <a:spcPct val="0"/>
                </a:spcAft>
                <a:buChar char="•"/>
                <a:defRPr sz="1200">
                  <a:solidFill>
                    <a:schemeClr val="tx1"/>
                  </a:solidFill>
                  <a:latin typeface="Arial" pitchFamily="34" charset="0"/>
                </a:defRPr>
              </a:lvl6pPr>
              <a:lvl7pPr marL="2555875" indent="-228600" defTabSz="820738" eaLnBrk="0" fontAlgn="base" hangingPunct="0">
                <a:spcBef>
                  <a:spcPct val="20000"/>
                </a:spcBef>
                <a:spcAft>
                  <a:spcPct val="0"/>
                </a:spcAft>
                <a:buChar char="•"/>
                <a:defRPr sz="1200">
                  <a:solidFill>
                    <a:schemeClr val="tx1"/>
                  </a:solidFill>
                  <a:latin typeface="Arial" pitchFamily="34" charset="0"/>
                </a:defRPr>
              </a:lvl7pPr>
              <a:lvl8pPr marL="3013075" indent="-228600" defTabSz="820738" eaLnBrk="0" fontAlgn="base" hangingPunct="0">
                <a:spcBef>
                  <a:spcPct val="20000"/>
                </a:spcBef>
                <a:spcAft>
                  <a:spcPct val="0"/>
                </a:spcAft>
                <a:buChar char="•"/>
                <a:defRPr sz="1200">
                  <a:solidFill>
                    <a:schemeClr val="tx1"/>
                  </a:solidFill>
                  <a:latin typeface="Arial" pitchFamily="34" charset="0"/>
                </a:defRPr>
              </a:lvl8pPr>
              <a:lvl9pPr marL="3470275" indent="-228600" defTabSz="820738" eaLnBrk="0" fontAlgn="base" hangingPunct="0">
                <a:spcBef>
                  <a:spcPct val="20000"/>
                </a:spcBef>
                <a:spcAft>
                  <a:spcPct val="0"/>
                </a:spcAft>
                <a:buChar char="•"/>
                <a:defRPr sz="1200">
                  <a:solidFill>
                    <a:schemeClr val="tx1"/>
                  </a:solidFill>
                  <a:latin typeface="Arial" pitchFamily="34" charset="0"/>
                </a:defRPr>
              </a:lvl9pPr>
            </a:lstStyle>
            <a:p>
              <a:pPr eaLnBrk="0" fontAlgn="base" hangingPunct="0">
                <a:spcBef>
                  <a:spcPct val="0"/>
                </a:spcBef>
                <a:spcAft>
                  <a:spcPct val="0"/>
                </a:spcAft>
                <a:buFontTx/>
                <a:buNone/>
                <a:defRPr/>
              </a:pPr>
              <a:r>
                <a:rPr lang="en-US" altLang="en-US" sz="900" b="0" kern="0" smtClean="0">
                  <a:solidFill>
                    <a:srgbClr val="000000"/>
                  </a:solidFill>
                </a:rPr>
                <a:t>No</a:t>
              </a:r>
            </a:p>
          </p:txBody>
        </p:sp>
        <p:sp>
          <p:nvSpPr>
            <p:cNvPr id="33" name="Text Box 18"/>
            <p:cNvSpPr txBox="1">
              <a:spLocks noChangeArrowheads="1"/>
            </p:cNvSpPr>
            <p:nvPr/>
          </p:nvSpPr>
          <p:spPr bwMode="auto">
            <a:xfrm>
              <a:off x="3043238" y="2960688"/>
              <a:ext cx="355600" cy="22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spAutoFit/>
            </a:bodyPr>
            <a:lstStyle>
              <a:lvl1pPr algn="l" defTabSz="820738">
                <a:spcBef>
                  <a:spcPct val="20000"/>
                </a:spcBef>
                <a:buChar char="•"/>
                <a:defRPr b="1">
                  <a:solidFill>
                    <a:schemeClr val="tx1"/>
                  </a:solidFill>
                  <a:latin typeface="Arial" pitchFamily="34" charset="0"/>
                </a:defRPr>
              </a:lvl1pPr>
              <a:lvl2pPr marL="409575" indent="-285750" algn="l" defTabSz="820738">
                <a:spcBef>
                  <a:spcPct val="20000"/>
                </a:spcBef>
                <a:buChar char="–"/>
                <a:defRPr>
                  <a:solidFill>
                    <a:schemeClr val="tx1"/>
                  </a:solidFill>
                  <a:latin typeface="Arial" pitchFamily="34" charset="0"/>
                </a:defRPr>
              </a:lvl2pPr>
              <a:lvl3pPr marL="820738" indent="-228600" algn="l" defTabSz="820738">
                <a:spcBef>
                  <a:spcPct val="20000"/>
                </a:spcBef>
                <a:buChar char="•"/>
                <a:defRPr sz="1100">
                  <a:solidFill>
                    <a:schemeClr val="tx1"/>
                  </a:solidFill>
                  <a:latin typeface="Arial" pitchFamily="34" charset="0"/>
                </a:defRPr>
              </a:lvl3pPr>
              <a:lvl4pPr marL="1230313" indent="-228600" algn="l" defTabSz="820738">
                <a:spcBef>
                  <a:spcPct val="20000"/>
                </a:spcBef>
                <a:buChar char="–"/>
                <a:defRPr sz="1400">
                  <a:solidFill>
                    <a:schemeClr val="tx1"/>
                  </a:solidFill>
                  <a:latin typeface="Arial" pitchFamily="34" charset="0"/>
                </a:defRPr>
              </a:lvl4pPr>
              <a:lvl5pPr marL="1641475" indent="-228600" algn="l" defTabSz="820738">
                <a:spcBef>
                  <a:spcPct val="20000"/>
                </a:spcBef>
                <a:buChar char="•"/>
                <a:defRPr sz="1200">
                  <a:solidFill>
                    <a:schemeClr val="tx1"/>
                  </a:solidFill>
                  <a:latin typeface="Arial" pitchFamily="34" charset="0"/>
                </a:defRPr>
              </a:lvl5pPr>
              <a:lvl6pPr marL="2098675" indent="-228600" defTabSz="820738" eaLnBrk="0" fontAlgn="base" hangingPunct="0">
                <a:spcBef>
                  <a:spcPct val="20000"/>
                </a:spcBef>
                <a:spcAft>
                  <a:spcPct val="0"/>
                </a:spcAft>
                <a:buChar char="•"/>
                <a:defRPr sz="1200">
                  <a:solidFill>
                    <a:schemeClr val="tx1"/>
                  </a:solidFill>
                  <a:latin typeface="Arial" pitchFamily="34" charset="0"/>
                </a:defRPr>
              </a:lvl6pPr>
              <a:lvl7pPr marL="2555875" indent="-228600" defTabSz="820738" eaLnBrk="0" fontAlgn="base" hangingPunct="0">
                <a:spcBef>
                  <a:spcPct val="20000"/>
                </a:spcBef>
                <a:spcAft>
                  <a:spcPct val="0"/>
                </a:spcAft>
                <a:buChar char="•"/>
                <a:defRPr sz="1200">
                  <a:solidFill>
                    <a:schemeClr val="tx1"/>
                  </a:solidFill>
                  <a:latin typeface="Arial" pitchFamily="34" charset="0"/>
                </a:defRPr>
              </a:lvl7pPr>
              <a:lvl8pPr marL="3013075" indent="-228600" defTabSz="820738" eaLnBrk="0" fontAlgn="base" hangingPunct="0">
                <a:spcBef>
                  <a:spcPct val="20000"/>
                </a:spcBef>
                <a:spcAft>
                  <a:spcPct val="0"/>
                </a:spcAft>
                <a:buChar char="•"/>
                <a:defRPr sz="1200">
                  <a:solidFill>
                    <a:schemeClr val="tx1"/>
                  </a:solidFill>
                  <a:latin typeface="Arial" pitchFamily="34" charset="0"/>
                </a:defRPr>
              </a:lvl8pPr>
              <a:lvl9pPr marL="3470275" indent="-228600" defTabSz="820738" eaLnBrk="0" fontAlgn="base" hangingPunct="0">
                <a:spcBef>
                  <a:spcPct val="20000"/>
                </a:spcBef>
                <a:spcAft>
                  <a:spcPct val="0"/>
                </a:spcAft>
                <a:buChar char="•"/>
                <a:defRPr sz="1200">
                  <a:solidFill>
                    <a:schemeClr val="tx1"/>
                  </a:solidFill>
                  <a:latin typeface="Arial" pitchFamily="34" charset="0"/>
                </a:defRPr>
              </a:lvl9pPr>
            </a:lstStyle>
            <a:p>
              <a:pPr eaLnBrk="0" fontAlgn="base" hangingPunct="0">
                <a:spcBef>
                  <a:spcPct val="0"/>
                </a:spcBef>
                <a:spcAft>
                  <a:spcPct val="0"/>
                </a:spcAft>
                <a:buFontTx/>
                <a:buNone/>
                <a:defRPr/>
              </a:pPr>
              <a:r>
                <a:rPr lang="en-US" altLang="en-US" sz="900" b="0" kern="0" smtClean="0">
                  <a:solidFill>
                    <a:srgbClr val="000000"/>
                  </a:solidFill>
                </a:rPr>
                <a:t>Yes</a:t>
              </a:r>
            </a:p>
          </p:txBody>
        </p:sp>
        <p:cxnSp>
          <p:nvCxnSpPr>
            <p:cNvPr id="34" name="AutoShape 19"/>
            <p:cNvCxnSpPr>
              <a:cxnSpLocks noChangeShapeType="1"/>
              <a:stCxn id="19" idx="6"/>
              <a:endCxn id="20" idx="1"/>
            </p:cNvCxnSpPr>
            <p:nvPr/>
          </p:nvCxnSpPr>
          <p:spPr bwMode="auto">
            <a:xfrm>
              <a:off x="2359025" y="2486025"/>
              <a:ext cx="522288" cy="0"/>
            </a:xfrm>
            <a:prstGeom prst="straightConnector1">
              <a:avLst/>
            </a:prstGeom>
            <a:noFill/>
            <a:ln w="12700">
              <a:solidFill>
                <a:srgbClr val="00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20"/>
            <p:cNvCxnSpPr>
              <a:cxnSpLocks noChangeShapeType="1"/>
              <a:stCxn id="20" idx="3"/>
              <a:endCxn id="21" idx="1"/>
            </p:cNvCxnSpPr>
            <p:nvPr/>
          </p:nvCxnSpPr>
          <p:spPr bwMode="auto">
            <a:xfrm>
              <a:off x="4133850" y="2486025"/>
              <a:ext cx="365125" cy="0"/>
            </a:xfrm>
            <a:prstGeom prst="straightConnector1">
              <a:avLst/>
            </a:prstGeom>
            <a:noFill/>
            <a:ln w="12700">
              <a:solidFill>
                <a:srgbClr val="00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21"/>
            <p:cNvCxnSpPr>
              <a:cxnSpLocks noChangeShapeType="1"/>
              <a:stCxn id="20" idx="2"/>
              <a:endCxn id="22" idx="0"/>
            </p:cNvCxnSpPr>
            <p:nvPr/>
          </p:nvCxnSpPr>
          <p:spPr bwMode="auto">
            <a:xfrm>
              <a:off x="3508375" y="2808288"/>
              <a:ext cx="0" cy="376237"/>
            </a:xfrm>
            <a:prstGeom prst="straightConnector1">
              <a:avLst/>
            </a:prstGeom>
            <a:noFill/>
            <a:ln w="12700">
              <a:solidFill>
                <a:srgbClr val="00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22"/>
            <p:cNvCxnSpPr>
              <a:cxnSpLocks noChangeShapeType="1"/>
              <a:stCxn id="21" idx="0"/>
              <a:endCxn id="20" idx="0"/>
            </p:cNvCxnSpPr>
            <p:nvPr/>
          </p:nvCxnSpPr>
          <p:spPr bwMode="auto">
            <a:xfrm rot="5400000" flipH="1">
              <a:off x="4264819" y="1407319"/>
              <a:ext cx="52387" cy="1565275"/>
            </a:xfrm>
            <a:prstGeom prst="bentConnector3">
              <a:avLst>
                <a:gd name="adj1" fmla="val 536366"/>
              </a:avLst>
            </a:prstGeom>
            <a:noFill/>
            <a:ln w="12700">
              <a:solidFill>
                <a:srgbClr val="000000"/>
              </a:solidFill>
              <a:miter lim="800000"/>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AutoShape 23"/>
            <p:cNvCxnSpPr>
              <a:cxnSpLocks noChangeShapeType="1"/>
              <a:stCxn id="23" idx="3"/>
              <a:endCxn id="24" idx="0"/>
            </p:cNvCxnSpPr>
            <p:nvPr/>
          </p:nvCxnSpPr>
          <p:spPr bwMode="auto">
            <a:xfrm>
              <a:off x="4160838" y="4476750"/>
              <a:ext cx="1044575" cy="646113"/>
            </a:xfrm>
            <a:prstGeom prst="bentConnector2">
              <a:avLst/>
            </a:prstGeom>
            <a:noFill/>
            <a:ln w="12700">
              <a:solidFill>
                <a:srgbClr val="000000"/>
              </a:solidFill>
              <a:miter lim="800000"/>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AutoShape 24"/>
            <p:cNvCxnSpPr>
              <a:cxnSpLocks noChangeShapeType="1"/>
              <a:stCxn id="22" idx="2"/>
              <a:endCxn id="23" idx="0"/>
            </p:cNvCxnSpPr>
            <p:nvPr/>
          </p:nvCxnSpPr>
          <p:spPr bwMode="auto">
            <a:xfrm>
              <a:off x="3508375" y="3722688"/>
              <a:ext cx="0" cy="377825"/>
            </a:xfrm>
            <a:prstGeom prst="straightConnector1">
              <a:avLst/>
            </a:prstGeom>
            <a:noFill/>
            <a:ln w="12700">
              <a:solidFill>
                <a:srgbClr val="00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AutoShape 25"/>
            <p:cNvCxnSpPr>
              <a:cxnSpLocks noChangeShapeType="1"/>
              <a:stCxn id="23" idx="3"/>
              <a:endCxn id="25" idx="0"/>
            </p:cNvCxnSpPr>
            <p:nvPr/>
          </p:nvCxnSpPr>
          <p:spPr bwMode="auto">
            <a:xfrm>
              <a:off x="4160838" y="4476750"/>
              <a:ext cx="1587" cy="646113"/>
            </a:xfrm>
            <a:prstGeom prst="bentConnector4">
              <a:avLst>
                <a:gd name="adj1" fmla="val 14400000"/>
                <a:gd name="adj2" fmla="val 79116"/>
              </a:avLst>
            </a:prstGeom>
            <a:noFill/>
            <a:ln w="12700">
              <a:solidFill>
                <a:srgbClr val="000000"/>
              </a:solidFill>
              <a:miter lim="800000"/>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AutoShape 26"/>
            <p:cNvCxnSpPr>
              <a:cxnSpLocks noChangeShapeType="1"/>
              <a:stCxn id="23" idx="1"/>
              <a:endCxn id="26" idx="0"/>
            </p:cNvCxnSpPr>
            <p:nvPr/>
          </p:nvCxnSpPr>
          <p:spPr bwMode="auto">
            <a:xfrm rot="10800000" flipH="1" flipV="1">
              <a:off x="2854325" y="4476750"/>
              <a:ext cx="1588" cy="646113"/>
            </a:xfrm>
            <a:prstGeom prst="bentConnector4">
              <a:avLst>
                <a:gd name="adj1" fmla="val -14400000"/>
                <a:gd name="adj2" fmla="val 79116"/>
              </a:avLst>
            </a:prstGeom>
            <a:noFill/>
            <a:ln w="12700">
              <a:solidFill>
                <a:srgbClr val="000000"/>
              </a:solidFill>
              <a:miter lim="800000"/>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AutoShape 27"/>
            <p:cNvCxnSpPr>
              <a:cxnSpLocks noChangeShapeType="1"/>
              <a:stCxn id="23" idx="1"/>
              <a:endCxn id="27" idx="0"/>
            </p:cNvCxnSpPr>
            <p:nvPr/>
          </p:nvCxnSpPr>
          <p:spPr bwMode="auto">
            <a:xfrm rot="10800000" flipV="1">
              <a:off x="1811338" y="4476750"/>
              <a:ext cx="1042987" cy="646113"/>
            </a:xfrm>
            <a:prstGeom prst="bentConnector2">
              <a:avLst/>
            </a:prstGeom>
            <a:noFill/>
            <a:ln w="12700">
              <a:solidFill>
                <a:srgbClr val="000000"/>
              </a:solidFill>
              <a:miter lim="800000"/>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AutoShape 28"/>
            <p:cNvCxnSpPr>
              <a:cxnSpLocks noChangeShapeType="1"/>
              <a:stCxn id="27" idx="2"/>
              <a:endCxn id="31" idx="0"/>
            </p:cNvCxnSpPr>
            <p:nvPr/>
          </p:nvCxnSpPr>
          <p:spPr bwMode="auto">
            <a:xfrm>
              <a:off x="1811338" y="5553075"/>
              <a:ext cx="0" cy="268288"/>
            </a:xfrm>
            <a:prstGeom prst="straightConnector1">
              <a:avLst/>
            </a:prstGeom>
            <a:noFill/>
            <a:ln w="12700">
              <a:solidFill>
                <a:srgbClr val="00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AutoShape 29"/>
            <p:cNvCxnSpPr>
              <a:cxnSpLocks noChangeShapeType="1"/>
              <a:stCxn id="26" idx="2"/>
              <a:endCxn id="30" idx="0"/>
            </p:cNvCxnSpPr>
            <p:nvPr/>
          </p:nvCxnSpPr>
          <p:spPr bwMode="auto">
            <a:xfrm>
              <a:off x="2854325" y="5553075"/>
              <a:ext cx="1588" cy="268288"/>
            </a:xfrm>
            <a:prstGeom prst="straightConnector1">
              <a:avLst/>
            </a:prstGeom>
            <a:noFill/>
            <a:ln w="12700">
              <a:solidFill>
                <a:srgbClr val="00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AutoShape 30"/>
            <p:cNvCxnSpPr>
              <a:cxnSpLocks noChangeShapeType="1"/>
              <a:stCxn id="25" idx="2"/>
              <a:endCxn id="29" idx="0"/>
            </p:cNvCxnSpPr>
            <p:nvPr/>
          </p:nvCxnSpPr>
          <p:spPr bwMode="auto">
            <a:xfrm>
              <a:off x="4160838" y="5553075"/>
              <a:ext cx="0" cy="268288"/>
            </a:xfrm>
            <a:prstGeom prst="straightConnector1">
              <a:avLst/>
            </a:prstGeom>
            <a:noFill/>
            <a:ln w="12700">
              <a:solidFill>
                <a:srgbClr val="00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AutoShape 31"/>
            <p:cNvCxnSpPr>
              <a:cxnSpLocks noChangeShapeType="1"/>
              <a:stCxn id="24" idx="2"/>
              <a:endCxn id="28" idx="0"/>
            </p:cNvCxnSpPr>
            <p:nvPr/>
          </p:nvCxnSpPr>
          <p:spPr bwMode="auto">
            <a:xfrm flipH="1">
              <a:off x="5203825" y="5553075"/>
              <a:ext cx="1588" cy="268288"/>
            </a:xfrm>
            <a:prstGeom prst="straightConnector1">
              <a:avLst/>
            </a:prstGeom>
            <a:noFill/>
            <a:ln w="12700">
              <a:solidFill>
                <a:srgbClr val="00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7" name="Subtitle 2"/>
          <p:cNvSpPr txBox="1">
            <a:spLocks/>
          </p:cNvSpPr>
          <p:nvPr/>
        </p:nvSpPr>
        <p:spPr>
          <a:xfrm>
            <a:off x="480100" y="1163830"/>
            <a:ext cx="7891272" cy="400110"/>
          </a:xfrm>
          <a:prstGeom prst="rect">
            <a:avLst/>
          </a:prstGeom>
        </p:spPr>
        <p:txBody>
          <a:bodyPr>
            <a:spAutoFit/>
          </a:bodyPr>
          <a:lstStyle>
            <a:lvl1pPr marL="0" indent="0" algn="ctr" defTabSz="914400" rtl="0" eaLnBrk="1" latinLnBrk="0" hangingPunct="1">
              <a:lnSpc>
                <a:spcPct val="90000"/>
              </a:lnSpc>
              <a:spcBef>
                <a:spcPts val="1000"/>
              </a:spcBef>
              <a:buFont typeface="Arial" panose="020B0604020202020204" pitchFamily="34" charset="0"/>
              <a:buNone/>
              <a:defRPr lang="en-US" sz="2000" b="1" kern="1200" dirty="0">
                <a:solidFill>
                  <a:srgbClr val="00206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defRPr/>
            </a:pPr>
            <a:r>
              <a:rPr smtClean="0"/>
              <a:t>Hospital Appointment Process </a:t>
            </a:r>
            <a:endParaRPr/>
          </a:p>
        </p:txBody>
      </p:sp>
    </p:spTree>
    <p:extLst>
      <p:ext uri="{BB962C8B-B14F-4D97-AF65-F5344CB8AC3E}">
        <p14:creationId xmlns:p14="http://schemas.microsoft.com/office/powerpoint/2010/main" val="8572374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810228" y="312282"/>
            <a:ext cx="7287016" cy="461665"/>
          </a:xfrm>
        </p:spPr>
        <p:txBody>
          <a:bodyPr/>
          <a:lstStyle/>
          <a:p>
            <a:r>
              <a:rPr lang="en-US" dirty="0" smtClean="0"/>
              <a:t>INPUT – PROCESS - OUTPUT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41</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Improves Performance</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Line 8"/>
          <p:cNvSpPr>
            <a:spLocks noChangeShapeType="1"/>
          </p:cNvSpPr>
          <p:nvPr/>
        </p:nvSpPr>
        <p:spPr bwMode="auto">
          <a:xfrm>
            <a:off x="5860150" y="3600838"/>
            <a:ext cx="1362453"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0" name="Line 10"/>
          <p:cNvSpPr>
            <a:spLocks noChangeShapeType="1"/>
          </p:cNvSpPr>
          <p:nvPr/>
        </p:nvSpPr>
        <p:spPr bwMode="auto">
          <a:xfrm>
            <a:off x="945250" y="1984763"/>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1" name="Line 11"/>
          <p:cNvSpPr>
            <a:spLocks noChangeShapeType="1"/>
          </p:cNvSpPr>
          <p:nvPr/>
        </p:nvSpPr>
        <p:spPr bwMode="auto">
          <a:xfrm>
            <a:off x="945250" y="3123000"/>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2" name="Line 12"/>
          <p:cNvSpPr>
            <a:spLocks noChangeShapeType="1"/>
          </p:cNvSpPr>
          <p:nvPr/>
        </p:nvSpPr>
        <p:spPr bwMode="auto">
          <a:xfrm>
            <a:off x="945250" y="2572138"/>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3" name="Line 13"/>
          <p:cNvSpPr>
            <a:spLocks noChangeShapeType="1"/>
          </p:cNvSpPr>
          <p:nvPr/>
        </p:nvSpPr>
        <p:spPr bwMode="auto">
          <a:xfrm>
            <a:off x="945250" y="2275275"/>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4" name="Line 14"/>
          <p:cNvSpPr>
            <a:spLocks noChangeShapeType="1"/>
          </p:cNvSpPr>
          <p:nvPr/>
        </p:nvSpPr>
        <p:spPr bwMode="auto">
          <a:xfrm>
            <a:off x="945250" y="2848363"/>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5" name="Rectangle 15"/>
          <p:cNvSpPr>
            <a:spLocks noChangeArrowheads="1"/>
          </p:cNvSpPr>
          <p:nvPr/>
        </p:nvSpPr>
        <p:spPr bwMode="auto">
          <a:xfrm>
            <a:off x="3405875" y="1256100"/>
            <a:ext cx="2444750" cy="5410200"/>
          </a:xfrm>
          <a:prstGeom prst="rect">
            <a:avLst/>
          </a:prstGeom>
          <a:solidFill>
            <a:srgbClr val="7889FB"/>
          </a:solidFill>
          <a:ln w="9525">
            <a:solidFill>
              <a:srgbClr val="FFFFFF"/>
            </a:solidFill>
            <a:miter lim="800000"/>
            <a:headEnd/>
            <a:tailEnd/>
          </a:ln>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6" name="Rectangle 16"/>
          <p:cNvSpPr>
            <a:spLocks noChangeArrowheads="1"/>
          </p:cNvSpPr>
          <p:nvPr/>
        </p:nvSpPr>
        <p:spPr bwMode="auto">
          <a:xfrm>
            <a:off x="3755125" y="2094300"/>
            <a:ext cx="1731963" cy="3048000"/>
          </a:xfrm>
          <a:prstGeom prst="rect">
            <a:avLst/>
          </a:prstGeom>
          <a:solidFill>
            <a:srgbClr val="EDE2FE"/>
          </a:solidFill>
          <a:ln w="9525">
            <a:solidFill>
              <a:srgbClr val="FFFFFF"/>
            </a:solidFill>
            <a:miter lim="800000"/>
            <a:headEnd/>
            <a:tailEnd/>
          </a:ln>
        </p:spPr>
        <p:txBody>
          <a:bodyPr wrap="none" lIns="94439" tIns="47220" rIns="94439" bIns="47220" anchor="ct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25000"/>
              </a:spcBef>
              <a:spcAft>
                <a:spcPct val="0"/>
              </a:spcAft>
              <a:defRPr/>
            </a:pPr>
            <a:r>
              <a:rPr lang="en-US" altLang="en-US" sz="1800" kern="0" dirty="0" err="1" smtClean="0">
                <a:solidFill>
                  <a:srgbClr val="081D58"/>
                </a:solidFill>
              </a:rPr>
              <a:t>Statapult</a:t>
            </a:r>
            <a:endParaRPr lang="en-US" altLang="en-US" sz="1800" kern="0" dirty="0" smtClean="0">
              <a:solidFill>
                <a:srgbClr val="081D58"/>
              </a:solidFill>
            </a:endParaRPr>
          </a:p>
        </p:txBody>
      </p:sp>
      <p:sp>
        <p:nvSpPr>
          <p:cNvPr id="27" name="Text Box 17"/>
          <p:cNvSpPr txBox="1">
            <a:spLocks noChangeArrowheads="1"/>
          </p:cNvSpPr>
          <p:nvPr/>
        </p:nvSpPr>
        <p:spPr bwMode="auto">
          <a:xfrm>
            <a:off x="964300" y="1713300"/>
            <a:ext cx="2286000" cy="31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dirty="0" smtClean="0">
                <a:solidFill>
                  <a:srgbClr val="081D58"/>
                </a:solidFill>
              </a:rPr>
              <a:t>Environment</a:t>
            </a:r>
          </a:p>
        </p:txBody>
      </p:sp>
      <p:sp>
        <p:nvSpPr>
          <p:cNvPr id="28" name="Text Box 18"/>
          <p:cNvSpPr txBox="1">
            <a:spLocks noChangeArrowheads="1"/>
          </p:cNvSpPr>
          <p:nvPr/>
        </p:nvSpPr>
        <p:spPr bwMode="auto">
          <a:xfrm>
            <a:off x="964300" y="2005400"/>
            <a:ext cx="2286000" cy="31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dirty="0" smtClean="0">
                <a:solidFill>
                  <a:srgbClr val="081D58"/>
                </a:solidFill>
              </a:rPr>
              <a:t>Measurement System</a:t>
            </a:r>
          </a:p>
        </p:txBody>
      </p:sp>
      <p:sp>
        <p:nvSpPr>
          <p:cNvPr id="29" name="Text Box 19"/>
          <p:cNvSpPr txBox="1">
            <a:spLocks noChangeArrowheads="1"/>
          </p:cNvSpPr>
          <p:nvPr/>
        </p:nvSpPr>
        <p:spPr bwMode="auto">
          <a:xfrm>
            <a:off x="964300" y="2289563"/>
            <a:ext cx="2286000" cy="31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dirty="0" smtClean="0">
                <a:solidFill>
                  <a:srgbClr val="081D58"/>
                </a:solidFill>
              </a:rPr>
              <a:t>Data Collection Plan</a:t>
            </a:r>
          </a:p>
        </p:txBody>
      </p:sp>
      <p:sp>
        <p:nvSpPr>
          <p:cNvPr id="30" name="Text Box 20"/>
          <p:cNvSpPr txBox="1">
            <a:spLocks noChangeArrowheads="1"/>
          </p:cNvSpPr>
          <p:nvPr/>
        </p:nvSpPr>
        <p:spPr bwMode="auto">
          <a:xfrm>
            <a:off x="964300" y="2570550"/>
            <a:ext cx="2286000" cy="31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dirty="0" smtClean="0">
                <a:solidFill>
                  <a:srgbClr val="081D58"/>
                </a:solidFill>
              </a:rPr>
              <a:t>Personnel Schedule</a:t>
            </a:r>
          </a:p>
        </p:txBody>
      </p:sp>
      <p:sp>
        <p:nvSpPr>
          <p:cNvPr id="31" name="Text Box 21"/>
          <p:cNvSpPr txBox="1">
            <a:spLocks noChangeArrowheads="1"/>
          </p:cNvSpPr>
          <p:nvPr/>
        </p:nvSpPr>
        <p:spPr bwMode="auto">
          <a:xfrm>
            <a:off x="964300" y="3121400"/>
            <a:ext cx="2286000" cy="31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dirty="0" smtClean="0">
                <a:solidFill>
                  <a:srgbClr val="081D58"/>
                </a:solidFill>
              </a:rPr>
              <a:t>Ball Type &amp; Placement</a:t>
            </a:r>
          </a:p>
        </p:txBody>
      </p:sp>
      <p:sp>
        <p:nvSpPr>
          <p:cNvPr id="39" name="Line 29"/>
          <p:cNvSpPr>
            <a:spLocks noChangeShapeType="1"/>
          </p:cNvSpPr>
          <p:nvPr/>
        </p:nvSpPr>
        <p:spPr bwMode="auto">
          <a:xfrm>
            <a:off x="945250" y="3405575"/>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grpSp>
        <p:nvGrpSpPr>
          <p:cNvPr id="4" name="Group 3"/>
          <p:cNvGrpSpPr/>
          <p:nvPr/>
        </p:nvGrpSpPr>
        <p:grpSpPr>
          <a:xfrm>
            <a:off x="945250" y="4548125"/>
            <a:ext cx="2457450" cy="758346"/>
            <a:chOff x="945250" y="4837500"/>
            <a:chExt cx="2457450" cy="758346"/>
          </a:xfrm>
        </p:grpSpPr>
        <p:sp>
          <p:nvSpPr>
            <p:cNvPr id="32" name="Text Box 22"/>
            <p:cNvSpPr txBox="1">
              <a:spLocks noChangeArrowheads="1"/>
            </p:cNvSpPr>
            <p:nvPr/>
          </p:nvSpPr>
          <p:spPr bwMode="auto">
            <a:xfrm rot="1800000">
              <a:off x="1243653" y="5265530"/>
              <a:ext cx="998121" cy="28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dirty="0" smtClean="0">
                  <a:solidFill>
                    <a:srgbClr val="081D58"/>
                  </a:solidFill>
                </a:rPr>
                <a:t>Consistent</a:t>
              </a:r>
            </a:p>
          </p:txBody>
        </p:sp>
        <p:sp>
          <p:nvSpPr>
            <p:cNvPr id="33" name="Line 23"/>
            <p:cNvSpPr>
              <a:spLocks noChangeShapeType="1"/>
            </p:cNvSpPr>
            <p:nvPr/>
          </p:nvSpPr>
          <p:spPr bwMode="auto">
            <a:xfrm rot="1800000">
              <a:off x="964300" y="5413763"/>
              <a:ext cx="1189038"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4" name="Text Box 24"/>
            <p:cNvSpPr txBox="1">
              <a:spLocks noChangeArrowheads="1"/>
            </p:cNvSpPr>
            <p:nvPr/>
          </p:nvSpPr>
          <p:spPr bwMode="auto">
            <a:xfrm rot="1800000">
              <a:off x="1615175" y="5315818"/>
              <a:ext cx="1201738" cy="28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dirty="0" smtClean="0">
                  <a:solidFill>
                    <a:srgbClr val="081D58"/>
                  </a:solidFill>
                </a:rPr>
                <a:t>Smooth</a:t>
              </a:r>
            </a:p>
          </p:txBody>
        </p:sp>
        <p:sp>
          <p:nvSpPr>
            <p:cNvPr id="35" name="Line 25"/>
            <p:cNvSpPr>
              <a:spLocks noChangeShapeType="1"/>
            </p:cNvSpPr>
            <p:nvPr/>
          </p:nvSpPr>
          <p:spPr bwMode="auto">
            <a:xfrm rot="1800000">
              <a:off x="1358000" y="5423288"/>
              <a:ext cx="1216025"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6" name="Text Box 26"/>
            <p:cNvSpPr txBox="1">
              <a:spLocks noChangeArrowheads="1"/>
            </p:cNvSpPr>
            <p:nvPr/>
          </p:nvSpPr>
          <p:spPr bwMode="auto">
            <a:xfrm rot="1800000">
              <a:off x="2023163" y="5260255"/>
              <a:ext cx="1006475" cy="28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dirty="0" smtClean="0">
                  <a:solidFill>
                    <a:srgbClr val="081D58"/>
                  </a:solidFill>
                </a:rPr>
                <a:t>Timing</a:t>
              </a:r>
            </a:p>
          </p:txBody>
        </p:sp>
        <p:sp>
          <p:nvSpPr>
            <p:cNvPr id="37" name="Line 27"/>
            <p:cNvSpPr>
              <a:spLocks noChangeShapeType="1"/>
            </p:cNvSpPr>
            <p:nvPr/>
          </p:nvSpPr>
          <p:spPr bwMode="auto">
            <a:xfrm rot="1800000">
              <a:off x="1748525" y="5420113"/>
              <a:ext cx="1206500"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8" name="Line 28"/>
            <p:cNvSpPr>
              <a:spLocks noChangeShapeType="1"/>
            </p:cNvSpPr>
            <p:nvPr/>
          </p:nvSpPr>
          <p:spPr bwMode="auto">
            <a:xfrm>
              <a:off x="945250" y="5120075"/>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0" name="Text Box 30"/>
            <p:cNvSpPr txBox="1">
              <a:spLocks noChangeArrowheads="1"/>
            </p:cNvSpPr>
            <p:nvPr/>
          </p:nvSpPr>
          <p:spPr bwMode="auto">
            <a:xfrm>
              <a:off x="964300" y="4837500"/>
              <a:ext cx="2286000" cy="31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dirty="0" smtClean="0">
                  <a:solidFill>
                    <a:srgbClr val="081D58"/>
                  </a:solidFill>
                </a:rPr>
                <a:t>Release Technique</a:t>
              </a:r>
            </a:p>
          </p:txBody>
        </p:sp>
      </p:grpSp>
      <p:sp>
        <p:nvSpPr>
          <p:cNvPr id="41" name="Text Box 31"/>
          <p:cNvSpPr txBox="1">
            <a:spLocks noChangeArrowheads="1"/>
          </p:cNvSpPr>
          <p:nvPr/>
        </p:nvSpPr>
        <p:spPr bwMode="auto">
          <a:xfrm>
            <a:off x="964300" y="2849963"/>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dirty="0" smtClean="0">
                <a:solidFill>
                  <a:srgbClr val="081D58"/>
                </a:solidFill>
              </a:rPr>
              <a:t>Positions</a:t>
            </a:r>
          </a:p>
        </p:txBody>
      </p:sp>
      <p:sp>
        <p:nvSpPr>
          <p:cNvPr id="42" name="Line 32"/>
          <p:cNvSpPr>
            <a:spLocks noChangeShapeType="1"/>
          </p:cNvSpPr>
          <p:nvPr/>
        </p:nvSpPr>
        <p:spPr bwMode="auto">
          <a:xfrm>
            <a:off x="945250" y="3699263"/>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3" name="Text Box 33"/>
          <p:cNvSpPr txBox="1">
            <a:spLocks noChangeArrowheads="1"/>
          </p:cNvSpPr>
          <p:nvPr/>
        </p:nvSpPr>
        <p:spPr bwMode="auto">
          <a:xfrm>
            <a:off x="964300" y="3421450"/>
            <a:ext cx="2286000" cy="31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dirty="0" smtClean="0">
                <a:solidFill>
                  <a:srgbClr val="081D58"/>
                </a:solidFill>
              </a:rPr>
              <a:t>Materials (duct tape, etc.)</a:t>
            </a:r>
          </a:p>
        </p:txBody>
      </p:sp>
      <p:sp>
        <p:nvSpPr>
          <p:cNvPr id="44" name="Line 34"/>
          <p:cNvSpPr>
            <a:spLocks noChangeShapeType="1"/>
          </p:cNvSpPr>
          <p:nvPr/>
        </p:nvSpPr>
        <p:spPr bwMode="auto">
          <a:xfrm>
            <a:off x="945250" y="4000888"/>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5" name="Text Box 35"/>
          <p:cNvSpPr txBox="1">
            <a:spLocks noChangeArrowheads="1"/>
          </p:cNvSpPr>
          <p:nvPr/>
        </p:nvSpPr>
        <p:spPr bwMode="auto">
          <a:xfrm>
            <a:off x="964300" y="372307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dirty="0" smtClean="0">
                <a:solidFill>
                  <a:srgbClr val="081D58"/>
                </a:solidFill>
              </a:rPr>
              <a:t>Operator</a:t>
            </a:r>
          </a:p>
        </p:txBody>
      </p:sp>
      <p:sp>
        <p:nvSpPr>
          <p:cNvPr id="47" name="Text Box 37"/>
          <p:cNvSpPr txBox="1">
            <a:spLocks noChangeArrowheads="1"/>
          </p:cNvSpPr>
          <p:nvPr/>
        </p:nvSpPr>
        <p:spPr bwMode="auto">
          <a:xfrm>
            <a:off x="5904600" y="3315938"/>
            <a:ext cx="2286000" cy="31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dirty="0" smtClean="0">
                <a:solidFill>
                  <a:srgbClr val="081D58"/>
                </a:solidFill>
              </a:rPr>
              <a:t>Distance</a:t>
            </a:r>
          </a:p>
        </p:txBody>
      </p:sp>
      <p:sp>
        <p:nvSpPr>
          <p:cNvPr id="51" name="Text Box 41"/>
          <p:cNvSpPr txBox="1">
            <a:spLocks noChangeArrowheads="1"/>
          </p:cNvSpPr>
          <p:nvPr/>
        </p:nvSpPr>
        <p:spPr bwMode="auto">
          <a:xfrm rot="1800000">
            <a:off x="1859650" y="4223618"/>
            <a:ext cx="1289050" cy="28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dirty="0" smtClean="0">
                <a:solidFill>
                  <a:srgbClr val="081D58"/>
                </a:solidFill>
              </a:rPr>
              <a:t>Experience</a:t>
            </a:r>
          </a:p>
        </p:txBody>
      </p:sp>
      <p:sp>
        <p:nvSpPr>
          <p:cNvPr id="52" name="Text Box 42"/>
          <p:cNvSpPr txBox="1">
            <a:spLocks noChangeArrowheads="1"/>
          </p:cNvSpPr>
          <p:nvPr/>
        </p:nvSpPr>
        <p:spPr bwMode="auto">
          <a:xfrm rot="1800000">
            <a:off x="2277163" y="4149005"/>
            <a:ext cx="1006475" cy="28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dirty="0" smtClean="0">
                <a:solidFill>
                  <a:srgbClr val="081D58"/>
                </a:solidFill>
              </a:rPr>
              <a:t>Training</a:t>
            </a:r>
          </a:p>
        </p:txBody>
      </p:sp>
      <p:sp>
        <p:nvSpPr>
          <p:cNvPr id="53" name="Line 43"/>
          <p:cNvSpPr>
            <a:spLocks noChangeShapeType="1"/>
          </p:cNvSpPr>
          <p:nvPr/>
        </p:nvSpPr>
        <p:spPr bwMode="auto">
          <a:xfrm rot="1800000">
            <a:off x="1985063" y="4364425"/>
            <a:ext cx="1436687"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4" name="Line 44"/>
          <p:cNvSpPr>
            <a:spLocks noChangeShapeType="1"/>
          </p:cNvSpPr>
          <p:nvPr/>
        </p:nvSpPr>
        <p:spPr bwMode="auto">
          <a:xfrm rot="1800000">
            <a:off x="1573900" y="4364425"/>
            <a:ext cx="1436688" cy="158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11" name="Text Box 54"/>
          <p:cNvSpPr txBox="1">
            <a:spLocks noChangeArrowheads="1"/>
          </p:cNvSpPr>
          <p:nvPr/>
        </p:nvSpPr>
        <p:spPr bwMode="auto">
          <a:xfrm rot="1800000">
            <a:off x="1615175" y="5904668"/>
            <a:ext cx="1201738" cy="28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dirty="0" smtClean="0">
                <a:solidFill>
                  <a:srgbClr val="081D58"/>
                </a:solidFill>
              </a:rPr>
              <a:t>Stop Angle</a:t>
            </a:r>
          </a:p>
        </p:txBody>
      </p:sp>
      <p:sp>
        <p:nvSpPr>
          <p:cNvPr id="14" name="Text Box 56"/>
          <p:cNvSpPr txBox="1">
            <a:spLocks noChangeArrowheads="1"/>
          </p:cNvSpPr>
          <p:nvPr/>
        </p:nvSpPr>
        <p:spPr bwMode="auto">
          <a:xfrm rot="1800000">
            <a:off x="1999350" y="5933243"/>
            <a:ext cx="1349375" cy="28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dirty="0">
                <a:solidFill>
                  <a:srgbClr val="081D58"/>
                </a:solidFill>
              </a:rPr>
              <a:t>S</a:t>
            </a:r>
            <a:r>
              <a:rPr lang="en-US" altLang="en-US" sz="1200" b="0" kern="0" dirty="0" smtClean="0">
                <a:solidFill>
                  <a:srgbClr val="081D58"/>
                </a:solidFill>
              </a:rPr>
              <a:t>tart Angle</a:t>
            </a:r>
          </a:p>
        </p:txBody>
      </p:sp>
      <p:sp>
        <p:nvSpPr>
          <p:cNvPr id="46" name="Text Box 36"/>
          <p:cNvSpPr txBox="1">
            <a:spLocks noChangeArrowheads="1"/>
          </p:cNvSpPr>
          <p:nvPr/>
        </p:nvSpPr>
        <p:spPr bwMode="auto">
          <a:xfrm>
            <a:off x="964300" y="541047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400" b="0" kern="0" dirty="0" err="1" smtClean="0">
                <a:solidFill>
                  <a:srgbClr val="081D58"/>
                </a:solidFill>
              </a:rPr>
              <a:t>Statapult</a:t>
            </a:r>
            <a:endParaRPr lang="en-US" altLang="en-US" sz="1400" b="0" kern="0" dirty="0" smtClean="0">
              <a:solidFill>
                <a:srgbClr val="081D58"/>
              </a:solidFill>
            </a:endParaRPr>
          </a:p>
        </p:txBody>
      </p:sp>
      <p:sp>
        <p:nvSpPr>
          <p:cNvPr id="62" name="Text Box 52"/>
          <p:cNvSpPr txBox="1">
            <a:spLocks noChangeArrowheads="1"/>
          </p:cNvSpPr>
          <p:nvPr/>
        </p:nvSpPr>
        <p:spPr bwMode="auto">
          <a:xfrm rot="1800000">
            <a:off x="1248463" y="5831643"/>
            <a:ext cx="890587" cy="28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dirty="0" smtClean="0">
                <a:solidFill>
                  <a:srgbClr val="081D58"/>
                </a:solidFill>
              </a:rPr>
              <a:t>Pin Height</a:t>
            </a:r>
          </a:p>
        </p:txBody>
      </p:sp>
      <p:sp>
        <p:nvSpPr>
          <p:cNvPr id="63" name="Line 53"/>
          <p:cNvSpPr>
            <a:spLocks noChangeShapeType="1"/>
          </p:cNvSpPr>
          <p:nvPr/>
        </p:nvSpPr>
        <p:spPr bwMode="auto">
          <a:xfrm rot="1800000">
            <a:off x="964300" y="6002613"/>
            <a:ext cx="1189038"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64" name="Line 55"/>
          <p:cNvSpPr>
            <a:spLocks noChangeShapeType="1"/>
          </p:cNvSpPr>
          <p:nvPr/>
        </p:nvSpPr>
        <p:spPr bwMode="auto">
          <a:xfrm rot="1800000">
            <a:off x="1358000" y="6012138"/>
            <a:ext cx="1216025"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65" name="Line 57"/>
          <p:cNvSpPr>
            <a:spLocks noChangeShapeType="1"/>
          </p:cNvSpPr>
          <p:nvPr/>
        </p:nvSpPr>
        <p:spPr bwMode="auto">
          <a:xfrm rot="1800000">
            <a:off x="1748525" y="6008963"/>
            <a:ext cx="1206500"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66" name="Line 58"/>
          <p:cNvSpPr>
            <a:spLocks noChangeShapeType="1"/>
          </p:cNvSpPr>
          <p:nvPr/>
        </p:nvSpPr>
        <p:spPr bwMode="auto">
          <a:xfrm>
            <a:off x="945250" y="5708925"/>
            <a:ext cx="245745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67" name="Text Box 59"/>
          <p:cNvSpPr txBox="1">
            <a:spLocks noChangeArrowheads="1"/>
          </p:cNvSpPr>
          <p:nvPr/>
        </p:nvSpPr>
        <p:spPr bwMode="auto">
          <a:xfrm rot="1800000">
            <a:off x="2448235" y="5933461"/>
            <a:ext cx="1343899" cy="28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dirty="0" err="1" smtClean="0">
                <a:solidFill>
                  <a:srgbClr val="081D58"/>
                </a:solidFill>
              </a:rPr>
              <a:t>Rubberband</a:t>
            </a:r>
            <a:endParaRPr lang="en-US" altLang="en-US" sz="1200" b="0" kern="0" dirty="0" smtClean="0">
              <a:solidFill>
                <a:srgbClr val="081D58"/>
              </a:solidFill>
            </a:endParaRPr>
          </a:p>
        </p:txBody>
      </p:sp>
      <p:sp>
        <p:nvSpPr>
          <p:cNvPr id="68" name="Line 60"/>
          <p:cNvSpPr>
            <a:spLocks noChangeShapeType="1"/>
          </p:cNvSpPr>
          <p:nvPr/>
        </p:nvSpPr>
        <p:spPr bwMode="auto">
          <a:xfrm rot="1800000">
            <a:off x="2196200" y="6008963"/>
            <a:ext cx="1206500" cy="158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69" name="Line 44"/>
          <p:cNvSpPr>
            <a:spLocks noChangeShapeType="1"/>
          </p:cNvSpPr>
          <p:nvPr/>
        </p:nvSpPr>
        <p:spPr bwMode="auto">
          <a:xfrm rot="1800000" flipV="1">
            <a:off x="1138862" y="4270767"/>
            <a:ext cx="1105713" cy="1387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70" name="Text Box 42"/>
          <p:cNvSpPr txBox="1">
            <a:spLocks noChangeArrowheads="1"/>
          </p:cNvSpPr>
          <p:nvPr/>
        </p:nvSpPr>
        <p:spPr bwMode="auto">
          <a:xfrm rot="1800000">
            <a:off x="1434113" y="4150930"/>
            <a:ext cx="1006475" cy="28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defRPr/>
            </a:pPr>
            <a:r>
              <a:rPr lang="en-US" altLang="en-US" sz="1200" b="0" kern="0" dirty="0" smtClean="0">
                <a:solidFill>
                  <a:srgbClr val="081D58"/>
                </a:solidFill>
              </a:rPr>
              <a:t>Time in job</a:t>
            </a:r>
          </a:p>
        </p:txBody>
      </p:sp>
    </p:spTree>
    <p:extLst>
      <p:ext uri="{BB962C8B-B14F-4D97-AF65-F5344CB8AC3E}">
        <p14:creationId xmlns:p14="http://schemas.microsoft.com/office/powerpoint/2010/main" val="24647419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810228" y="312282"/>
            <a:ext cx="7287016" cy="461665"/>
          </a:xfrm>
        </p:spPr>
        <p:txBody>
          <a:bodyPr/>
          <a:lstStyle/>
          <a:p>
            <a:r>
              <a:rPr lang="en-US" dirty="0" smtClean="0"/>
              <a:t>STANDARD OPERATING PROCEDURES (SOPs)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42</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Improve Performance</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Text Box 3"/>
          <p:cNvSpPr txBox="1">
            <a:spLocks noChangeArrowheads="1"/>
          </p:cNvSpPr>
          <p:nvPr/>
        </p:nvSpPr>
        <p:spPr bwMode="auto">
          <a:xfrm>
            <a:off x="810228" y="1052975"/>
            <a:ext cx="7847997"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6075" indent="-346075"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fontAlgn="base">
              <a:spcBef>
                <a:spcPct val="50000"/>
              </a:spcBef>
              <a:spcAft>
                <a:spcPct val="0"/>
              </a:spcAft>
              <a:buFontTx/>
              <a:buChar char="•"/>
              <a:defRPr/>
            </a:pPr>
            <a:endParaRPr lang="en-US" altLang="en-US" sz="1800" b="0" kern="0" dirty="0" smtClean="0">
              <a:solidFill>
                <a:srgbClr val="000000"/>
              </a:solidFill>
            </a:endParaRPr>
          </a:p>
          <a:p>
            <a:pPr fontAlgn="base">
              <a:spcBef>
                <a:spcPct val="50000"/>
              </a:spcBef>
              <a:spcAft>
                <a:spcPct val="0"/>
              </a:spcAft>
              <a:buFontTx/>
              <a:buChar char="•"/>
              <a:defRPr/>
            </a:pPr>
            <a:r>
              <a:rPr lang="en-US" altLang="en-US" sz="2000" b="0" kern="0" dirty="0" smtClean="0">
                <a:solidFill>
                  <a:srgbClr val="000000"/>
                </a:solidFill>
              </a:rPr>
              <a:t>Define the interaction of people and their environment when performing a service</a:t>
            </a:r>
          </a:p>
          <a:p>
            <a:pPr fontAlgn="base">
              <a:spcBef>
                <a:spcPct val="50000"/>
              </a:spcBef>
              <a:spcAft>
                <a:spcPct val="0"/>
              </a:spcAft>
              <a:buFontTx/>
              <a:buChar char="•"/>
              <a:defRPr/>
            </a:pPr>
            <a:r>
              <a:rPr lang="en-US" altLang="en-US" sz="2000" b="0" kern="0" dirty="0" smtClean="0">
                <a:solidFill>
                  <a:srgbClr val="000000"/>
                </a:solidFill>
              </a:rPr>
              <a:t>Detail the action and work sequence of the worker</a:t>
            </a:r>
          </a:p>
          <a:p>
            <a:pPr fontAlgn="base">
              <a:spcBef>
                <a:spcPct val="50000"/>
              </a:spcBef>
              <a:spcAft>
                <a:spcPct val="0"/>
              </a:spcAft>
              <a:buFontTx/>
              <a:buChar char="•"/>
              <a:defRPr/>
            </a:pPr>
            <a:r>
              <a:rPr lang="en-US" altLang="en-US" sz="2000" b="0" kern="0" dirty="0" smtClean="0">
                <a:solidFill>
                  <a:srgbClr val="000000"/>
                </a:solidFill>
              </a:rPr>
              <a:t>Provide a routine to achieve consistency within the process</a:t>
            </a:r>
          </a:p>
          <a:p>
            <a:pPr fontAlgn="base">
              <a:spcBef>
                <a:spcPct val="50000"/>
              </a:spcBef>
              <a:spcAft>
                <a:spcPct val="0"/>
              </a:spcAft>
              <a:buFontTx/>
              <a:buChar char="•"/>
              <a:defRPr/>
            </a:pPr>
            <a:r>
              <a:rPr lang="en-US" altLang="en-US" sz="2000" b="0" kern="0" dirty="0" smtClean="0">
                <a:solidFill>
                  <a:srgbClr val="000000"/>
                </a:solidFill>
              </a:rPr>
              <a:t>Specify the best process we currently know and understand for controlling variation</a:t>
            </a:r>
          </a:p>
          <a:p>
            <a:pPr fontAlgn="base">
              <a:spcBef>
                <a:spcPct val="50000"/>
              </a:spcBef>
              <a:spcAft>
                <a:spcPct val="0"/>
              </a:spcAft>
              <a:buFontTx/>
              <a:buChar char="•"/>
              <a:defRPr/>
            </a:pPr>
            <a:r>
              <a:rPr lang="en-US" altLang="en-US" sz="2000" b="0" kern="0" dirty="0" smtClean="0">
                <a:solidFill>
                  <a:srgbClr val="000000"/>
                </a:solidFill>
              </a:rPr>
              <a:t>Provide a basis for future improvements</a:t>
            </a:r>
          </a:p>
          <a:p>
            <a:pPr fontAlgn="base">
              <a:spcBef>
                <a:spcPct val="50000"/>
              </a:spcBef>
              <a:spcAft>
                <a:spcPct val="0"/>
              </a:spcAft>
              <a:buFontTx/>
              <a:buChar char="•"/>
              <a:defRPr/>
            </a:pPr>
            <a:r>
              <a:rPr lang="en-US" altLang="en-US" sz="2000" b="0" kern="0" dirty="0" smtClean="0">
                <a:solidFill>
                  <a:srgbClr val="000000"/>
                </a:solidFill>
              </a:rPr>
              <a:t>Validate mistake proofing in the process</a:t>
            </a:r>
          </a:p>
        </p:txBody>
      </p:sp>
      <p:pic>
        <p:nvPicPr>
          <p:cNvPr id="337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9970" y="4016434"/>
            <a:ext cx="2710003" cy="1944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3478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84738" y="289133"/>
            <a:ext cx="7287016" cy="461665"/>
          </a:xfrm>
        </p:spPr>
        <p:txBody>
          <a:bodyPr/>
          <a:lstStyle/>
          <a:p>
            <a:r>
              <a:rPr lang="en-US" dirty="0" smtClean="0"/>
              <a:t>IMPROVE THE PROCESS WITH PF/IPO/SOP </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43</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Second </a:t>
            </a:r>
            <a:r>
              <a:rPr lang="en-US" dirty="0" err="1" smtClean="0"/>
              <a:t>Statapult</a:t>
            </a:r>
            <a:r>
              <a:rPr lang="en-US" dirty="0" smtClean="0"/>
              <a:t> Exercise</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Rectangle 2"/>
          <p:cNvSpPr>
            <a:spLocks noChangeArrowheads="1"/>
          </p:cNvSpPr>
          <p:nvPr/>
        </p:nvSpPr>
        <p:spPr bwMode="auto">
          <a:xfrm>
            <a:off x="816000" y="1530350"/>
            <a:ext cx="7315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9" tIns="47220" rIns="94439" bIns="47220"/>
          <a:lstStyle>
            <a:lvl1pPr defTabSz="976313" eaLnBrk="0" hangingPunct="0">
              <a:tabLst>
                <a:tab pos="450850" algn="r"/>
                <a:tab pos="855663" algn="r"/>
              </a:tabLst>
              <a:defRPr sz="2800" b="1">
                <a:solidFill>
                  <a:schemeClr val="tx1"/>
                </a:solidFill>
                <a:latin typeface="Arial" charset="0"/>
                <a:cs typeface="Arial" charset="0"/>
              </a:defRPr>
            </a:lvl1pPr>
            <a:lvl2pPr marL="742950" indent="-285750" defTabSz="976313" eaLnBrk="0" hangingPunct="0">
              <a:tabLst>
                <a:tab pos="450850" algn="r"/>
                <a:tab pos="855663" algn="r"/>
              </a:tabLst>
              <a:defRPr sz="2800" b="1">
                <a:solidFill>
                  <a:schemeClr val="tx1"/>
                </a:solidFill>
                <a:latin typeface="Arial" charset="0"/>
                <a:cs typeface="Arial" charset="0"/>
              </a:defRPr>
            </a:lvl2pPr>
            <a:lvl3pPr marL="1143000" indent="-228600" defTabSz="976313" eaLnBrk="0" hangingPunct="0">
              <a:tabLst>
                <a:tab pos="450850" algn="r"/>
                <a:tab pos="855663" algn="r"/>
              </a:tabLst>
              <a:defRPr sz="2800" b="1">
                <a:solidFill>
                  <a:schemeClr val="tx1"/>
                </a:solidFill>
                <a:latin typeface="Arial" charset="0"/>
                <a:cs typeface="Arial" charset="0"/>
              </a:defRPr>
            </a:lvl3pPr>
            <a:lvl4pPr marL="1600200" indent="-228600" defTabSz="976313" eaLnBrk="0" hangingPunct="0">
              <a:tabLst>
                <a:tab pos="450850" algn="r"/>
                <a:tab pos="855663" algn="r"/>
              </a:tabLst>
              <a:defRPr sz="2800" b="1">
                <a:solidFill>
                  <a:schemeClr val="tx1"/>
                </a:solidFill>
                <a:latin typeface="Arial" charset="0"/>
                <a:cs typeface="Arial" charset="0"/>
              </a:defRPr>
            </a:lvl4pPr>
            <a:lvl5pPr marL="2057400" indent="-228600" defTabSz="976313" eaLnBrk="0" hangingPunct="0">
              <a:tabLst>
                <a:tab pos="450850" algn="r"/>
                <a:tab pos="855663" algn="r"/>
              </a:tabLst>
              <a:defRPr sz="2800" b="1">
                <a:solidFill>
                  <a:schemeClr val="tx1"/>
                </a:solidFill>
                <a:latin typeface="Arial" charset="0"/>
                <a:cs typeface="Arial" charset="0"/>
              </a:defRPr>
            </a:lvl5pPr>
            <a:lvl6pPr marL="2514600" indent="-228600" defTabSz="976313" eaLnBrk="0" fontAlgn="base" hangingPunct="0">
              <a:spcBef>
                <a:spcPct val="0"/>
              </a:spcBef>
              <a:spcAft>
                <a:spcPct val="0"/>
              </a:spcAft>
              <a:tabLst>
                <a:tab pos="450850" algn="r"/>
                <a:tab pos="855663" algn="r"/>
              </a:tabLst>
              <a:defRPr sz="2800" b="1">
                <a:solidFill>
                  <a:schemeClr val="tx1"/>
                </a:solidFill>
                <a:latin typeface="Arial" charset="0"/>
                <a:cs typeface="Arial" charset="0"/>
              </a:defRPr>
            </a:lvl6pPr>
            <a:lvl7pPr marL="2971800" indent="-228600" defTabSz="976313" eaLnBrk="0" fontAlgn="base" hangingPunct="0">
              <a:spcBef>
                <a:spcPct val="0"/>
              </a:spcBef>
              <a:spcAft>
                <a:spcPct val="0"/>
              </a:spcAft>
              <a:tabLst>
                <a:tab pos="450850" algn="r"/>
                <a:tab pos="855663" algn="r"/>
              </a:tabLst>
              <a:defRPr sz="2800" b="1">
                <a:solidFill>
                  <a:schemeClr val="tx1"/>
                </a:solidFill>
                <a:latin typeface="Arial" charset="0"/>
                <a:cs typeface="Arial" charset="0"/>
              </a:defRPr>
            </a:lvl7pPr>
            <a:lvl8pPr marL="3429000" indent="-228600" defTabSz="976313" eaLnBrk="0" fontAlgn="base" hangingPunct="0">
              <a:spcBef>
                <a:spcPct val="0"/>
              </a:spcBef>
              <a:spcAft>
                <a:spcPct val="0"/>
              </a:spcAft>
              <a:tabLst>
                <a:tab pos="450850" algn="r"/>
                <a:tab pos="855663" algn="r"/>
              </a:tabLst>
              <a:defRPr sz="2800" b="1">
                <a:solidFill>
                  <a:schemeClr val="tx1"/>
                </a:solidFill>
                <a:latin typeface="Arial" charset="0"/>
                <a:cs typeface="Arial" charset="0"/>
              </a:defRPr>
            </a:lvl8pPr>
            <a:lvl9pPr marL="3886200" indent="-228600" defTabSz="976313" eaLnBrk="0" fontAlgn="base" hangingPunct="0">
              <a:spcBef>
                <a:spcPct val="0"/>
              </a:spcBef>
              <a:spcAft>
                <a:spcPct val="0"/>
              </a:spcAft>
              <a:tabLst>
                <a:tab pos="450850" algn="r"/>
                <a:tab pos="855663" algn="r"/>
              </a:tabLst>
              <a:defRPr sz="2800" b="1">
                <a:solidFill>
                  <a:schemeClr val="tx1"/>
                </a:solidFill>
                <a:latin typeface="Arial" charset="0"/>
                <a:cs typeface="Arial" charset="0"/>
              </a:defRPr>
            </a:lvl9pPr>
          </a:lstStyle>
          <a:p>
            <a:pPr eaLnBrk="1" fontAlgn="base" hangingPunct="1">
              <a:lnSpc>
                <a:spcPct val="70000"/>
              </a:lnSpc>
              <a:spcBef>
                <a:spcPct val="0"/>
              </a:spcBef>
              <a:spcAft>
                <a:spcPct val="0"/>
              </a:spcAft>
              <a:buClr>
                <a:srgbClr val="000000"/>
              </a:buClr>
              <a:buFont typeface="Wingdings" pitchFamily="2" charset="2"/>
              <a:buNone/>
              <a:defRPr/>
            </a:pPr>
            <a:r>
              <a:rPr lang="en-US" altLang="en-US" sz="1800" kern="0" dirty="0" smtClean="0">
                <a:solidFill>
                  <a:srgbClr val="000000"/>
                </a:solidFill>
              </a:rPr>
              <a:t>(1)		Process flow "Shooting the </a:t>
            </a:r>
            <a:r>
              <a:rPr lang="en-US" altLang="en-US" sz="1800" kern="0" dirty="0" err="1" smtClean="0">
                <a:solidFill>
                  <a:srgbClr val="000000"/>
                </a:solidFill>
              </a:rPr>
              <a:t>Statapult</a:t>
            </a:r>
            <a:r>
              <a:rPr lang="en-US" altLang="en-US" sz="1800" kern="0" baseline="30000" dirty="0" smtClean="0">
                <a:solidFill>
                  <a:srgbClr val="000000"/>
                </a:solidFill>
              </a:rPr>
              <a:t>®</a:t>
            </a:r>
            <a:r>
              <a:rPr lang="en-US" altLang="en-US" sz="1800" kern="0" dirty="0" smtClean="0">
                <a:solidFill>
                  <a:srgbClr val="000000"/>
                </a:solidFill>
              </a:rPr>
              <a:t>"</a:t>
            </a:r>
          </a:p>
          <a:p>
            <a:pPr eaLnBrk="1" fontAlgn="base" hangingPunct="1">
              <a:lnSpc>
                <a:spcPct val="70000"/>
              </a:lnSpc>
              <a:spcBef>
                <a:spcPct val="0"/>
              </a:spcBef>
              <a:spcAft>
                <a:spcPct val="0"/>
              </a:spcAft>
              <a:buClr>
                <a:srgbClr val="000000"/>
              </a:buClr>
              <a:buFont typeface="Wingdings" pitchFamily="2" charset="2"/>
              <a:buNone/>
              <a:defRPr/>
            </a:pPr>
            <a:endParaRPr lang="en-US" altLang="en-US" sz="1800" kern="0" dirty="0" smtClean="0">
              <a:solidFill>
                <a:srgbClr val="000000"/>
              </a:solidFill>
            </a:endParaRPr>
          </a:p>
          <a:p>
            <a:pPr eaLnBrk="1" fontAlgn="base" hangingPunct="1">
              <a:lnSpc>
                <a:spcPct val="70000"/>
              </a:lnSpc>
              <a:spcBef>
                <a:spcPct val="0"/>
              </a:spcBef>
              <a:spcAft>
                <a:spcPct val="0"/>
              </a:spcAft>
              <a:buClr>
                <a:srgbClr val="000000"/>
              </a:buClr>
              <a:buFont typeface="Wingdings" pitchFamily="2" charset="2"/>
              <a:buNone/>
              <a:defRPr/>
            </a:pPr>
            <a:r>
              <a:rPr lang="en-US" altLang="en-US" sz="1800" kern="0" dirty="0" smtClean="0">
                <a:solidFill>
                  <a:srgbClr val="000000"/>
                </a:solidFill>
              </a:rPr>
              <a:t>(2)		Complete Cause-and-Effect Diagram</a:t>
            </a:r>
          </a:p>
          <a:p>
            <a:pPr eaLnBrk="1" fontAlgn="base" hangingPunct="1">
              <a:lnSpc>
                <a:spcPct val="70000"/>
              </a:lnSpc>
              <a:spcBef>
                <a:spcPct val="0"/>
              </a:spcBef>
              <a:spcAft>
                <a:spcPct val="0"/>
              </a:spcAft>
              <a:buClr>
                <a:srgbClr val="000000"/>
              </a:buClr>
              <a:buFont typeface="Wingdings" pitchFamily="2" charset="2"/>
              <a:buNone/>
              <a:defRPr/>
            </a:pPr>
            <a:endParaRPr lang="en-US" altLang="en-US" sz="1800" kern="0" dirty="0" smtClean="0">
              <a:solidFill>
                <a:srgbClr val="000000"/>
              </a:solidFill>
            </a:endParaRPr>
          </a:p>
          <a:p>
            <a:pPr eaLnBrk="1" fontAlgn="base" hangingPunct="1">
              <a:lnSpc>
                <a:spcPct val="70000"/>
              </a:lnSpc>
              <a:spcBef>
                <a:spcPct val="0"/>
              </a:spcBef>
              <a:spcAft>
                <a:spcPct val="0"/>
              </a:spcAft>
              <a:buClr>
                <a:srgbClr val="000000"/>
              </a:buClr>
              <a:buFont typeface="Wingdings" pitchFamily="2" charset="2"/>
              <a:buNone/>
              <a:defRPr/>
            </a:pPr>
            <a:r>
              <a:rPr lang="en-US" altLang="en-US" sz="1800" kern="0" dirty="0" smtClean="0">
                <a:solidFill>
                  <a:srgbClr val="000000"/>
                </a:solidFill>
              </a:rPr>
              <a:t>(3)		Label inputs as C or N</a:t>
            </a:r>
          </a:p>
          <a:p>
            <a:pPr eaLnBrk="1" fontAlgn="base" hangingPunct="1">
              <a:lnSpc>
                <a:spcPct val="70000"/>
              </a:lnSpc>
              <a:spcBef>
                <a:spcPct val="0"/>
              </a:spcBef>
              <a:spcAft>
                <a:spcPct val="0"/>
              </a:spcAft>
              <a:buClr>
                <a:srgbClr val="000000"/>
              </a:buClr>
              <a:buFont typeface="Wingdings" pitchFamily="2" charset="2"/>
              <a:buNone/>
              <a:defRPr/>
            </a:pPr>
            <a:endParaRPr lang="en-US" altLang="en-US" sz="1800" kern="0" dirty="0" smtClean="0">
              <a:solidFill>
                <a:srgbClr val="000000"/>
              </a:solidFill>
            </a:endParaRPr>
          </a:p>
          <a:p>
            <a:pPr eaLnBrk="1" fontAlgn="base" hangingPunct="1">
              <a:lnSpc>
                <a:spcPct val="70000"/>
              </a:lnSpc>
              <a:spcBef>
                <a:spcPct val="0"/>
              </a:spcBef>
              <a:spcAft>
                <a:spcPct val="0"/>
              </a:spcAft>
              <a:buClr>
                <a:srgbClr val="000000"/>
              </a:buClr>
              <a:buFont typeface="Wingdings" pitchFamily="2" charset="2"/>
              <a:buNone/>
              <a:defRPr/>
            </a:pPr>
            <a:r>
              <a:rPr lang="en-US" altLang="en-US" sz="1800" kern="0" dirty="0" smtClean="0">
                <a:solidFill>
                  <a:srgbClr val="000000"/>
                </a:solidFill>
              </a:rPr>
              <a:t>(4)		Write simple SOPs for all C's</a:t>
            </a:r>
          </a:p>
          <a:p>
            <a:pPr eaLnBrk="1" fontAlgn="base" hangingPunct="1">
              <a:lnSpc>
                <a:spcPct val="70000"/>
              </a:lnSpc>
              <a:spcBef>
                <a:spcPct val="0"/>
              </a:spcBef>
              <a:spcAft>
                <a:spcPct val="0"/>
              </a:spcAft>
              <a:buClr>
                <a:srgbClr val="000000"/>
              </a:buClr>
              <a:buFont typeface="Wingdings" pitchFamily="2" charset="2"/>
              <a:buNone/>
              <a:defRPr/>
            </a:pPr>
            <a:endParaRPr lang="en-US" altLang="en-US" sz="1800" kern="0" dirty="0" smtClean="0">
              <a:solidFill>
                <a:srgbClr val="000000"/>
              </a:solidFill>
            </a:endParaRPr>
          </a:p>
          <a:p>
            <a:pPr eaLnBrk="1" fontAlgn="base" hangingPunct="1">
              <a:lnSpc>
                <a:spcPct val="85000"/>
              </a:lnSpc>
              <a:spcBef>
                <a:spcPct val="0"/>
              </a:spcBef>
              <a:spcAft>
                <a:spcPct val="0"/>
              </a:spcAft>
              <a:buClr>
                <a:srgbClr val="000000"/>
              </a:buClr>
              <a:buFont typeface="Wingdings" pitchFamily="2" charset="2"/>
              <a:buNone/>
              <a:defRPr/>
            </a:pPr>
            <a:r>
              <a:rPr lang="en-US" altLang="en-US" sz="1800" kern="0" dirty="0" smtClean="0">
                <a:solidFill>
                  <a:srgbClr val="000000"/>
                </a:solidFill>
              </a:rPr>
              <a:t>(5)		Re-shoot </a:t>
            </a:r>
            <a:r>
              <a:rPr lang="en-US" altLang="en-US" sz="1800" kern="0" dirty="0" err="1" smtClean="0">
                <a:solidFill>
                  <a:srgbClr val="000000"/>
                </a:solidFill>
              </a:rPr>
              <a:t>Statapult</a:t>
            </a:r>
            <a:r>
              <a:rPr lang="en-US" altLang="en-US" sz="1800" kern="0" baseline="30000" dirty="0" smtClean="0">
                <a:solidFill>
                  <a:srgbClr val="000000"/>
                </a:solidFill>
              </a:rPr>
              <a:t>®</a:t>
            </a:r>
            <a:r>
              <a:rPr lang="en-US" altLang="en-US" sz="1800" kern="0" dirty="0" smtClean="0">
                <a:solidFill>
                  <a:srgbClr val="000000"/>
                </a:solidFill>
              </a:rPr>
              <a:t> using the first example instructions 			(all pins at #3; pull angle = 177°; 15 sec. between shots; etc.)</a:t>
            </a:r>
          </a:p>
          <a:p>
            <a:pPr eaLnBrk="1" fontAlgn="base" hangingPunct="1">
              <a:lnSpc>
                <a:spcPct val="85000"/>
              </a:lnSpc>
              <a:spcBef>
                <a:spcPct val="0"/>
              </a:spcBef>
              <a:spcAft>
                <a:spcPct val="0"/>
              </a:spcAft>
              <a:buClr>
                <a:srgbClr val="000000"/>
              </a:buClr>
              <a:buFont typeface="Wingdings" pitchFamily="2" charset="2"/>
              <a:buNone/>
              <a:defRPr/>
            </a:pPr>
            <a:endParaRPr lang="en-US" altLang="en-US" sz="1800" kern="0" dirty="0" smtClean="0">
              <a:solidFill>
                <a:srgbClr val="000000"/>
              </a:solidFill>
            </a:endParaRPr>
          </a:p>
          <a:p>
            <a:pPr eaLnBrk="1" fontAlgn="base" hangingPunct="1">
              <a:lnSpc>
                <a:spcPct val="70000"/>
              </a:lnSpc>
              <a:spcBef>
                <a:spcPct val="0"/>
              </a:spcBef>
              <a:spcAft>
                <a:spcPct val="0"/>
              </a:spcAft>
              <a:buClr>
                <a:srgbClr val="000000"/>
              </a:buClr>
              <a:buFont typeface="Wingdings" pitchFamily="2" charset="2"/>
              <a:buNone/>
              <a:defRPr/>
            </a:pPr>
            <a:r>
              <a:rPr lang="en-US" altLang="en-US" sz="1800" kern="0" dirty="0" smtClean="0">
                <a:solidFill>
                  <a:srgbClr val="000000"/>
                </a:solidFill>
              </a:rPr>
              <a:t>(6)		Record data taken after PF/CE/CN/SOPs</a:t>
            </a:r>
          </a:p>
          <a:p>
            <a:pPr eaLnBrk="1" fontAlgn="base" hangingPunct="1">
              <a:lnSpc>
                <a:spcPct val="70000"/>
              </a:lnSpc>
              <a:spcBef>
                <a:spcPct val="0"/>
              </a:spcBef>
              <a:spcAft>
                <a:spcPct val="0"/>
              </a:spcAft>
              <a:buClr>
                <a:srgbClr val="000000"/>
              </a:buClr>
              <a:buFont typeface="Wingdings" pitchFamily="2" charset="2"/>
              <a:buNone/>
              <a:defRPr/>
            </a:pPr>
            <a:endParaRPr lang="en-US" altLang="en-US" sz="1800" kern="0" dirty="0" smtClean="0">
              <a:solidFill>
                <a:srgbClr val="000000"/>
              </a:solidFill>
            </a:endParaRPr>
          </a:p>
          <a:p>
            <a:pPr eaLnBrk="1" fontAlgn="base" hangingPunct="1">
              <a:lnSpc>
                <a:spcPct val="70000"/>
              </a:lnSpc>
              <a:spcBef>
                <a:spcPct val="0"/>
              </a:spcBef>
              <a:spcAft>
                <a:spcPct val="0"/>
              </a:spcAft>
              <a:buClr>
                <a:srgbClr val="000000"/>
              </a:buClr>
              <a:buFont typeface="Wingdings" pitchFamily="2" charset="2"/>
              <a:buNone/>
              <a:defRPr/>
            </a:pPr>
            <a:r>
              <a:rPr lang="en-US" altLang="en-US" sz="1800" kern="0" dirty="0" smtClean="0">
                <a:solidFill>
                  <a:srgbClr val="000000"/>
                </a:solidFill>
              </a:rPr>
              <a:t>(7)		Evaluate current process variability</a:t>
            </a:r>
          </a:p>
        </p:txBody>
      </p:sp>
      <p:graphicFrame>
        <p:nvGraphicFramePr>
          <p:cNvPr id="14" name="Object 3"/>
          <p:cNvGraphicFramePr>
            <a:graphicFrameLocks noChangeAspect="1"/>
          </p:cNvGraphicFramePr>
          <p:nvPr>
            <p:extLst>
              <p:ext uri="{D42A27DB-BD31-4B8C-83A1-F6EECF244321}">
                <p14:modId xmlns:p14="http://schemas.microsoft.com/office/powerpoint/2010/main" val="197749303"/>
              </p:ext>
            </p:extLst>
          </p:nvPr>
        </p:nvGraphicFramePr>
        <p:xfrm>
          <a:off x="5811863" y="1104900"/>
          <a:ext cx="2671762" cy="1801813"/>
        </p:xfrm>
        <a:graphic>
          <a:graphicData uri="http://schemas.openxmlformats.org/presentationml/2006/ole">
            <mc:AlternateContent xmlns:mc="http://schemas.openxmlformats.org/markup-compatibility/2006">
              <mc:Choice xmlns:v="urn:schemas-microsoft-com:vml" Requires="v">
                <p:oleObj spid="_x0000_s50412" name="Photo House" r:id="rId4" imgW="1359296" imgH="1023870" progId="Photohse.Document">
                  <p:embed/>
                </p:oleObj>
              </mc:Choice>
              <mc:Fallback>
                <p:oleObj name="Photo House" r:id="rId4" imgW="1359296" imgH="1023870" progId="Photohse.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863" y="1104900"/>
                        <a:ext cx="2671762" cy="1801813"/>
                      </a:xfrm>
                      <a:prstGeom prst="rect">
                        <a:avLst/>
                      </a:prstGeom>
                      <a:solidFill>
                        <a:srgbClr val="0000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 name="Group 5"/>
          <p:cNvGrpSpPr>
            <a:grpSpLocks/>
          </p:cNvGrpSpPr>
          <p:nvPr/>
        </p:nvGrpSpPr>
        <p:grpSpPr bwMode="auto">
          <a:xfrm>
            <a:off x="615975" y="4559300"/>
            <a:ext cx="7654925" cy="1847850"/>
            <a:chOff x="738" y="2976"/>
            <a:chExt cx="4822" cy="1164"/>
          </a:xfrm>
        </p:grpSpPr>
        <p:sp>
          <p:nvSpPr>
            <p:cNvPr id="16" name="Text Box 6"/>
            <p:cNvSpPr txBox="1">
              <a:spLocks noChangeArrowheads="1"/>
            </p:cNvSpPr>
            <p:nvPr/>
          </p:nvSpPr>
          <p:spPr bwMode="auto">
            <a:xfrm>
              <a:off x="762" y="3923"/>
              <a:ext cx="2981"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00000"/>
                  </a:solidFill>
                </a:rPr>
                <a:t>Range = Longest - Shortest = </a:t>
              </a:r>
            </a:p>
          </p:txBody>
        </p:sp>
        <p:sp>
          <p:nvSpPr>
            <p:cNvPr id="17" name="Text Box 7"/>
            <p:cNvSpPr txBox="1">
              <a:spLocks noChangeArrowheads="1"/>
            </p:cNvSpPr>
            <p:nvPr/>
          </p:nvSpPr>
          <p:spPr bwMode="auto">
            <a:xfrm>
              <a:off x="1273" y="2976"/>
              <a:ext cx="339"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#1</a:t>
              </a:r>
            </a:p>
          </p:txBody>
        </p:sp>
        <p:sp>
          <p:nvSpPr>
            <p:cNvPr id="18" name="Text Box 8"/>
            <p:cNvSpPr txBox="1">
              <a:spLocks noChangeArrowheads="1"/>
            </p:cNvSpPr>
            <p:nvPr/>
          </p:nvSpPr>
          <p:spPr bwMode="auto">
            <a:xfrm>
              <a:off x="1659" y="2976"/>
              <a:ext cx="458"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#2</a:t>
              </a:r>
            </a:p>
          </p:txBody>
        </p:sp>
        <p:sp>
          <p:nvSpPr>
            <p:cNvPr id="19" name="Text Box 9"/>
            <p:cNvSpPr txBox="1">
              <a:spLocks noChangeArrowheads="1"/>
            </p:cNvSpPr>
            <p:nvPr/>
          </p:nvSpPr>
          <p:spPr bwMode="auto">
            <a:xfrm>
              <a:off x="2086" y="2976"/>
              <a:ext cx="446"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#3</a:t>
              </a:r>
            </a:p>
          </p:txBody>
        </p:sp>
        <p:sp>
          <p:nvSpPr>
            <p:cNvPr id="20" name="Text Box 10"/>
            <p:cNvSpPr txBox="1">
              <a:spLocks noChangeArrowheads="1"/>
            </p:cNvSpPr>
            <p:nvPr/>
          </p:nvSpPr>
          <p:spPr bwMode="auto">
            <a:xfrm>
              <a:off x="2561" y="2976"/>
              <a:ext cx="46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#4</a:t>
              </a:r>
            </a:p>
          </p:txBody>
        </p:sp>
        <p:sp>
          <p:nvSpPr>
            <p:cNvPr id="21" name="Text Box 11"/>
            <p:cNvSpPr txBox="1">
              <a:spLocks noChangeArrowheads="1"/>
            </p:cNvSpPr>
            <p:nvPr/>
          </p:nvSpPr>
          <p:spPr bwMode="auto">
            <a:xfrm>
              <a:off x="3005" y="2976"/>
              <a:ext cx="402"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#5</a:t>
              </a:r>
            </a:p>
          </p:txBody>
        </p:sp>
        <p:sp>
          <p:nvSpPr>
            <p:cNvPr id="22" name="Text Box 12"/>
            <p:cNvSpPr txBox="1">
              <a:spLocks noChangeArrowheads="1"/>
            </p:cNvSpPr>
            <p:nvPr/>
          </p:nvSpPr>
          <p:spPr bwMode="auto">
            <a:xfrm>
              <a:off x="3458" y="2976"/>
              <a:ext cx="438"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#6</a:t>
              </a:r>
            </a:p>
          </p:txBody>
        </p:sp>
        <p:sp>
          <p:nvSpPr>
            <p:cNvPr id="23" name="Text Box 13"/>
            <p:cNvSpPr txBox="1">
              <a:spLocks noChangeArrowheads="1"/>
            </p:cNvSpPr>
            <p:nvPr/>
          </p:nvSpPr>
          <p:spPr bwMode="auto">
            <a:xfrm>
              <a:off x="3855" y="2976"/>
              <a:ext cx="445"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#7</a:t>
              </a:r>
            </a:p>
          </p:txBody>
        </p:sp>
        <p:sp>
          <p:nvSpPr>
            <p:cNvPr id="24" name="Text Box 14"/>
            <p:cNvSpPr txBox="1">
              <a:spLocks noChangeArrowheads="1"/>
            </p:cNvSpPr>
            <p:nvPr/>
          </p:nvSpPr>
          <p:spPr bwMode="auto">
            <a:xfrm>
              <a:off x="4266" y="2976"/>
              <a:ext cx="45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#8</a:t>
              </a:r>
            </a:p>
          </p:txBody>
        </p:sp>
        <p:sp>
          <p:nvSpPr>
            <p:cNvPr id="25" name="Line 15"/>
            <p:cNvSpPr>
              <a:spLocks noChangeShapeType="1"/>
            </p:cNvSpPr>
            <p:nvPr/>
          </p:nvSpPr>
          <p:spPr bwMode="auto">
            <a:xfrm>
              <a:off x="3041" y="4099"/>
              <a:ext cx="67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6" name="Text Box 16"/>
            <p:cNvSpPr txBox="1">
              <a:spLocks noChangeArrowheads="1"/>
            </p:cNvSpPr>
            <p:nvPr/>
          </p:nvSpPr>
          <p:spPr bwMode="auto">
            <a:xfrm>
              <a:off x="4701" y="2976"/>
              <a:ext cx="444"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#9</a:t>
              </a:r>
            </a:p>
          </p:txBody>
        </p:sp>
        <p:sp>
          <p:nvSpPr>
            <p:cNvPr id="27" name="Text Box 17"/>
            <p:cNvSpPr txBox="1">
              <a:spLocks noChangeArrowheads="1"/>
            </p:cNvSpPr>
            <p:nvPr/>
          </p:nvSpPr>
          <p:spPr bwMode="auto">
            <a:xfrm>
              <a:off x="5110" y="2976"/>
              <a:ext cx="45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688" tIns="67345" rIns="134688" bIns="67345">
              <a:spAutoFit/>
            </a:bodyPr>
            <a:lstStyle>
              <a:lvl1pPr defTabSz="944563" eaLnBrk="0" hangingPunct="0">
                <a:defRPr sz="2800" b="1">
                  <a:solidFill>
                    <a:schemeClr val="tx1"/>
                  </a:solidFill>
                  <a:latin typeface="Arial" charset="0"/>
                  <a:cs typeface="Arial" charset="0"/>
                </a:defRPr>
              </a:lvl1pPr>
              <a:lvl2pPr marL="742950" indent="-285750" defTabSz="944563" eaLnBrk="0" hangingPunct="0">
                <a:defRPr sz="2800" b="1">
                  <a:solidFill>
                    <a:schemeClr val="tx1"/>
                  </a:solidFill>
                  <a:latin typeface="Arial" charset="0"/>
                  <a:cs typeface="Arial" charset="0"/>
                </a:defRPr>
              </a:lvl2pPr>
              <a:lvl3pPr marL="1143000" indent="-228600" defTabSz="944563" eaLnBrk="0" hangingPunct="0">
                <a:defRPr sz="2800" b="1">
                  <a:solidFill>
                    <a:schemeClr val="tx1"/>
                  </a:solidFill>
                  <a:latin typeface="Arial" charset="0"/>
                  <a:cs typeface="Arial" charset="0"/>
                </a:defRPr>
              </a:lvl3pPr>
              <a:lvl4pPr marL="1600200" indent="-228600" defTabSz="944563" eaLnBrk="0" hangingPunct="0">
                <a:defRPr sz="2800" b="1">
                  <a:solidFill>
                    <a:schemeClr val="tx1"/>
                  </a:solidFill>
                  <a:latin typeface="Arial" charset="0"/>
                  <a:cs typeface="Arial" charset="0"/>
                </a:defRPr>
              </a:lvl4pPr>
              <a:lvl5pPr marL="2057400" indent="-228600" defTabSz="944563" eaLnBrk="0" hangingPunct="0">
                <a:defRPr sz="2800" b="1">
                  <a:solidFill>
                    <a:schemeClr val="tx1"/>
                  </a:solidFill>
                  <a:latin typeface="Arial" charset="0"/>
                  <a:cs typeface="Arial" charset="0"/>
                </a:defRPr>
              </a:lvl5pPr>
              <a:lvl6pPr marL="2514600" indent="-228600" defTabSz="944563" eaLnBrk="0" fontAlgn="base" hangingPunct="0">
                <a:spcBef>
                  <a:spcPct val="0"/>
                </a:spcBef>
                <a:spcAft>
                  <a:spcPct val="0"/>
                </a:spcAft>
                <a:defRPr sz="2800" b="1">
                  <a:solidFill>
                    <a:schemeClr val="tx1"/>
                  </a:solidFill>
                  <a:latin typeface="Arial" charset="0"/>
                  <a:cs typeface="Arial" charset="0"/>
                </a:defRPr>
              </a:lvl6pPr>
              <a:lvl7pPr marL="2971800" indent="-228600" defTabSz="944563" eaLnBrk="0" fontAlgn="base" hangingPunct="0">
                <a:spcBef>
                  <a:spcPct val="0"/>
                </a:spcBef>
                <a:spcAft>
                  <a:spcPct val="0"/>
                </a:spcAft>
                <a:defRPr sz="2800" b="1">
                  <a:solidFill>
                    <a:schemeClr val="tx1"/>
                  </a:solidFill>
                  <a:latin typeface="Arial" charset="0"/>
                  <a:cs typeface="Arial" charset="0"/>
                </a:defRPr>
              </a:lvl7pPr>
              <a:lvl8pPr marL="3429000" indent="-228600" defTabSz="944563" eaLnBrk="0" fontAlgn="base" hangingPunct="0">
                <a:spcBef>
                  <a:spcPct val="0"/>
                </a:spcBef>
                <a:spcAft>
                  <a:spcPct val="0"/>
                </a:spcAft>
                <a:defRPr sz="2800" b="1">
                  <a:solidFill>
                    <a:schemeClr val="tx1"/>
                  </a:solidFill>
                  <a:latin typeface="Arial" charset="0"/>
                  <a:cs typeface="Arial" charset="0"/>
                </a:defRPr>
              </a:lvl8pPr>
              <a:lvl9pPr marL="3886200" indent="-228600" defTabSz="944563" eaLnBrk="0" fontAlgn="base" hangingPunct="0">
                <a:spcBef>
                  <a:spcPct val="0"/>
                </a:spcBef>
                <a:spcAft>
                  <a:spcPct val="0"/>
                </a:spcAft>
                <a:defRPr sz="2800" b="1">
                  <a:solidFill>
                    <a:schemeClr val="tx1"/>
                  </a:solidFill>
                  <a:latin typeface="Arial" charset="0"/>
                  <a:cs typeface="Arial" charset="0"/>
                </a:defRPr>
              </a:lvl9pPr>
            </a:lstStyle>
            <a:p>
              <a:pPr algn="ctr" fontAlgn="base">
                <a:spcBef>
                  <a:spcPct val="50000"/>
                </a:spcBef>
                <a:spcAft>
                  <a:spcPct val="0"/>
                </a:spcAft>
                <a:buClr>
                  <a:srgbClr val="FFCC00"/>
                </a:buClr>
                <a:buSzPct val="75000"/>
                <a:buFont typeface="Symbol" pitchFamily="18" charset="2"/>
                <a:buNone/>
                <a:defRPr/>
              </a:pPr>
              <a:r>
                <a:rPr lang="en-US" altLang="en-US" sz="1400" kern="0" smtClean="0">
                  <a:solidFill>
                    <a:srgbClr val="081D58"/>
                  </a:solidFill>
                </a:rPr>
                <a:t>#10</a:t>
              </a:r>
            </a:p>
          </p:txBody>
        </p:sp>
        <p:grpSp>
          <p:nvGrpSpPr>
            <p:cNvPr id="28" name="Group 18"/>
            <p:cNvGrpSpPr>
              <a:grpSpLocks/>
            </p:cNvGrpSpPr>
            <p:nvPr/>
          </p:nvGrpSpPr>
          <p:grpSpPr bwMode="auto">
            <a:xfrm>
              <a:off x="1266" y="3354"/>
              <a:ext cx="4268" cy="411"/>
              <a:chOff x="619" y="3936"/>
              <a:chExt cx="3127" cy="576"/>
            </a:xfrm>
          </p:grpSpPr>
          <p:sp>
            <p:nvSpPr>
              <p:cNvPr id="32" name="Line 19"/>
              <p:cNvSpPr>
                <a:spLocks noChangeShapeType="1"/>
              </p:cNvSpPr>
              <p:nvPr/>
            </p:nvSpPr>
            <p:spPr bwMode="auto">
              <a:xfrm>
                <a:off x="619" y="3936"/>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3" name="Line 20"/>
              <p:cNvSpPr>
                <a:spLocks noChangeShapeType="1"/>
              </p:cNvSpPr>
              <p:nvPr/>
            </p:nvSpPr>
            <p:spPr bwMode="auto">
              <a:xfrm>
                <a:off x="619" y="4224"/>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4" name="Line 21"/>
              <p:cNvSpPr>
                <a:spLocks noChangeShapeType="1"/>
              </p:cNvSpPr>
              <p:nvPr/>
            </p:nvSpPr>
            <p:spPr bwMode="auto">
              <a:xfrm>
                <a:off x="619" y="4512"/>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5" name="Line 22"/>
              <p:cNvSpPr>
                <a:spLocks noChangeShapeType="1"/>
              </p:cNvSpPr>
              <p:nvPr/>
            </p:nvSpPr>
            <p:spPr bwMode="auto">
              <a:xfrm>
                <a:off x="943" y="3936"/>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6" name="Line 23"/>
              <p:cNvSpPr>
                <a:spLocks noChangeShapeType="1"/>
              </p:cNvSpPr>
              <p:nvPr/>
            </p:nvSpPr>
            <p:spPr bwMode="auto">
              <a:xfrm>
                <a:off x="943" y="4224"/>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7" name="Line 24"/>
              <p:cNvSpPr>
                <a:spLocks noChangeShapeType="1"/>
              </p:cNvSpPr>
              <p:nvPr/>
            </p:nvSpPr>
            <p:spPr bwMode="auto">
              <a:xfrm>
                <a:off x="943" y="4512"/>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8" name="Line 25"/>
              <p:cNvSpPr>
                <a:spLocks noChangeShapeType="1"/>
              </p:cNvSpPr>
              <p:nvPr/>
            </p:nvSpPr>
            <p:spPr bwMode="auto">
              <a:xfrm>
                <a:off x="1267" y="3936"/>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9" name="Line 26"/>
              <p:cNvSpPr>
                <a:spLocks noChangeShapeType="1"/>
              </p:cNvSpPr>
              <p:nvPr/>
            </p:nvSpPr>
            <p:spPr bwMode="auto">
              <a:xfrm>
                <a:off x="1268" y="4224"/>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0" name="Line 27"/>
              <p:cNvSpPr>
                <a:spLocks noChangeShapeType="1"/>
              </p:cNvSpPr>
              <p:nvPr/>
            </p:nvSpPr>
            <p:spPr bwMode="auto">
              <a:xfrm>
                <a:off x="1268" y="4512"/>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1" name="Line 28"/>
              <p:cNvSpPr>
                <a:spLocks noChangeShapeType="1"/>
              </p:cNvSpPr>
              <p:nvPr/>
            </p:nvSpPr>
            <p:spPr bwMode="auto">
              <a:xfrm>
                <a:off x="1595" y="3936"/>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2" name="Line 29"/>
              <p:cNvSpPr>
                <a:spLocks noChangeShapeType="1"/>
              </p:cNvSpPr>
              <p:nvPr/>
            </p:nvSpPr>
            <p:spPr bwMode="auto">
              <a:xfrm>
                <a:off x="1596" y="4224"/>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3" name="Line 30"/>
              <p:cNvSpPr>
                <a:spLocks noChangeShapeType="1"/>
              </p:cNvSpPr>
              <p:nvPr/>
            </p:nvSpPr>
            <p:spPr bwMode="auto">
              <a:xfrm>
                <a:off x="1596" y="4512"/>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4" name="Line 31"/>
              <p:cNvSpPr>
                <a:spLocks noChangeShapeType="1"/>
              </p:cNvSpPr>
              <p:nvPr/>
            </p:nvSpPr>
            <p:spPr bwMode="auto">
              <a:xfrm>
                <a:off x="1910" y="3936"/>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5" name="Line 32"/>
              <p:cNvSpPr>
                <a:spLocks noChangeShapeType="1"/>
              </p:cNvSpPr>
              <p:nvPr/>
            </p:nvSpPr>
            <p:spPr bwMode="auto">
              <a:xfrm>
                <a:off x="1907" y="4224"/>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6" name="Line 33"/>
              <p:cNvSpPr>
                <a:spLocks noChangeShapeType="1"/>
              </p:cNvSpPr>
              <p:nvPr/>
            </p:nvSpPr>
            <p:spPr bwMode="auto">
              <a:xfrm>
                <a:off x="1907" y="4512"/>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7" name="Line 34"/>
              <p:cNvSpPr>
                <a:spLocks noChangeShapeType="1"/>
              </p:cNvSpPr>
              <p:nvPr/>
            </p:nvSpPr>
            <p:spPr bwMode="auto">
              <a:xfrm>
                <a:off x="2234" y="3936"/>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8" name="Line 35"/>
              <p:cNvSpPr>
                <a:spLocks noChangeShapeType="1"/>
              </p:cNvSpPr>
              <p:nvPr/>
            </p:nvSpPr>
            <p:spPr bwMode="auto">
              <a:xfrm>
                <a:off x="2234" y="4224"/>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9" name="Line 36"/>
              <p:cNvSpPr>
                <a:spLocks noChangeShapeType="1"/>
              </p:cNvSpPr>
              <p:nvPr/>
            </p:nvSpPr>
            <p:spPr bwMode="auto">
              <a:xfrm>
                <a:off x="2234" y="4512"/>
                <a:ext cx="26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0" name="Line 37"/>
              <p:cNvSpPr>
                <a:spLocks noChangeShapeType="1"/>
              </p:cNvSpPr>
              <p:nvPr/>
            </p:nvSpPr>
            <p:spPr bwMode="auto">
              <a:xfrm>
                <a:off x="2539" y="3936"/>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1" name="Line 38"/>
              <p:cNvSpPr>
                <a:spLocks noChangeShapeType="1"/>
              </p:cNvSpPr>
              <p:nvPr/>
            </p:nvSpPr>
            <p:spPr bwMode="auto">
              <a:xfrm>
                <a:off x="2539" y="4224"/>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2" name="Line 39"/>
              <p:cNvSpPr>
                <a:spLocks noChangeShapeType="1"/>
              </p:cNvSpPr>
              <p:nvPr/>
            </p:nvSpPr>
            <p:spPr bwMode="auto">
              <a:xfrm>
                <a:off x="2539" y="4512"/>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3" name="Line 40"/>
              <p:cNvSpPr>
                <a:spLocks noChangeShapeType="1"/>
              </p:cNvSpPr>
              <p:nvPr/>
            </p:nvSpPr>
            <p:spPr bwMode="auto">
              <a:xfrm>
                <a:off x="2851" y="3936"/>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4" name="Line 41"/>
              <p:cNvSpPr>
                <a:spLocks noChangeShapeType="1"/>
              </p:cNvSpPr>
              <p:nvPr/>
            </p:nvSpPr>
            <p:spPr bwMode="auto">
              <a:xfrm>
                <a:off x="2851" y="4224"/>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5" name="Line 42"/>
              <p:cNvSpPr>
                <a:spLocks noChangeShapeType="1"/>
              </p:cNvSpPr>
              <p:nvPr/>
            </p:nvSpPr>
            <p:spPr bwMode="auto">
              <a:xfrm>
                <a:off x="2851" y="4512"/>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6" name="Line 43"/>
              <p:cNvSpPr>
                <a:spLocks noChangeShapeType="1"/>
              </p:cNvSpPr>
              <p:nvPr/>
            </p:nvSpPr>
            <p:spPr bwMode="auto">
              <a:xfrm>
                <a:off x="3167" y="3936"/>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7" name="Line 44"/>
              <p:cNvSpPr>
                <a:spLocks noChangeShapeType="1"/>
              </p:cNvSpPr>
              <p:nvPr/>
            </p:nvSpPr>
            <p:spPr bwMode="auto">
              <a:xfrm>
                <a:off x="3167" y="4224"/>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8" name="Line 45"/>
              <p:cNvSpPr>
                <a:spLocks noChangeShapeType="1"/>
              </p:cNvSpPr>
              <p:nvPr/>
            </p:nvSpPr>
            <p:spPr bwMode="auto">
              <a:xfrm>
                <a:off x="3167" y="4512"/>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59" name="Line 46"/>
              <p:cNvSpPr>
                <a:spLocks noChangeShapeType="1"/>
              </p:cNvSpPr>
              <p:nvPr/>
            </p:nvSpPr>
            <p:spPr bwMode="auto">
              <a:xfrm>
                <a:off x="3479" y="3936"/>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60" name="Line 47"/>
              <p:cNvSpPr>
                <a:spLocks noChangeShapeType="1"/>
              </p:cNvSpPr>
              <p:nvPr/>
            </p:nvSpPr>
            <p:spPr bwMode="auto">
              <a:xfrm>
                <a:off x="3479" y="4224"/>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61" name="Line 48"/>
              <p:cNvSpPr>
                <a:spLocks noChangeShapeType="1"/>
              </p:cNvSpPr>
              <p:nvPr/>
            </p:nvSpPr>
            <p:spPr bwMode="auto">
              <a:xfrm>
                <a:off x="3479" y="4512"/>
                <a:ext cx="2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34688" tIns="67345" rIns="134688" bIns="67345">
                <a:spAutoFit/>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grpSp>
        <p:sp>
          <p:nvSpPr>
            <p:cNvPr id="29" name="Text Box 49"/>
            <p:cNvSpPr txBox="1">
              <a:spLocks noChangeArrowheads="1"/>
            </p:cNvSpPr>
            <p:nvPr/>
          </p:nvSpPr>
          <p:spPr bwMode="auto">
            <a:xfrm>
              <a:off x="738" y="3187"/>
              <a:ext cx="46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fontAlgn="base">
                <a:spcBef>
                  <a:spcPct val="0"/>
                </a:spcBef>
                <a:spcAft>
                  <a:spcPct val="0"/>
                </a:spcAft>
                <a:defRPr/>
              </a:pPr>
              <a:r>
                <a:rPr lang="en-US" altLang="en-US" sz="1200" kern="0" smtClean="0">
                  <a:solidFill>
                    <a:srgbClr val="000000"/>
                  </a:solidFill>
                </a:rPr>
                <a:t>Shot #1</a:t>
              </a:r>
            </a:p>
          </p:txBody>
        </p:sp>
        <p:sp>
          <p:nvSpPr>
            <p:cNvPr id="30" name="Text Box 50"/>
            <p:cNvSpPr txBox="1">
              <a:spLocks noChangeArrowheads="1"/>
            </p:cNvSpPr>
            <p:nvPr/>
          </p:nvSpPr>
          <p:spPr bwMode="auto">
            <a:xfrm>
              <a:off x="742" y="3395"/>
              <a:ext cx="46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fontAlgn="base">
                <a:spcBef>
                  <a:spcPct val="0"/>
                </a:spcBef>
                <a:spcAft>
                  <a:spcPct val="0"/>
                </a:spcAft>
                <a:defRPr/>
              </a:pPr>
              <a:r>
                <a:rPr lang="en-US" altLang="en-US" sz="1200" kern="0" smtClean="0">
                  <a:solidFill>
                    <a:srgbClr val="000000"/>
                  </a:solidFill>
                </a:rPr>
                <a:t>Shot #2</a:t>
              </a:r>
            </a:p>
          </p:txBody>
        </p:sp>
        <p:sp>
          <p:nvSpPr>
            <p:cNvPr id="31" name="Text Box 51"/>
            <p:cNvSpPr txBox="1">
              <a:spLocks noChangeArrowheads="1"/>
            </p:cNvSpPr>
            <p:nvPr/>
          </p:nvSpPr>
          <p:spPr bwMode="auto">
            <a:xfrm>
              <a:off x="742" y="3615"/>
              <a:ext cx="46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fontAlgn="base">
                <a:spcBef>
                  <a:spcPct val="0"/>
                </a:spcBef>
                <a:spcAft>
                  <a:spcPct val="0"/>
                </a:spcAft>
                <a:defRPr/>
              </a:pPr>
              <a:r>
                <a:rPr lang="en-US" altLang="en-US" sz="1200" kern="0" smtClean="0">
                  <a:solidFill>
                    <a:srgbClr val="000000"/>
                  </a:solidFill>
                </a:rPr>
                <a:t>Shot #3</a:t>
              </a:r>
            </a:p>
          </p:txBody>
        </p:sp>
      </p:grpSp>
    </p:spTree>
    <p:extLst>
      <p:ext uri="{BB962C8B-B14F-4D97-AF65-F5344CB8AC3E}">
        <p14:creationId xmlns:p14="http://schemas.microsoft.com/office/powerpoint/2010/main" val="14601528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5S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44</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4" name="Group 13"/>
          <p:cNvGrpSpPr/>
          <p:nvPr/>
        </p:nvGrpSpPr>
        <p:grpSpPr>
          <a:xfrm>
            <a:off x="937775" y="1247775"/>
            <a:ext cx="7410450" cy="5270500"/>
            <a:chOff x="1504950" y="1247775"/>
            <a:chExt cx="7410450" cy="5270500"/>
          </a:xfrm>
        </p:grpSpPr>
        <p:sp>
          <p:nvSpPr>
            <p:cNvPr id="16" name="Text Box 4"/>
            <p:cNvSpPr txBox="1">
              <a:spLocks noChangeArrowheads="1"/>
            </p:cNvSpPr>
            <p:nvPr/>
          </p:nvSpPr>
          <p:spPr bwMode="auto">
            <a:xfrm>
              <a:off x="2466975" y="1247775"/>
              <a:ext cx="6448425"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tabLst>
                  <a:tab pos="342900" algn="l"/>
                  <a:tab pos="2000250" algn="l"/>
                  <a:tab pos="2235200" algn="l"/>
                </a:tabLst>
                <a:defRPr sz="2800" b="1">
                  <a:solidFill>
                    <a:schemeClr val="tx1"/>
                  </a:solidFill>
                  <a:latin typeface="Arial" pitchFamily="34" charset="0"/>
                  <a:cs typeface="Arial" pitchFamily="34" charset="0"/>
                </a:defRPr>
              </a:lvl1pPr>
              <a:lvl2pPr marL="742950" indent="-285750" eaLnBrk="0" hangingPunct="0">
                <a:tabLst>
                  <a:tab pos="342900" algn="l"/>
                  <a:tab pos="2000250" algn="l"/>
                  <a:tab pos="2235200" algn="l"/>
                </a:tabLst>
                <a:defRPr sz="2800" b="1">
                  <a:solidFill>
                    <a:schemeClr val="tx1"/>
                  </a:solidFill>
                  <a:latin typeface="Arial" pitchFamily="34" charset="0"/>
                  <a:cs typeface="Arial" pitchFamily="34" charset="0"/>
                </a:defRPr>
              </a:lvl2pPr>
              <a:lvl3pPr marL="1143000" indent="-228600" eaLnBrk="0" hangingPunct="0">
                <a:tabLst>
                  <a:tab pos="342900" algn="l"/>
                  <a:tab pos="2000250" algn="l"/>
                  <a:tab pos="2235200" algn="l"/>
                </a:tabLst>
                <a:defRPr sz="2800" b="1">
                  <a:solidFill>
                    <a:schemeClr val="tx1"/>
                  </a:solidFill>
                  <a:latin typeface="Arial" pitchFamily="34" charset="0"/>
                  <a:cs typeface="Arial" pitchFamily="34" charset="0"/>
                </a:defRPr>
              </a:lvl3pPr>
              <a:lvl4pPr marL="1600200" indent="-228600" eaLnBrk="0" hangingPunct="0">
                <a:tabLst>
                  <a:tab pos="342900" algn="l"/>
                  <a:tab pos="2000250" algn="l"/>
                  <a:tab pos="2235200" algn="l"/>
                </a:tabLst>
                <a:defRPr sz="2800" b="1">
                  <a:solidFill>
                    <a:schemeClr val="tx1"/>
                  </a:solidFill>
                  <a:latin typeface="Arial" pitchFamily="34" charset="0"/>
                  <a:cs typeface="Arial" pitchFamily="34" charset="0"/>
                </a:defRPr>
              </a:lvl4pPr>
              <a:lvl5pPr marL="2057400" indent="-228600" eaLnBrk="0" hangingPunct="0">
                <a:tabLst>
                  <a:tab pos="342900" algn="l"/>
                  <a:tab pos="2000250" algn="l"/>
                  <a:tab pos="2235200" algn="l"/>
                </a:tabLst>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342900" algn="l"/>
                  <a:tab pos="2000250" algn="l"/>
                  <a:tab pos="2235200" algn="l"/>
                </a:tabLs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342900" algn="l"/>
                  <a:tab pos="2000250" algn="l"/>
                  <a:tab pos="2235200" algn="l"/>
                </a:tabLs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342900" algn="l"/>
                  <a:tab pos="2000250" algn="l"/>
                  <a:tab pos="2235200" algn="l"/>
                </a:tabLs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342900" algn="l"/>
                  <a:tab pos="2000250" algn="l"/>
                  <a:tab pos="2235200" algn="l"/>
                </a:tabLst>
                <a:defRPr sz="2800" b="1">
                  <a:solidFill>
                    <a:schemeClr val="tx1"/>
                  </a:solidFill>
                  <a:latin typeface="Arial" pitchFamily="34" charset="0"/>
                  <a:cs typeface="Arial" pitchFamily="34" charset="0"/>
                </a:defRPr>
              </a:lvl9pPr>
            </a:lstStyle>
            <a:p>
              <a:pPr eaLnBrk="1" fontAlgn="base" hangingPunct="1">
                <a:spcBef>
                  <a:spcPct val="50000"/>
                </a:spcBef>
                <a:spcAft>
                  <a:spcPct val="0"/>
                </a:spcAft>
                <a:defRPr/>
              </a:pPr>
              <a:r>
                <a:rPr lang="en-US" altLang="en-US" sz="1800" kern="0" dirty="0" smtClean="0">
                  <a:solidFill>
                    <a:srgbClr val="000000"/>
                  </a:solidFill>
                </a:rPr>
                <a:t>Organize the workplace  …5S</a:t>
              </a:r>
            </a:p>
            <a:p>
              <a:pPr eaLnBrk="1" fontAlgn="base" hangingPunct="1">
                <a:spcBef>
                  <a:spcPct val="50000"/>
                </a:spcBef>
                <a:spcAft>
                  <a:spcPct val="0"/>
                </a:spcAft>
                <a:defRPr/>
              </a:pPr>
              <a:r>
                <a:rPr lang="en-US" altLang="en-US" sz="1800" kern="0" dirty="0" smtClean="0">
                  <a:solidFill>
                    <a:srgbClr val="000000"/>
                  </a:solidFill>
                </a:rPr>
                <a:t>1.  Sort	</a:t>
              </a:r>
              <a:r>
                <a:rPr lang="en-US" altLang="en-US" sz="1800" b="0" kern="0" dirty="0" smtClean="0">
                  <a:solidFill>
                    <a:srgbClr val="000000"/>
                  </a:solidFill>
                </a:rPr>
                <a:t>-  	Identify what forms, equipment, parts,		etc. are needed (keep) and what is 		not (remove)</a:t>
              </a:r>
            </a:p>
            <a:p>
              <a:pPr eaLnBrk="1" fontAlgn="base" hangingPunct="1">
                <a:spcBef>
                  <a:spcPct val="50000"/>
                </a:spcBef>
                <a:spcAft>
                  <a:spcPct val="0"/>
                </a:spcAft>
                <a:defRPr/>
              </a:pPr>
              <a:r>
                <a:rPr lang="en-US" altLang="en-US" sz="1800" kern="0" dirty="0" smtClean="0">
                  <a:solidFill>
                    <a:srgbClr val="000000"/>
                  </a:solidFill>
                </a:rPr>
                <a:t>2.  Set in Order 	</a:t>
              </a:r>
              <a:r>
                <a:rPr lang="en-US" altLang="en-US" sz="1800" b="0" kern="0" dirty="0" smtClean="0">
                  <a:solidFill>
                    <a:srgbClr val="000000"/>
                  </a:solidFill>
                </a:rPr>
                <a:t>-  	Determine a place for needed 			items … identify the storage 			place with clear markings</a:t>
              </a:r>
            </a:p>
            <a:p>
              <a:pPr eaLnBrk="1" fontAlgn="base" hangingPunct="1">
                <a:spcBef>
                  <a:spcPct val="50000"/>
                </a:spcBef>
                <a:spcAft>
                  <a:spcPct val="0"/>
                </a:spcAft>
                <a:defRPr/>
              </a:pPr>
              <a:r>
                <a:rPr lang="en-US" altLang="en-US" sz="1800" kern="0" dirty="0" smtClean="0">
                  <a:solidFill>
                    <a:srgbClr val="000000"/>
                  </a:solidFill>
                </a:rPr>
                <a:t>3.  Shine	</a:t>
              </a:r>
              <a:r>
                <a:rPr lang="en-US" altLang="en-US" sz="1800" b="0" kern="0" dirty="0" smtClean="0">
                  <a:solidFill>
                    <a:srgbClr val="000000"/>
                  </a:solidFill>
                </a:rPr>
                <a:t>-	“Clean” the office/room/station and 		 maintain the equipment</a:t>
              </a:r>
            </a:p>
            <a:p>
              <a:pPr eaLnBrk="1" fontAlgn="base" hangingPunct="1">
                <a:spcBef>
                  <a:spcPct val="50000"/>
                </a:spcBef>
                <a:spcAft>
                  <a:spcPct val="0"/>
                </a:spcAft>
                <a:defRPr/>
              </a:pPr>
              <a:r>
                <a:rPr lang="en-US" altLang="en-US" sz="1800" kern="0" dirty="0" smtClean="0">
                  <a:solidFill>
                    <a:srgbClr val="000000"/>
                  </a:solidFill>
                </a:rPr>
                <a:t>4.  Standardize	</a:t>
              </a:r>
              <a:r>
                <a:rPr lang="en-US" altLang="en-US" sz="1800" b="0" kern="0" dirty="0" smtClean="0">
                  <a:solidFill>
                    <a:srgbClr val="000000"/>
                  </a:solidFill>
                </a:rPr>
                <a:t>-	Work procedures, systems, and 		policies</a:t>
              </a:r>
            </a:p>
            <a:p>
              <a:pPr eaLnBrk="1" fontAlgn="base" hangingPunct="1">
                <a:spcBef>
                  <a:spcPct val="50000"/>
                </a:spcBef>
                <a:spcAft>
                  <a:spcPct val="0"/>
                </a:spcAft>
                <a:defRPr/>
              </a:pPr>
              <a:r>
                <a:rPr lang="en-US" altLang="en-US" sz="1800" kern="0" dirty="0" smtClean="0">
                  <a:solidFill>
                    <a:srgbClr val="000000"/>
                  </a:solidFill>
                </a:rPr>
                <a:t>5.  Sustain	</a:t>
              </a:r>
              <a:r>
                <a:rPr lang="en-US" altLang="en-US" sz="1800" b="0" kern="0" dirty="0" smtClean="0">
                  <a:solidFill>
                    <a:srgbClr val="000000"/>
                  </a:solidFill>
                </a:rPr>
                <a:t>-	Review regularly the SOPs, processes, 		regulations, etc. and ensure 			compliance</a:t>
              </a:r>
            </a:p>
          </p:txBody>
        </p:sp>
        <p:sp>
          <p:nvSpPr>
            <p:cNvPr id="17" name="Text Box 5"/>
            <p:cNvSpPr txBox="1">
              <a:spLocks noChangeArrowheads="1"/>
            </p:cNvSpPr>
            <p:nvPr/>
          </p:nvSpPr>
          <p:spPr bwMode="auto">
            <a:xfrm>
              <a:off x="1600200" y="5876925"/>
              <a:ext cx="6248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50000"/>
                </a:spcBef>
                <a:spcAft>
                  <a:spcPct val="0"/>
                </a:spcAft>
                <a:defRPr/>
              </a:pPr>
              <a:r>
                <a:rPr lang="en-US" altLang="en-US" sz="1800" kern="0" smtClean="0">
                  <a:solidFill>
                    <a:srgbClr val="000000"/>
                  </a:solidFill>
                </a:rPr>
                <a:t>Provide documentation so that the work environment is clearly defined, self-regulating, and self-improving</a:t>
              </a:r>
            </a:p>
          </p:txBody>
        </p:sp>
        <p:sp>
          <p:nvSpPr>
            <p:cNvPr id="18" name="Line 6"/>
            <p:cNvSpPr>
              <a:spLocks noChangeShapeType="1"/>
            </p:cNvSpPr>
            <p:nvPr/>
          </p:nvSpPr>
          <p:spPr bwMode="auto">
            <a:xfrm flipV="1">
              <a:off x="2119313" y="1706563"/>
              <a:ext cx="4762" cy="4052887"/>
            </a:xfrm>
            <a:prstGeom prst="line">
              <a:avLst/>
            </a:prstGeom>
            <a:noFill/>
            <a:ln w="34925">
              <a:solidFill>
                <a:srgbClr val="003399"/>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a:cs typeface="Arial"/>
              </a:endParaRPr>
            </a:p>
          </p:txBody>
        </p:sp>
        <p:sp>
          <p:nvSpPr>
            <p:cNvPr id="19" name="Rectangle 7"/>
            <p:cNvSpPr>
              <a:spLocks noChangeArrowheads="1"/>
            </p:cNvSpPr>
            <p:nvPr/>
          </p:nvSpPr>
          <p:spPr bwMode="auto">
            <a:xfrm>
              <a:off x="1504950" y="2724150"/>
              <a:ext cx="3429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44563" eaLnBrk="0" hangingPunct="0">
                <a:defRPr sz="2800" b="1">
                  <a:solidFill>
                    <a:schemeClr val="tx1"/>
                  </a:solidFill>
                  <a:latin typeface="Arial" pitchFamily="34" charset="0"/>
                  <a:cs typeface="Arial" pitchFamily="34" charset="0"/>
                </a:defRPr>
              </a:lvl1pPr>
              <a:lvl2pPr marL="742950" indent="-285750" defTabSz="944563" eaLnBrk="0" hangingPunct="0">
                <a:defRPr sz="2800" b="1">
                  <a:solidFill>
                    <a:schemeClr val="tx1"/>
                  </a:solidFill>
                  <a:latin typeface="Arial" pitchFamily="34" charset="0"/>
                  <a:cs typeface="Arial" pitchFamily="34" charset="0"/>
                </a:defRPr>
              </a:lvl2pPr>
              <a:lvl3pPr marL="1143000" indent="-228600" defTabSz="944563" eaLnBrk="0" hangingPunct="0">
                <a:defRPr sz="2800" b="1">
                  <a:solidFill>
                    <a:schemeClr val="tx1"/>
                  </a:solidFill>
                  <a:latin typeface="Arial" pitchFamily="34" charset="0"/>
                  <a:cs typeface="Arial" pitchFamily="34" charset="0"/>
                </a:defRPr>
              </a:lvl3pPr>
              <a:lvl4pPr marL="1600200" indent="-228600" defTabSz="944563" eaLnBrk="0" hangingPunct="0">
                <a:defRPr sz="2800" b="1">
                  <a:solidFill>
                    <a:schemeClr val="tx1"/>
                  </a:solidFill>
                  <a:latin typeface="Arial" pitchFamily="34" charset="0"/>
                  <a:cs typeface="Arial" pitchFamily="34" charset="0"/>
                </a:defRPr>
              </a:lvl4pPr>
              <a:lvl5pPr marL="2057400" indent="-228600" defTabSz="944563" eaLnBrk="0" hangingPunct="0">
                <a:defRPr sz="2800" b="1">
                  <a:solidFill>
                    <a:schemeClr val="tx1"/>
                  </a:solidFill>
                  <a:latin typeface="Arial" pitchFamily="34" charset="0"/>
                  <a:cs typeface="Arial" pitchFamily="34" charset="0"/>
                </a:defRPr>
              </a:lvl5pPr>
              <a:lvl6pPr marL="2514600" indent="-228600" defTabSz="944563"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defTabSz="944563"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defTabSz="944563"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defTabSz="944563"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fontAlgn="base">
                <a:lnSpc>
                  <a:spcPct val="110000"/>
                </a:lnSpc>
                <a:spcBef>
                  <a:spcPct val="0"/>
                </a:spcBef>
                <a:spcAft>
                  <a:spcPct val="0"/>
                </a:spcAft>
                <a:defRPr/>
              </a:pPr>
              <a:r>
                <a:rPr lang="en-US" altLang="en-US" sz="1800" kern="0" smtClean="0">
                  <a:solidFill>
                    <a:srgbClr val="000000"/>
                  </a:solidFill>
                </a:rPr>
                <a:t>S</a:t>
              </a:r>
            </a:p>
            <a:p>
              <a:pPr algn="ctr" fontAlgn="base">
                <a:lnSpc>
                  <a:spcPct val="110000"/>
                </a:lnSpc>
                <a:spcBef>
                  <a:spcPct val="0"/>
                </a:spcBef>
                <a:spcAft>
                  <a:spcPct val="0"/>
                </a:spcAft>
                <a:defRPr/>
              </a:pPr>
              <a:r>
                <a:rPr lang="en-US" altLang="en-US" sz="1800" kern="0" smtClean="0">
                  <a:solidFill>
                    <a:srgbClr val="000000"/>
                  </a:solidFill>
                </a:rPr>
                <a:t>A</a:t>
              </a:r>
            </a:p>
            <a:p>
              <a:pPr algn="ctr" fontAlgn="base">
                <a:lnSpc>
                  <a:spcPct val="110000"/>
                </a:lnSpc>
                <a:spcBef>
                  <a:spcPct val="0"/>
                </a:spcBef>
                <a:spcAft>
                  <a:spcPct val="0"/>
                </a:spcAft>
                <a:defRPr/>
              </a:pPr>
              <a:r>
                <a:rPr lang="en-US" altLang="en-US" sz="1800" kern="0" smtClean="0">
                  <a:solidFill>
                    <a:srgbClr val="000000"/>
                  </a:solidFill>
                </a:rPr>
                <a:t>F</a:t>
              </a:r>
            </a:p>
            <a:p>
              <a:pPr algn="ctr" fontAlgn="base">
                <a:lnSpc>
                  <a:spcPct val="110000"/>
                </a:lnSpc>
                <a:spcBef>
                  <a:spcPct val="0"/>
                </a:spcBef>
                <a:spcAft>
                  <a:spcPct val="0"/>
                </a:spcAft>
                <a:defRPr/>
              </a:pPr>
              <a:r>
                <a:rPr lang="en-US" altLang="en-US" sz="1800" kern="0" smtClean="0">
                  <a:solidFill>
                    <a:srgbClr val="000000"/>
                  </a:solidFill>
                </a:rPr>
                <a:t>E</a:t>
              </a:r>
            </a:p>
            <a:p>
              <a:pPr algn="ctr" fontAlgn="base">
                <a:lnSpc>
                  <a:spcPct val="110000"/>
                </a:lnSpc>
                <a:spcBef>
                  <a:spcPct val="0"/>
                </a:spcBef>
                <a:spcAft>
                  <a:spcPct val="0"/>
                </a:spcAft>
                <a:defRPr/>
              </a:pPr>
              <a:r>
                <a:rPr lang="en-US" altLang="en-US" sz="1800" kern="0" smtClean="0">
                  <a:solidFill>
                    <a:srgbClr val="000000"/>
                  </a:solidFill>
                </a:rPr>
                <a:t>T</a:t>
              </a:r>
            </a:p>
            <a:p>
              <a:pPr algn="ctr" fontAlgn="base">
                <a:lnSpc>
                  <a:spcPct val="110000"/>
                </a:lnSpc>
                <a:spcBef>
                  <a:spcPct val="0"/>
                </a:spcBef>
                <a:spcAft>
                  <a:spcPct val="0"/>
                </a:spcAft>
                <a:defRPr/>
              </a:pPr>
              <a:r>
                <a:rPr lang="en-US" altLang="en-US" sz="1800" kern="0" smtClean="0">
                  <a:solidFill>
                    <a:srgbClr val="000000"/>
                  </a:solidFill>
                </a:rPr>
                <a:t>Y</a:t>
              </a:r>
            </a:p>
          </p:txBody>
        </p:sp>
        <p:sp>
          <p:nvSpPr>
            <p:cNvPr id="20" name="Freeform 8"/>
            <p:cNvSpPr>
              <a:spLocks/>
            </p:cNvSpPr>
            <p:nvPr/>
          </p:nvSpPr>
          <p:spPr bwMode="auto">
            <a:xfrm flipV="1">
              <a:off x="2027238" y="5686425"/>
              <a:ext cx="179387" cy="173038"/>
            </a:xfrm>
            <a:custGeom>
              <a:avLst/>
              <a:gdLst>
                <a:gd name="T0" fmla="*/ 2147483647 w 38"/>
                <a:gd name="T1" fmla="*/ 2147483647 h 58"/>
                <a:gd name="T2" fmla="*/ 2147483647 w 38"/>
                <a:gd name="T3" fmla="*/ 2147483647 h 58"/>
                <a:gd name="T4" fmla="*/ 2147483647 w 38"/>
                <a:gd name="T5" fmla="*/ 0 h 58"/>
                <a:gd name="T6" fmla="*/ 0 w 38"/>
                <a:gd name="T7" fmla="*/ 2147483647 h 58"/>
                <a:gd name="T8" fmla="*/ 2147483647 w 38"/>
                <a:gd name="T9" fmla="*/ 2147483647 h 58"/>
                <a:gd name="T10" fmla="*/ 0 60000 65536"/>
                <a:gd name="T11" fmla="*/ 0 60000 65536"/>
                <a:gd name="T12" fmla="*/ 0 60000 65536"/>
                <a:gd name="T13" fmla="*/ 0 60000 65536"/>
                <a:gd name="T14" fmla="*/ 0 60000 65536"/>
                <a:gd name="T15" fmla="*/ 0 w 38"/>
                <a:gd name="T16" fmla="*/ 0 h 58"/>
                <a:gd name="T17" fmla="*/ 38 w 38"/>
                <a:gd name="T18" fmla="*/ 58 h 58"/>
              </a:gdLst>
              <a:ahLst/>
              <a:cxnLst>
                <a:cxn ang="T10">
                  <a:pos x="T0" y="T1"/>
                </a:cxn>
                <a:cxn ang="T11">
                  <a:pos x="T2" y="T3"/>
                </a:cxn>
                <a:cxn ang="T12">
                  <a:pos x="T4" y="T5"/>
                </a:cxn>
                <a:cxn ang="T13">
                  <a:pos x="T6" y="T7"/>
                </a:cxn>
                <a:cxn ang="T14">
                  <a:pos x="T8" y="T9"/>
                </a:cxn>
              </a:cxnLst>
              <a:rect l="T15" t="T16" r="T17" b="T18"/>
              <a:pathLst>
                <a:path w="38" h="58">
                  <a:moveTo>
                    <a:pt x="15" y="45"/>
                  </a:moveTo>
                  <a:lnTo>
                    <a:pt x="38" y="58"/>
                  </a:lnTo>
                  <a:lnTo>
                    <a:pt x="15" y="0"/>
                  </a:lnTo>
                  <a:lnTo>
                    <a:pt x="0" y="58"/>
                  </a:lnTo>
                  <a:lnTo>
                    <a:pt x="15" y="45"/>
                  </a:lnTo>
                  <a:close/>
                </a:path>
              </a:pathLst>
            </a:custGeom>
            <a:solidFill>
              <a:srgbClr val="003399"/>
            </a:solidFill>
            <a:ln w="19050">
              <a:solidFill>
                <a:srgbClr val="003399"/>
              </a:solidFill>
              <a:round/>
              <a:headEnd/>
              <a:tailEnd/>
            </a:ln>
          </p:spPr>
          <p:txBody>
            <a:bodyPr/>
            <a:lstStyle/>
            <a:p>
              <a:pPr fontAlgn="base">
                <a:spcBef>
                  <a:spcPct val="0"/>
                </a:spcBef>
                <a:spcAft>
                  <a:spcPct val="0"/>
                </a:spcAft>
                <a:defRPr/>
              </a:pPr>
              <a:endParaRPr lang="en-US" sz="2800" b="1" kern="0" smtClean="0">
                <a:solidFill>
                  <a:srgbClr val="FFFFFF"/>
                </a:solidFill>
                <a:latin typeface="Arial"/>
                <a:cs typeface="Arial"/>
              </a:endParaRPr>
            </a:p>
          </p:txBody>
        </p:sp>
        <p:sp>
          <p:nvSpPr>
            <p:cNvPr id="21" name="Freeform 9"/>
            <p:cNvSpPr>
              <a:spLocks/>
            </p:cNvSpPr>
            <p:nvPr/>
          </p:nvSpPr>
          <p:spPr bwMode="auto">
            <a:xfrm>
              <a:off x="2046288" y="1574800"/>
              <a:ext cx="179387" cy="173038"/>
            </a:xfrm>
            <a:custGeom>
              <a:avLst/>
              <a:gdLst>
                <a:gd name="T0" fmla="*/ 2147483647 w 38"/>
                <a:gd name="T1" fmla="*/ 2147483647 h 58"/>
                <a:gd name="T2" fmla="*/ 2147483647 w 38"/>
                <a:gd name="T3" fmla="*/ 2147483647 h 58"/>
                <a:gd name="T4" fmla="*/ 2147483647 w 38"/>
                <a:gd name="T5" fmla="*/ 0 h 58"/>
                <a:gd name="T6" fmla="*/ 0 w 38"/>
                <a:gd name="T7" fmla="*/ 2147483647 h 58"/>
                <a:gd name="T8" fmla="*/ 2147483647 w 38"/>
                <a:gd name="T9" fmla="*/ 2147483647 h 58"/>
                <a:gd name="T10" fmla="*/ 0 60000 65536"/>
                <a:gd name="T11" fmla="*/ 0 60000 65536"/>
                <a:gd name="T12" fmla="*/ 0 60000 65536"/>
                <a:gd name="T13" fmla="*/ 0 60000 65536"/>
                <a:gd name="T14" fmla="*/ 0 60000 65536"/>
                <a:gd name="T15" fmla="*/ 0 w 38"/>
                <a:gd name="T16" fmla="*/ 0 h 58"/>
                <a:gd name="T17" fmla="*/ 38 w 38"/>
                <a:gd name="T18" fmla="*/ 58 h 58"/>
              </a:gdLst>
              <a:ahLst/>
              <a:cxnLst>
                <a:cxn ang="T10">
                  <a:pos x="T0" y="T1"/>
                </a:cxn>
                <a:cxn ang="T11">
                  <a:pos x="T2" y="T3"/>
                </a:cxn>
                <a:cxn ang="T12">
                  <a:pos x="T4" y="T5"/>
                </a:cxn>
                <a:cxn ang="T13">
                  <a:pos x="T6" y="T7"/>
                </a:cxn>
                <a:cxn ang="T14">
                  <a:pos x="T8" y="T9"/>
                </a:cxn>
              </a:cxnLst>
              <a:rect l="T15" t="T16" r="T17" b="T18"/>
              <a:pathLst>
                <a:path w="38" h="58">
                  <a:moveTo>
                    <a:pt x="15" y="45"/>
                  </a:moveTo>
                  <a:lnTo>
                    <a:pt x="38" y="58"/>
                  </a:lnTo>
                  <a:lnTo>
                    <a:pt x="15" y="0"/>
                  </a:lnTo>
                  <a:lnTo>
                    <a:pt x="0" y="58"/>
                  </a:lnTo>
                  <a:lnTo>
                    <a:pt x="15" y="45"/>
                  </a:lnTo>
                  <a:close/>
                </a:path>
              </a:pathLst>
            </a:custGeom>
            <a:solidFill>
              <a:srgbClr val="003399"/>
            </a:solidFill>
            <a:ln w="19050">
              <a:solidFill>
                <a:srgbClr val="003399"/>
              </a:solidFill>
              <a:round/>
              <a:headEnd/>
              <a:tailEnd/>
            </a:ln>
          </p:spPr>
          <p:txBody>
            <a:bodyPr/>
            <a:lstStyle/>
            <a:p>
              <a:pPr fontAlgn="base">
                <a:spcBef>
                  <a:spcPct val="0"/>
                </a:spcBef>
                <a:spcAft>
                  <a:spcPct val="0"/>
                </a:spcAft>
                <a:defRPr/>
              </a:pPr>
              <a:endParaRPr lang="en-US" sz="2800" b="1" kern="0" smtClean="0">
                <a:solidFill>
                  <a:srgbClr val="FFFFFF"/>
                </a:solidFill>
                <a:latin typeface="Arial"/>
                <a:cs typeface="Arial"/>
              </a:endParaRPr>
            </a:p>
          </p:txBody>
        </p:sp>
      </p:grpSp>
      <p:sp>
        <p:nvSpPr>
          <p:cNvPr id="15" name="Subtitle 2"/>
          <p:cNvSpPr>
            <a:spLocks noGrp="1"/>
          </p:cNvSpPr>
          <p:nvPr>
            <p:ph type="subTitle" idx="1"/>
          </p:nvPr>
        </p:nvSpPr>
        <p:spPr>
          <a:xfrm>
            <a:off x="628650" y="771381"/>
            <a:ext cx="7891272" cy="369332"/>
          </a:xfrm>
        </p:spPr>
        <p:txBody>
          <a:bodyPr/>
          <a:lstStyle/>
          <a:p>
            <a:r>
              <a:rPr lang="en-US" dirty="0" smtClean="0"/>
              <a:t>From Shop Floor to Office</a:t>
            </a:r>
            <a:endParaRPr lang="en-US" dirty="0"/>
          </a:p>
        </p:txBody>
      </p:sp>
      <p:sp>
        <p:nvSpPr>
          <p:cNvPr id="24" name="TextBox 23"/>
          <p:cNvSpPr txBox="1"/>
          <p:nvPr/>
        </p:nvSpPr>
        <p:spPr>
          <a:xfrm rot="1414017">
            <a:off x="7314497" y="2830094"/>
            <a:ext cx="1675184" cy="923330"/>
          </a:xfrm>
          <a:prstGeom prst="rect">
            <a:avLst/>
          </a:prstGeom>
          <a:solidFill>
            <a:schemeClr val="accent6">
              <a:lumMod val="75000"/>
            </a:schemeClr>
          </a:solidFill>
        </p:spPr>
        <p:txBody>
          <a:bodyPr wrap="square" rtlCol="0">
            <a:spAutoFit/>
          </a:bodyPr>
          <a:lstStyle/>
          <a:p>
            <a:pPr algn="ctr"/>
            <a:r>
              <a:rPr lang="en-US" dirty="0" smtClean="0">
                <a:solidFill>
                  <a:prstClr val="white"/>
                </a:solidFill>
              </a:rPr>
              <a:t>   Leaders and Managers Make It Happen!</a:t>
            </a:r>
            <a:endParaRPr lang="en-US" dirty="0">
              <a:solidFill>
                <a:prstClr val="white"/>
              </a:solidFill>
            </a:endParaRPr>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880" y="54791"/>
            <a:ext cx="2544863" cy="1520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49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1000" fill="hold"/>
                                        <p:tgtEl>
                                          <p:spTgt spid="24"/>
                                        </p:tgtEl>
                                        <p:attrNameLst>
                                          <p:attrName>ppt_w</p:attrName>
                                        </p:attrNameLst>
                                      </p:cBhvr>
                                      <p:tavLst>
                                        <p:tav tm="0">
                                          <p:val>
                                            <p:fltVal val="0"/>
                                          </p:val>
                                        </p:tav>
                                        <p:tav tm="100000">
                                          <p:val>
                                            <p:strVal val="#ppt_w"/>
                                          </p:val>
                                        </p:tav>
                                      </p:tavLst>
                                    </p:anim>
                                    <p:anim calcmode="lin" valueType="num">
                                      <p:cBhvr>
                                        <p:cTn id="12" dur="1000" fill="hold"/>
                                        <p:tgtEl>
                                          <p:spTgt spid="24"/>
                                        </p:tgtEl>
                                        <p:attrNameLst>
                                          <p:attrName>ppt_h</p:attrName>
                                        </p:attrNameLst>
                                      </p:cBhvr>
                                      <p:tavLst>
                                        <p:tav tm="0">
                                          <p:val>
                                            <p:fltVal val="0"/>
                                          </p:val>
                                        </p:tav>
                                        <p:tav tm="100000">
                                          <p:val>
                                            <p:strVal val="#ppt_h"/>
                                          </p:val>
                                        </p:tav>
                                      </p:tavLst>
                                    </p:anim>
                                    <p:anim calcmode="lin" valueType="num">
                                      <p:cBhvr>
                                        <p:cTn id="13" dur="1000" fill="hold"/>
                                        <p:tgtEl>
                                          <p:spTgt spid="24"/>
                                        </p:tgtEl>
                                        <p:attrNameLst>
                                          <p:attrName>style.rotation</p:attrName>
                                        </p:attrNameLst>
                                      </p:cBhvr>
                                      <p:tavLst>
                                        <p:tav tm="0">
                                          <p:val>
                                            <p:fltVal val="90"/>
                                          </p:val>
                                        </p:tav>
                                        <p:tav tm="100000">
                                          <p:val>
                                            <p:fltVal val="0"/>
                                          </p:val>
                                        </p:tav>
                                      </p:tavLst>
                                    </p:anim>
                                    <p:animEffect transition="in" filter="fade">
                                      <p:cBhvr>
                                        <p:cTn id="14"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288" y="289133"/>
            <a:ext cx="7287016" cy="461665"/>
          </a:xfrm>
        </p:spPr>
        <p:txBody>
          <a:bodyPr/>
          <a:lstStyle/>
          <a:p>
            <a:r>
              <a:rPr lang="en-US" dirty="0" smtClean="0"/>
              <a:t>5S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45</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Subtitle 2"/>
          <p:cNvSpPr>
            <a:spLocks noGrp="1"/>
          </p:cNvSpPr>
          <p:nvPr>
            <p:ph type="subTitle" idx="1"/>
          </p:nvPr>
        </p:nvSpPr>
        <p:spPr/>
        <p:txBody>
          <a:bodyPr/>
          <a:lstStyle/>
          <a:p>
            <a:r>
              <a:rPr lang="en-US" dirty="0" smtClean="0"/>
              <a:t>Sort</a:t>
            </a:r>
            <a:endParaRPr lang="en-US" dirty="0"/>
          </a:p>
        </p:txBody>
      </p:sp>
      <p:sp>
        <p:nvSpPr>
          <p:cNvPr id="14" name="Rectangle 1"/>
          <p:cNvSpPr>
            <a:spLocks noChangeArrowheads="1"/>
          </p:cNvSpPr>
          <p:nvPr/>
        </p:nvSpPr>
        <p:spPr bwMode="auto">
          <a:xfrm>
            <a:off x="3716688" y="3540125"/>
            <a:ext cx="1755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altLang="en-US" sz="2400" kern="0" dirty="0" smtClean="0">
                <a:solidFill>
                  <a:srgbClr val="000000"/>
                </a:solidFill>
              </a:rPr>
              <a:t>Guidelines</a:t>
            </a:r>
          </a:p>
        </p:txBody>
      </p:sp>
      <p:pic>
        <p:nvPicPr>
          <p:cNvPr id="34818" name="Picture 2" descr="Image result for Hospital 5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475" y="1334199"/>
            <a:ext cx="3106185" cy="20670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Hospital 5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043" y="1323804"/>
            <a:ext cx="3106185" cy="20542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420122854"/>
              </p:ext>
            </p:extLst>
          </p:nvPr>
        </p:nvGraphicFramePr>
        <p:xfrm>
          <a:off x="1280925" y="3630975"/>
          <a:ext cx="6636152" cy="2621280"/>
        </p:xfrm>
        <a:graphic>
          <a:graphicData uri="http://schemas.openxmlformats.org/drawingml/2006/table">
            <a:tbl>
              <a:tblPr firstRow="1" bandRow="1">
                <a:tableStyleId>{7DF18680-E054-41AD-8BC1-D1AEF772440D}</a:tableStyleId>
              </a:tblPr>
              <a:tblGrid>
                <a:gridCol w="3318076"/>
                <a:gridCol w="3318076"/>
              </a:tblGrid>
              <a:tr h="370840">
                <a:tc>
                  <a:txBody>
                    <a:bodyPr/>
                    <a:lstStyle/>
                    <a:p>
                      <a:pPr algn="ctr"/>
                      <a:r>
                        <a:rPr lang="en-US" sz="2000" dirty="0" smtClean="0">
                          <a:solidFill>
                            <a:schemeClr val="bg1"/>
                          </a:solidFill>
                        </a:rPr>
                        <a:t>How often is it used?</a:t>
                      </a:r>
                      <a:endParaRPr lang="en-US" sz="2000" dirty="0">
                        <a:solidFill>
                          <a:schemeClr val="bg1"/>
                        </a:solidFill>
                      </a:endParaRPr>
                    </a:p>
                  </a:txBody>
                  <a:tcPr/>
                </a:tc>
                <a:tc>
                  <a:txBody>
                    <a:bodyPr/>
                    <a:lstStyle/>
                    <a:p>
                      <a:pPr algn="ctr"/>
                      <a:r>
                        <a:rPr lang="en-US" sz="2000" dirty="0" smtClean="0"/>
                        <a:t>Storage  Location</a:t>
                      </a:r>
                      <a:endParaRPr lang="en-US" sz="2000" dirty="0"/>
                    </a:p>
                  </a:txBody>
                  <a:tcPr/>
                </a:tc>
              </a:tr>
              <a:tr h="370840">
                <a:tc>
                  <a:txBody>
                    <a:bodyPr/>
                    <a:lstStyle/>
                    <a:p>
                      <a:r>
                        <a:rPr lang="en-US" sz="1800" dirty="0" smtClean="0">
                          <a:solidFill>
                            <a:schemeClr val="accent1">
                              <a:lumMod val="50000"/>
                            </a:schemeClr>
                          </a:solidFill>
                        </a:rPr>
                        <a:t>Hourly</a:t>
                      </a:r>
                      <a:endParaRPr lang="en-US" sz="1800" dirty="0">
                        <a:solidFill>
                          <a:schemeClr val="accent1">
                            <a:lumMod val="50000"/>
                          </a:schemeClr>
                        </a:solidFill>
                      </a:endParaRPr>
                    </a:p>
                  </a:txBody>
                  <a:tcPr/>
                </a:tc>
                <a:tc>
                  <a:txBody>
                    <a:bodyPr/>
                    <a:lstStyle/>
                    <a:p>
                      <a:r>
                        <a:rPr lang="en-US" sz="1800" dirty="0" smtClean="0">
                          <a:solidFill>
                            <a:schemeClr val="accent1">
                              <a:lumMod val="50000"/>
                            </a:schemeClr>
                          </a:solidFill>
                        </a:rPr>
                        <a:t>Within arm’s reach</a:t>
                      </a:r>
                      <a:endParaRPr lang="en-US" sz="1800" dirty="0">
                        <a:solidFill>
                          <a:schemeClr val="accent1">
                            <a:lumMod val="50000"/>
                          </a:schemeClr>
                        </a:solidFill>
                      </a:endParaRPr>
                    </a:p>
                  </a:txBody>
                  <a:tcPr/>
                </a:tc>
              </a:tr>
              <a:tr h="370840">
                <a:tc>
                  <a:txBody>
                    <a:bodyPr/>
                    <a:lstStyle/>
                    <a:p>
                      <a:r>
                        <a:rPr lang="en-US" sz="1800" dirty="0" smtClean="0">
                          <a:solidFill>
                            <a:schemeClr val="accent1">
                              <a:lumMod val="50000"/>
                            </a:schemeClr>
                          </a:solidFill>
                        </a:rPr>
                        <a:t>Every Shift</a:t>
                      </a:r>
                      <a:endParaRPr lang="en-US" sz="1800" dirty="0">
                        <a:solidFill>
                          <a:schemeClr val="accent1">
                            <a:lumMod val="50000"/>
                          </a:schemeClr>
                        </a:solidFill>
                      </a:endParaRPr>
                    </a:p>
                  </a:txBody>
                  <a:tcPr/>
                </a:tc>
                <a:tc>
                  <a:txBody>
                    <a:bodyPr/>
                    <a:lstStyle/>
                    <a:p>
                      <a:r>
                        <a:rPr lang="en-US" sz="1800" dirty="0" smtClean="0">
                          <a:solidFill>
                            <a:schemeClr val="accent1">
                              <a:lumMod val="50000"/>
                            </a:schemeClr>
                          </a:solidFill>
                        </a:rPr>
                        <a:t>Within a short walk</a:t>
                      </a:r>
                      <a:endParaRPr lang="en-US" sz="1800" dirty="0">
                        <a:solidFill>
                          <a:schemeClr val="accent1">
                            <a:lumMod val="50000"/>
                          </a:schemeClr>
                        </a:solidFill>
                      </a:endParaRPr>
                    </a:p>
                  </a:txBody>
                  <a:tcPr/>
                </a:tc>
              </a:tr>
              <a:tr h="370840">
                <a:tc>
                  <a:txBody>
                    <a:bodyPr/>
                    <a:lstStyle/>
                    <a:p>
                      <a:r>
                        <a:rPr lang="en-US" sz="1800" dirty="0" smtClean="0">
                          <a:solidFill>
                            <a:schemeClr val="accent1">
                              <a:lumMod val="50000"/>
                            </a:schemeClr>
                          </a:solidFill>
                        </a:rPr>
                        <a:t>Daily</a:t>
                      </a:r>
                      <a:endParaRPr lang="en-US" sz="1800" dirty="0">
                        <a:solidFill>
                          <a:schemeClr val="accent1">
                            <a:lumMod val="50000"/>
                          </a:schemeClr>
                        </a:solidFill>
                      </a:endParaRPr>
                    </a:p>
                  </a:txBody>
                  <a:tcPr/>
                </a:tc>
                <a:tc>
                  <a:txBody>
                    <a:bodyPr/>
                    <a:lstStyle/>
                    <a:p>
                      <a:r>
                        <a:rPr lang="en-US" sz="1800" dirty="0" smtClean="0">
                          <a:solidFill>
                            <a:schemeClr val="accent1">
                              <a:lumMod val="50000"/>
                            </a:schemeClr>
                          </a:solidFill>
                        </a:rPr>
                        <a:t>Further away (but convenient)</a:t>
                      </a:r>
                      <a:endParaRPr lang="en-US" sz="1800" dirty="0">
                        <a:solidFill>
                          <a:schemeClr val="accent1">
                            <a:lumMod val="50000"/>
                          </a:schemeClr>
                        </a:solidFill>
                      </a:endParaRPr>
                    </a:p>
                  </a:txBody>
                  <a:tcPr/>
                </a:tc>
              </a:tr>
              <a:tr h="370840">
                <a:tc>
                  <a:txBody>
                    <a:bodyPr/>
                    <a:lstStyle/>
                    <a:p>
                      <a:r>
                        <a:rPr lang="en-US" sz="1800" dirty="0" smtClean="0">
                          <a:solidFill>
                            <a:schemeClr val="accent1">
                              <a:lumMod val="50000"/>
                            </a:schemeClr>
                          </a:solidFill>
                        </a:rPr>
                        <a:t>Monthly</a:t>
                      </a:r>
                      <a:endParaRPr lang="en-US" sz="1800" dirty="0">
                        <a:solidFill>
                          <a:schemeClr val="accent1">
                            <a:lumMod val="50000"/>
                          </a:schemeClr>
                        </a:solidFill>
                      </a:endParaRPr>
                    </a:p>
                  </a:txBody>
                  <a:tcPr/>
                </a:tc>
                <a:tc>
                  <a:txBody>
                    <a:bodyPr/>
                    <a:lstStyle/>
                    <a:p>
                      <a:r>
                        <a:rPr lang="en-US" sz="1800" dirty="0" smtClean="0">
                          <a:solidFill>
                            <a:schemeClr val="accent1">
                              <a:lumMod val="50000"/>
                            </a:schemeClr>
                          </a:solidFill>
                        </a:rPr>
                        <a:t>Department storage</a:t>
                      </a:r>
                      <a:endParaRPr lang="en-US" sz="1800" dirty="0">
                        <a:solidFill>
                          <a:schemeClr val="accent1">
                            <a:lumMod val="50000"/>
                          </a:schemeClr>
                        </a:solidFill>
                      </a:endParaRPr>
                    </a:p>
                  </a:txBody>
                  <a:tcPr/>
                </a:tc>
              </a:tr>
              <a:tr h="370840">
                <a:tc>
                  <a:txBody>
                    <a:bodyPr/>
                    <a:lstStyle/>
                    <a:p>
                      <a:r>
                        <a:rPr lang="en-US" sz="1800" dirty="0" smtClean="0">
                          <a:solidFill>
                            <a:schemeClr val="accent1">
                              <a:lumMod val="50000"/>
                            </a:schemeClr>
                          </a:solidFill>
                        </a:rPr>
                        <a:t>Annually</a:t>
                      </a:r>
                      <a:endParaRPr lang="en-US" sz="1800" dirty="0">
                        <a:solidFill>
                          <a:schemeClr val="accent1">
                            <a:lumMod val="50000"/>
                          </a:schemeClr>
                        </a:solidFill>
                      </a:endParaRPr>
                    </a:p>
                  </a:txBody>
                  <a:tcPr/>
                </a:tc>
                <a:tc>
                  <a:txBody>
                    <a:bodyPr/>
                    <a:lstStyle/>
                    <a:p>
                      <a:r>
                        <a:rPr lang="en-US" sz="1800" dirty="0" smtClean="0">
                          <a:solidFill>
                            <a:schemeClr val="accent1">
                              <a:lumMod val="50000"/>
                            </a:schemeClr>
                          </a:solidFill>
                        </a:rPr>
                        <a:t>Facility</a:t>
                      </a:r>
                      <a:r>
                        <a:rPr lang="en-US" sz="1800" baseline="0" dirty="0" smtClean="0">
                          <a:solidFill>
                            <a:schemeClr val="accent1">
                              <a:lumMod val="50000"/>
                            </a:schemeClr>
                          </a:solidFill>
                        </a:rPr>
                        <a:t> storage</a:t>
                      </a:r>
                      <a:endParaRPr lang="en-US" sz="1800" dirty="0">
                        <a:solidFill>
                          <a:schemeClr val="accent1">
                            <a:lumMod val="50000"/>
                          </a:schemeClr>
                        </a:solidFill>
                      </a:endParaRPr>
                    </a:p>
                  </a:txBody>
                  <a:tcPr/>
                </a:tc>
              </a:tr>
              <a:tr h="370840">
                <a:tc>
                  <a:txBody>
                    <a:bodyPr/>
                    <a:lstStyle/>
                    <a:p>
                      <a:r>
                        <a:rPr lang="en-US" sz="1800" dirty="0" smtClean="0">
                          <a:solidFill>
                            <a:schemeClr val="accent1">
                              <a:lumMod val="50000"/>
                            </a:schemeClr>
                          </a:solidFill>
                        </a:rPr>
                        <a:t>Never</a:t>
                      </a:r>
                      <a:endParaRPr lang="en-US" sz="1800" dirty="0">
                        <a:solidFill>
                          <a:schemeClr val="accent1">
                            <a:lumMod val="50000"/>
                          </a:schemeClr>
                        </a:solidFill>
                      </a:endParaRPr>
                    </a:p>
                  </a:txBody>
                  <a:tcPr/>
                </a:tc>
                <a:tc>
                  <a:txBody>
                    <a:bodyPr/>
                    <a:lstStyle/>
                    <a:p>
                      <a:r>
                        <a:rPr lang="en-US" sz="1800" dirty="0" smtClean="0">
                          <a:solidFill>
                            <a:schemeClr val="accent1">
                              <a:lumMod val="50000"/>
                            </a:schemeClr>
                          </a:solidFill>
                        </a:rPr>
                        <a:t>Get rid of it</a:t>
                      </a:r>
                      <a:endParaRPr lang="en-US" sz="1800" dirty="0">
                        <a:solidFill>
                          <a:schemeClr val="accent1">
                            <a:lumMod val="50000"/>
                          </a:schemeClr>
                        </a:solidFill>
                      </a:endParaRPr>
                    </a:p>
                  </a:txBody>
                  <a:tcPr/>
                </a:tc>
              </a:tr>
            </a:tbl>
          </a:graphicData>
        </a:graphic>
      </p:graphicFrame>
    </p:spTree>
    <p:extLst>
      <p:ext uri="{BB962C8B-B14F-4D97-AF65-F5344CB8AC3E}">
        <p14:creationId xmlns:p14="http://schemas.microsoft.com/office/powerpoint/2010/main" val="34632478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5S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46</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Subtitle 2"/>
          <p:cNvSpPr>
            <a:spLocks noGrp="1"/>
          </p:cNvSpPr>
          <p:nvPr>
            <p:ph type="subTitle" idx="1"/>
          </p:nvPr>
        </p:nvSpPr>
        <p:spPr/>
        <p:txBody>
          <a:bodyPr/>
          <a:lstStyle/>
          <a:p>
            <a:r>
              <a:rPr lang="en-US" dirty="0" smtClean="0"/>
              <a:t>Set in Order</a:t>
            </a:r>
            <a:endParaRPr lang="en-US" dirty="0"/>
          </a:p>
        </p:txBody>
      </p:sp>
      <p:sp>
        <p:nvSpPr>
          <p:cNvPr id="10" name="Content Placeholder 2"/>
          <p:cNvSpPr txBox="1">
            <a:spLocks/>
          </p:cNvSpPr>
          <p:nvPr/>
        </p:nvSpPr>
        <p:spPr bwMode="auto">
          <a:xfrm>
            <a:off x="730875" y="1284185"/>
            <a:ext cx="3581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0"/>
              </a:spcBef>
              <a:spcAft>
                <a:spcPct val="0"/>
              </a:spcAft>
              <a:buClr>
                <a:schemeClr val="bg1"/>
              </a:buClr>
              <a:buFont typeface="Wingdings" pitchFamily="2" charset="2"/>
              <a:buChar char="§"/>
              <a:defRPr sz="2800">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SzPct val="125000"/>
              <a:buChar char="•"/>
              <a:defRPr sz="2400">
                <a:solidFill>
                  <a:schemeClr val="bg1"/>
                </a:solidFill>
                <a:latin typeface="+mn-lt"/>
                <a:cs typeface="+mn-cs"/>
              </a:defRPr>
            </a:lvl2pPr>
            <a:lvl3pPr marL="1143000" indent="-228600" algn="l" rtl="0" eaLnBrk="0" fontAlgn="base" hangingPunct="0">
              <a:spcBef>
                <a:spcPct val="20000"/>
              </a:spcBef>
              <a:spcAft>
                <a:spcPct val="0"/>
              </a:spcAft>
              <a:buClr>
                <a:schemeClr val="bg1"/>
              </a:buClr>
              <a:buFont typeface="Arial" pitchFamily="34" charset="0"/>
              <a:buChar char="–"/>
              <a:defRPr sz="2000">
                <a:solidFill>
                  <a:schemeClr val="bg1"/>
                </a:solidFill>
                <a:latin typeface="Helvetica" pitchFamily="34" charset="0"/>
                <a:cs typeface="+mn-cs"/>
              </a:defRPr>
            </a:lvl3pPr>
            <a:lvl4pPr marL="1600200" indent="-228600" algn="l" rtl="0" eaLnBrk="0" fontAlgn="base" hangingPunct="0">
              <a:spcBef>
                <a:spcPct val="20000"/>
              </a:spcBef>
              <a:spcAft>
                <a:spcPct val="0"/>
              </a:spcAft>
              <a:buClr>
                <a:schemeClr val="bg1"/>
              </a:buClr>
              <a:buChar char="–"/>
              <a:defRPr sz="1800">
                <a:solidFill>
                  <a:schemeClr val="bg1"/>
                </a:solidFill>
                <a:latin typeface="Helvetica" pitchFamily="34" charset="0"/>
                <a:cs typeface="+mn-cs"/>
              </a:defRPr>
            </a:lvl4pPr>
            <a:lvl5pPr marL="2057400" indent="-228600" algn="l" rtl="0" eaLnBrk="0" fontAlgn="base" hangingPunct="0">
              <a:spcBef>
                <a:spcPct val="20000"/>
              </a:spcBef>
              <a:spcAft>
                <a:spcPct val="0"/>
              </a:spcAft>
              <a:buClr>
                <a:schemeClr val="bg1"/>
              </a:buClr>
              <a:buFont typeface="Arial" pitchFamily="34" charset="0"/>
              <a:buChar char="–"/>
              <a:defRPr sz="1800">
                <a:solidFill>
                  <a:schemeClr val="bg1"/>
                </a:solidFill>
                <a:latin typeface="Helvetica" pitchFamily="34" charset="0"/>
                <a:cs typeface="+mn-cs"/>
              </a:defRPr>
            </a:lvl5pPr>
            <a:lvl6pPr marL="2514600" indent="-228600" algn="l" rtl="0" fontAlgn="base">
              <a:spcBef>
                <a:spcPct val="20000"/>
              </a:spcBef>
              <a:spcAft>
                <a:spcPct val="0"/>
              </a:spcAft>
              <a:buClr>
                <a:schemeClr val="bg1"/>
              </a:buClr>
              <a:buFont typeface="Arial" charset="0"/>
              <a:buChar char="–"/>
              <a:defRPr sz="1800">
                <a:solidFill>
                  <a:schemeClr val="bg1"/>
                </a:solidFill>
                <a:latin typeface="Helvetica" pitchFamily="34" charset="0"/>
                <a:cs typeface="+mn-cs"/>
              </a:defRPr>
            </a:lvl6pPr>
            <a:lvl7pPr marL="2971800" indent="-228600" algn="l" rtl="0" fontAlgn="base">
              <a:spcBef>
                <a:spcPct val="20000"/>
              </a:spcBef>
              <a:spcAft>
                <a:spcPct val="0"/>
              </a:spcAft>
              <a:buClr>
                <a:schemeClr val="bg1"/>
              </a:buClr>
              <a:buFont typeface="Arial" charset="0"/>
              <a:buChar char="–"/>
              <a:defRPr sz="1800">
                <a:solidFill>
                  <a:schemeClr val="bg1"/>
                </a:solidFill>
                <a:latin typeface="Helvetica" pitchFamily="34" charset="0"/>
                <a:cs typeface="+mn-cs"/>
              </a:defRPr>
            </a:lvl7pPr>
            <a:lvl8pPr marL="3429000" indent="-228600" algn="l" rtl="0" fontAlgn="base">
              <a:spcBef>
                <a:spcPct val="20000"/>
              </a:spcBef>
              <a:spcAft>
                <a:spcPct val="0"/>
              </a:spcAft>
              <a:buClr>
                <a:schemeClr val="bg1"/>
              </a:buClr>
              <a:buFont typeface="Arial" charset="0"/>
              <a:buChar char="–"/>
              <a:defRPr sz="1800">
                <a:solidFill>
                  <a:schemeClr val="bg1"/>
                </a:solidFill>
                <a:latin typeface="Helvetica" pitchFamily="34" charset="0"/>
                <a:cs typeface="+mn-cs"/>
              </a:defRPr>
            </a:lvl8pPr>
            <a:lvl9pPr marL="3886200" indent="-228600" algn="l" rtl="0" fontAlgn="base">
              <a:spcBef>
                <a:spcPct val="20000"/>
              </a:spcBef>
              <a:spcAft>
                <a:spcPct val="0"/>
              </a:spcAft>
              <a:buClr>
                <a:schemeClr val="bg1"/>
              </a:buClr>
              <a:buFont typeface="Arial" charset="0"/>
              <a:buChar char="–"/>
              <a:defRPr sz="1800">
                <a:solidFill>
                  <a:schemeClr val="bg1"/>
                </a:solidFill>
                <a:latin typeface="Helvetica" pitchFamily="34" charset="0"/>
                <a:cs typeface="+mn-cs"/>
              </a:defRPr>
            </a:lvl9pPr>
          </a:lstStyle>
          <a:p>
            <a:pPr marL="0" indent="0" eaLnBrk="1" hangingPunct="1">
              <a:buClrTx/>
              <a:buSzPct val="110000"/>
              <a:buFont typeface="Wingdings" pitchFamily="2" charset="2"/>
              <a:buNone/>
              <a:defRPr/>
            </a:pPr>
            <a:endParaRPr lang="en-US" sz="1800" kern="0" dirty="0" smtClean="0">
              <a:solidFill>
                <a:srgbClr val="000000"/>
              </a:solidFill>
              <a:latin typeface="Arial"/>
              <a:cs typeface="Arial"/>
            </a:endParaRPr>
          </a:p>
          <a:p>
            <a:pPr eaLnBrk="1" hangingPunct="1">
              <a:buClrTx/>
              <a:buSzPct val="110000"/>
              <a:buFont typeface="Arial" pitchFamily="34" charset="0"/>
              <a:buChar char="•"/>
              <a:defRPr/>
            </a:pPr>
            <a:r>
              <a:rPr lang="en-US" sz="1800" kern="0" dirty="0" smtClean="0">
                <a:solidFill>
                  <a:srgbClr val="000000"/>
                </a:solidFill>
                <a:latin typeface="Arial"/>
                <a:cs typeface="Arial"/>
              </a:rPr>
              <a:t>Physically reconfigure the area for optimization</a:t>
            </a:r>
          </a:p>
          <a:p>
            <a:pPr marL="0" indent="0" eaLnBrk="1" hangingPunct="1">
              <a:buClrTx/>
              <a:buSzPct val="110000"/>
              <a:buFont typeface="Wingdings" pitchFamily="2" charset="2"/>
              <a:buNone/>
              <a:defRPr/>
            </a:pPr>
            <a:endParaRPr lang="en-US" sz="1800" kern="0" dirty="0" smtClean="0">
              <a:solidFill>
                <a:srgbClr val="000000"/>
              </a:solidFill>
              <a:latin typeface="Arial"/>
              <a:cs typeface="Arial"/>
            </a:endParaRPr>
          </a:p>
          <a:p>
            <a:pPr eaLnBrk="1" hangingPunct="1">
              <a:buClrTx/>
              <a:buSzPct val="110000"/>
              <a:buFont typeface="Arial" pitchFamily="34" charset="0"/>
              <a:buChar char="•"/>
              <a:defRPr/>
            </a:pPr>
            <a:r>
              <a:rPr lang="en-US" sz="1800" kern="0" dirty="0" smtClean="0">
                <a:solidFill>
                  <a:srgbClr val="000000"/>
                </a:solidFill>
                <a:latin typeface="Arial"/>
                <a:cs typeface="Arial"/>
              </a:rPr>
              <a:t>Mark locations for carts, big equipment, unit storage, etc.</a:t>
            </a:r>
          </a:p>
          <a:p>
            <a:pPr marL="0" indent="0" eaLnBrk="1" hangingPunct="1">
              <a:buClrTx/>
              <a:buSzPct val="110000"/>
              <a:buFont typeface="Wingdings" pitchFamily="2" charset="2"/>
              <a:buNone/>
              <a:defRPr/>
            </a:pPr>
            <a:endParaRPr lang="en-US" sz="1800" kern="0" dirty="0" smtClean="0">
              <a:solidFill>
                <a:srgbClr val="000000"/>
              </a:solidFill>
              <a:latin typeface="Arial"/>
              <a:cs typeface="Arial"/>
            </a:endParaRPr>
          </a:p>
          <a:p>
            <a:pPr eaLnBrk="1" hangingPunct="1">
              <a:buClrTx/>
              <a:buSzPct val="110000"/>
              <a:buFont typeface="Arial" pitchFamily="34" charset="0"/>
              <a:buChar char="•"/>
              <a:defRPr/>
            </a:pPr>
            <a:r>
              <a:rPr lang="en-US" sz="1800" kern="0" dirty="0" smtClean="0">
                <a:solidFill>
                  <a:srgbClr val="000000"/>
                </a:solidFill>
                <a:latin typeface="Arial"/>
                <a:cs typeface="Arial"/>
              </a:rPr>
              <a:t>Designate location for paperwork, medications, materials, and supplies</a:t>
            </a:r>
          </a:p>
          <a:p>
            <a:pPr marL="0" indent="0" eaLnBrk="1" hangingPunct="1">
              <a:buClrTx/>
              <a:buSzPct val="110000"/>
              <a:buFont typeface="Wingdings" pitchFamily="2" charset="2"/>
              <a:buNone/>
              <a:defRPr/>
            </a:pPr>
            <a:r>
              <a:rPr lang="en-US" sz="1800" kern="0" dirty="0" smtClean="0">
                <a:solidFill>
                  <a:srgbClr val="000000"/>
                </a:solidFill>
                <a:latin typeface="Arial"/>
                <a:cs typeface="Arial"/>
              </a:rPr>
              <a:t>  </a:t>
            </a:r>
          </a:p>
          <a:p>
            <a:pPr eaLnBrk="1" hangingPunct="1">
              <a:buClrTx/>
              <a:buSzPct val="110000"/>
              <a:buFont typeface="Arial" pitchFamily="34" charset="0"/>
              <a:buChar char="•"/>
              <a:defRPr/>
            </a:pPr>
            <a:r>
              <a:rPr lang="en-US" sz="1800" kern="0" dirty="0" smtClean="0">
                <a:solidFill>
                  <a:srgbClr val="000000"/>
                </a:solidFill>
                <a:latin typeface="Arial"/>
                <a:cs typeface="Arial"/>
              </a:rPr>
              <a:t>Build racks, containers or shadow boards for frequently used items</a:t>
            </a:r>
          </a:p>
          <a:p>
            <a:pPr marL="0" indent="0" eaLnBrk="1" hangingPunct="1">
              <a:buClrTx/>
              <a:buSzPct val="110000"/>
              <a:buFont typeface="Wingdings" pitchFamily="2" charset="2"/>
              <a:buNone/>
              <a:defRPr/>
            </a:pPr>
            <a:r>
              <a:rPr lang="en-US" sz="1800" kern="0" dirty="0" smtClean="0">
                <a:solidFill>
                  <a:srgbClr val="000000"/>
                </a:solidFill>
                <a:latin typeface="Arial"/>
                <a:cs typeface="Arial"/>
              </a:rPr>
              <a:t>  </a:t>
            </a:r>
          </a:p>
          <a:p>
            <a:pPr eaLnBrk="1" hangingPunct="1">
              <a:buClrTx/>
              <a:buSzPct val="110000"/>
              <a:buFont typeface="Arial" pitchFamily="34" charset="0"/>
              <a:buChar char="•"/>
              <a:defRPr/>
            </a:pPr>
            <a:r>
              <a:rPr lang="en-US" sz="1800" kern="0" dirty="0" smtClean="0">
                <a:solidFill>
                  <a:srgbClr val="000000"/>
                </a:solidFill>
                <a:latin typeface="Arial"/>
                <a:cs typeface="Arial"/>
              </a:rPr>
              <a:t>Place frequently used items near primary work locations</a:t>
            </a:r>
          </a:p>
          <a:p>
            <a:pPr marL="0" indent="0" eaLnBrk="1" hangingPunct="1">
              <a:lnSpc>
                <a:spcPct val="150000"/>
              </a:lnSpc>
              <a:buClrTx/>
              <a:buSzPct val="110000"/>
              <a:buFont typeface="Wingdings" pitchFamily="2" charset="2"/>
              <a:buNone/>
              <a:defRPr/>
            </a:pPr>
            <a:r>
              <a:rPr lang="en-US" sz="1800" kern="0" dirty="0" smtClean="0">
                <a:solidFill>
                  <a:srgbClr val="000000"/>
                </a:solidFill>
                <a:latin typeface="Arial"/>
                <a:cs typeface="Arial"/>
              </a:rPr>
              <a:t> </a:t>
            </a:r>
            <a:endParaRPr lang="en-US" sz="1800" kern="0" dirty="0">
              <a:solidFill>
                <a:srgbClr val="000000"/>
              </a:solidFill>
              <a:latin typeface="Arial"/>
              <a:cs typeface="Arial"/>
            </a:endParaRPr>
          </a:p>
        </p:txBody>
      </p:sp>
      <p:pic>
        <p:nvPicPr>
          <p:cNvPr id="32770" name="Picture 2" descr="http://www.pharmasystems.com/blog/wp-content/uploads/2015/01/Workspace.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2771" y="3857052"/>
            <a:ext cx="3166359" cy="21109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m1.behance.net/rendition/modules/44386729/disp/7fd5d82192f0c5a68da9404f110db9bd.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5296" y="1365813"/>
            <a:ext cx="2986269" cy="2217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8592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5S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47</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Subtitle 2"/>
          <p:cNvSpPr>
            <a:spLocks noGrp="1"/>
          </p:cNvSpPr>
          <p:nvPr>
            <p:ph type="subTitle" idx="1"/>
          </p:nvPr>
        </p:nvSpPr>
        <p:spPr/>
        <p:txBody>
          <a:bodyPr/>
          <a:lstStyle/>
          <a:p>
            <a:r>
              <a:rPr lang="en-US" dirty="0" smtClean="0"/>
              <a:t>Shine</a:t>
            </a:r>
            <a:endParaRPr lang="en-US" dirty="0"/>
          </a:p>
        </p:txBody>
      </p:sp>
      <p:sp>
        <p:nvSpPr>
          <p:cNvPr id="10" name="Rectangle 9"/>
          <p:cNvSpPr/>
          <p:nvPr/>
        </p:nvSpPr>
        <p:spPr>
          <a:xfrm>
            <a:off x="684250" y="1378275"/>
            <a:ext cx="4016375" cy="4262705"/>
          </a:xfrm>
          <a:prstGeom prst="rect">
            <a:avLst/>
          </a:prstGeom>
        </p:spPr>
        <p:txBody>
          <a:bodyPr>
            <a:spAutoFit/>
          </a:bodyPr>
          <a:lstStyle/>
          <a:p>
            <a:pPr marL="285750" indent="-285750" fontAlgn="base">
              <a:spcBef>
                <a:spcPts val="800"/>
              </a:spcBef>
              <a:spcAft>
                <a:spcPct val="0"/>
              </a:spcAft>
              <a:buSzPct val="110000"/>
              <a:buFont typeface="Arial" pitchFamily="34" charset="0"/>
              <a:buChar char="•"/>
              <a:defRPr/>
            </a:pPr>
            <a:r>
              <a:rPr lang="en-US" dirty="0">
                <a:solidFill>
                  <a:srgbClr val="000000"/>
                </a:solidFill>
                <a:latin typeface="Arial"/>
                <a:cs typeface="Arial"/>
              </a:rPr>
              <a:t>Clean</a:t>
            </a:r>
            <a:r>
              <a:rPr lang="en-US" b="1" dirty="0">
                <a:solidFill>
                  <a:srgbClr val="000000"/>
                </a:solidFill>
                <a:latin typeface="Arial"/>
                <a:cs typeface="Arial"/>
              </a:rPr>
              <a:t> </a:t>
            </a:r>
            <a:r>
              <a:rPr lang="en-US" dirty="0">
                <a:solidFill>
                  <a:srgbClr val="000000"/>
                </a:solidFill>
                <a:latin typeface="Arial"/>
                <a:cs typeface="Arial"/>
              </a:rPr>
              <a:t>floors, walls, tools, and equipment</a:t>
            </a:r>
          </a:p>
          <a:p>
            <a:pPr marL="285750" indent="-285750" fontAlgn="base">
              <a:lnSpc>
                <a:spcPts val="2200"/>
              </a:lnSpc>
              <a:spcBef>
                <a:spcPts val="800"/>
              </a:spcBef>
              <a:spcAft>
                <a:spcPct val="0"/>
              </a:spcAft>
              <a:buSzPct val="110000"/>
              <a:buFont typeface="Arial" pitchFamily="34" charset="0"/>
              <a:buChar char="•"/>
              <a:defRPr/>
            </a:pPr>
            <a:r>
              <a:rPr lang="en-US" dirty="0">
                <a:solidFill>
                  <a:srgbClr val="000000"/>
                </a:solidFill>
                <a:latin typeface="Arial"/>
                <a:cs typeface="Arial"/>
              </a:rPr>
              <a:t>Repair/replace items that could cause future cleanliness problems </a:t>
            </a:r>
            <a:r>
              <a:rPr lang="en-US" dirty="0" smtClean="0">
                <a:solidFill>
                  <a:srgbClr val="000000"/>
                </a:solidFill>
                <a:latin typeface="Arial"/>
                <a:cs typeface="Arial"/>
              </a:rPr>
              <a:t> </a:t>
            </a:r>
            <a:endParaRPr lang="en-US" dirty="0">
              <a:solidFill>
                <a:srgbClr val="000000"/>
              </a:solidFill>
              <a:latin typeface="Arial"/>
              <a:cs typeface="Arial"/>
            </a:endParaRPr>
          </a:p>
          <a:p>
            <a:pPr marL="285750" indent="-285750" fontAlgn="base">
              <a:lnSpc>
                <a:spcPts val="2200"/>
              </a:lnSpc>
              <a:spcBef>
                <a:spcPts val="800"/>
              </a:spcBef>
              <a:spcAft>
                <a:spcPct val="0"/>
              </a:spcAft>
              <a:buSzPct val="110000"/>
              <a:buFont typeface="Arial" pitchFamily="34" charset="0"/>
              <a:buChar char="•"/>
              <a:defRPr/>
            </a:pPr>
            <a:r>
              <a:rPr lang="en-US" dirty="0">
                <a:solidFill>
                  <a:srgbClr val="000000"/>
                </a:solidFill>
                <a:latin typeface="Arial"/>
                <a:cs typeface="Arial"/>
              </a:rPr>
              <a:t>Repair faulty electrical outlets, cracks, items with excessive wear, etc. </a:t>
            </a:r>
          </a:p>
          <a:p>
            <a:pPr marL="285750" indent="-285750" fontAlgn="base">
              <a:lnSpc>
                <a:spcPts val="2200"/>
              </a:lnSpc>
              <a:spcBef>
                <a:spcPts val="800"/>
              </a:spcBef>
              <a:spcAft>
                <a:spcPct val="0"/>
              </a:spcAft>
              <a:buSzPct val="110000"/>
              <a:buFont typeface="Arial" pitchFamily="34" charset="0"/>
              <a:buChar char="•"/>
              <a:defRPr/>
            </a:pPr>
            <a:r>
              <a:rPr lang="en-US" dirty="0">
                <a:solidFill>
                  <a:srgbClr val="000000"/>
                </a:solidFill>
                <a:latin typeface="Arial"/>
                <a:cs typeface="Arial"/>
              </a:rPr>
              <a:t>Paint</a:t>
            </a:r>
            <a:r>
              <a:rPr lang="en-US" b="1" dirty="0">
                <a:solidFill>
                  <a:srgbClr val="000000"/>
                </a:solidFill>
                <a:latin typeface="Arial"/>
                <a:cs typeface="Arial"/>
              </a:rPr>
              <a:t> </a:t>
            </a:r>
            <a:r>
              <a:rPr lang="en-US" dirty="0">
                <a:solidFill>
                  <a:srgbClr val="000000"/>
                </a:solidFill>
                <a:latin typeface="Arial"/>
                <a:cs typeface="Arial"/>
              </a:rPr>
              <a:t>areas if necessary </a:t>
            </a:r>
          </a:p>
          <a:p>
            <a:pPr marL="285750" indent="-285750" fontAlgn="base">
              <a:lnSpc>
                <a:spcPts val="2200"/>
              </a:lnSpc>
              <a:spcBef>
                <a:spcPts val="800"/>
              </a:spcBef>
              <a:spcAft>
                <a:spcPct val="0"/>
              </a:spcAft>
              <a:buSzPct val="110000"/>
              <a:buFont typeface="Arial" pitchFamily="34" charset="0"/>
              <a:buChar char="•"/>
              <a:defRPr/>
            </a:pPr>
            <a:r>
              <a:rPr lang="en-US" dirty="0">
                <a:solidFill>
                  <a:srgbClr val="000000"/>
                </a:solidFill>
                <a:latin typeface="Arial"/>
                <a:cs typeface="Arial"/>
              </a:rPr>
              <a:t>Provide proper cleaning </a:t>
            </a:r>
            <a:r>
              <a:rPr lang="en-US" dirty="0" smtClean="0">
                <a:solidFill>
                  <a:srgbClr val="000000"/>
                </a:solidFill>
                <a:latin typeface="Arial"/>
                <a:cs typeface="Arial"/>
              </a:rPr>
              <a:t>tools and procedures to </a:t>
            </a:r>
            <a:r>
              <a:rPr lang="en-US" dirty="0">
                <a:solidFill>
                  <a:srgbClr val="000000"/>
                </a:solidFill>
                <a:latin typeface="Arial"/>
                <a:cs typeface="Arial"/>
              </a:rPr>
              <a:t>maintain the improved condition</a:t>
            </a:r>
          </a:p>
          <a:p>
            <a:pPr marL="285750" indent="-285750" fontAlgn="base">
              <a:lnSpc>
                <a:spcPts val="2200"/>
              </a:lnSpc>
              <a:spcBef>
                <a:spcPts val="800"/>
              </a:spcBef>
              <a:spcAft>
                <a:spcPct val="0"/>
              </a:spcAft>
              <a:buSzPct val="110000"/>
              <a:buFont typeface="Arial" pitchFamily="34" charset="0"/>
              <a:buChar char="•"/>
              <a:defRPr/>
            </a:pPr>
            <a:r>
              <a:rPr lang="en-US" dirty="0">
                <a:solidFill>
                  <a:srgbClr val="000000"/>
                </a:solidFill>
                <a:latin typeface="Arial"/>
                <a:cs typeface="Arial"/>
              </a:rPr>
              <a:t>Ensure that proper collection methods exist for </a:t>
            </a:r>
            <a:r>
              <a:rPr lang="en-US" dirty="0" smtClean="0">
                <a:solidFill>
                  <a:srgbClr val="000000"/>
                </a:solidFill>
                <a:latin typeface="Arial"/>
                <a:cs typeface="Arial"/>
              </a:rPr>
              <a:t>debris </a:t>
            </a:r>
            <a:r>
              <a:rPr lang="en-US" dirty="0">
                <a:solidFill>
                  <a:srgbClr val="000000"/>
                </a:solidFill>
                <a:latin typeface="Arial"/>
                <a:cs typeface="Arial"/>
              </a:rPr>
              <a:t>and trash</a:t>
            </a:r>
          </a:p>
        </p:txBody>
      </p:sp>
      <p:pic>
        <p:nvPicPr>
          <p:cNvPr id="14" name="Picture 8" descr="https://www.utswmedicine.org/hospitals-clinics/clements/assets/ldrp-footwall.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4364" y="1662322"/>
            <a:ext cx="3527200" cy="1988459"/>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4364" y="4055623"/>
            <a:ext cx="35272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02116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5S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48</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Subtitle 2"/>
          <p:cNvSpPr>
            <a:spLocks noGrp="1"/>
          </p:cNvSpPr>
          <p:nvPr>
            <p:ph type="subTitle" idx="1"/>
          </p:nvPr>
        </p:nvSpPr>
        <p:spPr/>
        <p:txBody>
          <a:bodyPr/>
          <a:lstStyle/>
          <a:p>
            <a:r>
              <a:rPr lang="en-US" dirty="0" smtClean="0"/>
              <a:t>Standardize</a:t>
            </a:r>
            <a:endParaRPr lang="en-US" dirty="0"/>
          </a:p>
        </p:txBody>
      </p:sp>
      <p:sp>
        <p:nvSpPr>
          <p:cNvPr id="10" name="Rectangle 3"/>
          <p:cNvSpPr>
            <a:spLocks noChangeArrowheads="1"/>
          </p:cNvSpPr>
          <p:nvPr/>
        </p:nvSpPr>
        <p:spPr bwMode="auto">
          <a:xfrm>
            <a:off x="587275" y="1206438"/>
            <a:ext cx="49149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defRPr/>
            </a:pPr>
            <a:endParaRPr lang="en-US" dirty="0">
              <a:solidFill>
                <a:srgbClr val="000000"/>
              </a:solidFill>
              <a:latin typeface="Arial"/>
              <a:cs typeface="Arial"/>
            </a:endParaRPr>
          </a:p>
          <a:p>
            <a:pPr marL="285750" indent="-285750" eaLnBrk="0" fontAlgn="base" hangingPunct="0">
              <a:spcBef>
                <a:spcPct val="0"/>
              </a:spcBef>
              <a:spcAft>
                <a:spcPct val="0"/>
              </a:spcAft>
              <a:buFont typeface="Arial" pitchFamily="34" charset="0"/>
              <a:buChar char="•"/>
              <a:defRPr/>
            </a:pPr>
            <a:r>
              <a:rPr lang="en-US" dirty="0">
                <a:solidFill>
                  <a:srgbClr val="000000"/>
                </a:solidFill>
                <a:latin typeface="Arial"/>
                <a:cs typeface="Arial"/>
              </a:rPr>
              <a:t>Document the process and procedures with checklists, guidelines, flowcharts, diagrams, photographs, etc. </a:t>
            </a:r>
          </a:p>
          <a:p>
            <a:pPr marL="233363" indent="-233363" eaLnBrk="0" fontAlgn="base" hangingPunct="0">
              <a:spcBef>
                <a:spcPct val="0"/>
              </a:spcBef>
              <a:spcAft>
                <a:spcPct val="0"/>
              </a:spcAft>
              <a:buFontTx/>
              <a:buChar char="•"/>
              <a:defRPr/>
            </a:pPr>
            <a:endParaRPr lang="en-US" dirty="0">
              <a:solidFill>
                <a:srgbClr val="000000"/>
              </a:solidFill>
              <a:latin typeface="Arial"/>
              <a:cs typeface="Arial"/>
            </a:endParaRPr>
          </a:p>
          <a:p>
            <a:pPr marL="233363" indent="-233363" eaLnBrk="0" fontAlgn="base" hangingPunct="0">
              <a:spcBef>
                <a:spcPct val="0"/>
              </a:spcBef>
              <a:spcAft>
                <a:spcPct val="0"/>
              </a:spcAft>
              <a:buFontTx/>
              <a:buChar char="•"/>
              <a:defRPr/>
            </a:pPr>
            <a:r>
              <a:rPr lang="en-US" dirty="0">
                <a:solidFill>
                  <a:srgbClr val="000000"/>
                </a:solidFill>
                <a:latin typeface="Arial"/>
                <a:cs typeface="Arial"/>
              </a:rPr>
              <a:t>Implement visual management …color </a:t>
            </a:r>
          </a:p>
          <a:p>
            <a:pPr eaLnBrk="0" fontAlgn="base" hangingPunct="0">
              <a:spcBef>
                <a:spcPct val="0"/>
              </a:spcBef>
              <a:spcAft>
                <a:spcPct val="0"/>
              </a:spcAft>
              <a:defRPr/>
            </a:pPr>
            <a:r>
              <a:rPr lang="en-US" dirty="0">
                <a:solidFill>
                  <a:srgbClr val="000000"/>
                </a:solidFill>
                <a:latin typeface="Arial"/>
                <a:cs typeface="Arial"/>
              </a:rPr>
              <a:t>    coding, checklists, labeling, etc.</a:t>
            </a:r>
          </a:p>
          <a:p>
            <a:pPr marL="233363" indent="-233363" eaLnBrk="0" fontAlgn="base" hangingPunct="0">
              <a:spcBef>
                <a:spcPct val="0"/>
              </a:spcBef>
              <a:spcAft>
                <a:spcPct val="0"/>
              </a:spcAft>
              <a:buFontTx/>
              <a:buChar char="•"/>
              <a:defRPr/>
            </a:pPr>
            <a:endParaRPr lang="en-US" dirty="0">
              <a:solidFill>
                <a:srgbClr val="000000"/>
              </a:solidFill>
              <a:latin typeface="Arial"/>
              <a:cs typeface="Arial"/>
            </a:endParaRPr>
          </a:p>
          <a:p>
            <a:pPr marL="233363" indent="-233363" eaLnBrk="0" fontAlgn="base" hangingPunct="0">
              <a:spcBef>
                <a:spcPct val="0"/>
              </a:spcBef>
              <a:spcAft>
                <a:spcPct val="0"/>
              </a:spcAft>
              <a:buFontTx/>
              <a:buChar char="•"/>
              <a:defRPr/>
            </a:pPr>
            <a:r>
              <a:rPr lang="en-US" dirty="0" smtClean="0">
                <a:solidFill>
                  <a:srgbClr val="000000"/>
                </a:solidFill>
                <a:latin typeface="Arial"/>
                <a:cs typeface="Arial"/>
              </a:rPr>
              <a:t>Ensure </a:t>
            </a:r>
            <a:r>
              <a:rPr lang="en-US" dirty="0">
                <a:solidFill>
                  <a:srgbClr val="000000"/>
                </a:solidFill>
                <a:latin typeface="Arial"/>
                <a:cs typeface="Arial"/>
              </a:rPr>
              <a:t>that everyone is properly trained on the </a:t>
            </a:r>
            <a:r>
              <a:rPr lang="en-US" dirty="0" smtClean="0">
                <a:solidFill>
                  <a:srgbClr val="000000"/>
                </a:solidFill>
                <a:latin typeface="Arial"/>
                <a:cs typeface="Arial"/>
              </a:rPr>
              <a:t>current process and standard operating procedures</a:t>
            </a:r>
            <a:endParaRPr lang="en-US" dirty="0">
              <a:solidFill>
                <a:srgbClr val="000000"/>
              </a:solidFill>
              <a:latin typeface="Arial"/>
              <a:cs typeface="Arial"/>
            </a:endParaRPr>
          </a:p>
          <a:p>
            <a:pPr marL="233363" indent="-233363" eaLnBrk="0" fontAlgn="base" hangingPunct="0">
              <a:spcBef>
                <a:spcPct val="0"/>
              </a:spcBef>
              <a:spcAft>
                <a:spcPct val="0"/>
              </a:spcAft>
              <a:buFontTx/>
              <a:buChar char="•"/>
              <a:defRPr/>
            </a:pPr>
            <a:endParaRPr lang="en-US" dirty="0">
              <a:solidFill>
                <a:srgbClr val="000000"/>
              </a:solidFill>
              <a:latin typeface="Arial"/>
              <a:cs typeface="Arial"/>
            </a:endParaRPr>
          </a:p>
          <a:p>
            <a:pPr marL="233363" indent="-233363" eaLnBrk="0" fontAlgn="base" hangingPunct="0">
              <a:spcBef>
                <a:spcPct val="0"/>
              </a:spcBef>
              <a:spcAft>
                <a:spcPct val="0"/>
              </a:spcAft>
              <a:buFontTx/>
              <a:buChar char="•"/>
              <a:defRPr/>
            </a:pPr>
            <a:r>
              <a:rPr lang="en-US" dirty="0">
                <a:solidFill>
                  <a:srgbClr val="000000"/>
                </a:solidFill>
                <a:latin typeface="Arial"/>
                <a:cs typeface="Arial"/>
              </a:rPr>
              <a:t>Determine and document responsibility towards achieving this step</a:t>
            </a:r>
          </a:p>
          <a:p>
            <a:pPr eaLnBrk="0" fontAlgn="base" hangingPunct="0">
              <a:spcBef>
                <a:spcPct val="0"/>
              </a:spcBef>
              <a:spcAft>
                <a:spcPct val="0"/>
              </a:spcAft>
              <a:defRPr/>
            </a:pPr>
            <a:r>
              <a:rPr lang="en-US" dirty="0">
                <a:solidFill>
                  <a:srgbClr val="000000"/>
                </a:solidFill>
                <a:latin typeface="Arial"/>
                <a:cs typeface="Arial"/>
              </a:rPr>
              <a:t> </a:t>
            </a:r>
          </a:p>
          <a:p>
            <a:pPr marL="233363" indent="-233363" eaLnBrk="0" fontAlgn="base" hangingPunct="0">
              <a:spcBef>
                <a:spcPct val="0"/>
              </a:spcBef>
              <a:spcAft>
                <a:spcPct val="0"/>
              </a:spcAft>
              <a:buFontTx/>
              <a:buChar char="•"/>
              <a:defRPr/>
            </a:pPr>
            <a:r>
              <a:rPr lang="en-US" dirty="0">
                <a:solidFill>
                  <a:srgbClr val="000000"/>
                </a:solidFill>
                <a:latin typeface="Arial"/>
                <a:cs typeface="Arial"/>
              </a:rPr>
              <a:t>Communicate the necessity to embrace 5S and provide any necessary 5S training</a:t>
            </a:r>
          </a:p>
          <a:p>
            <a:pPr eaLnBrk="0" fontAlgn="base" hangingPunct="0">
              <a:spcBef>
                <a:spcPct val="0"/>
              </a:spcBef>
              <a:spcAft>
                <a:spcPct val="0"/>
              </a:spcAft>
              <a:defRPr/>
            </a:pPr>
            <a:endParaRPr lang="en-US" dirty="0">
              <a:solidFill>
                <a:srgbClr val="000000"/>
              </a:solidFill>
              <a:latin typeface="Arial"/>
              <a:cs typeface="Arial"/>
            </a:endParaRPr>
          </a:p>
        </p:txBody>
      </p:sp>
      <p:grpSp>
        <p:nvGrpSpPr>
          <p:cNvPr id="11" name="Group 10"/>
          <p:cNvGrpSpPr/>
          <p:nvPr/>
        </p:nvGrpSpPr>
        <p:grpSpPr>
          <a:xfrm>
            <a:off x="6403975" y="1198563"/>
            <a:ext cx="1636713" cy="3354387"/>
            <a:chOff x="6403975" y="1198563"/>
            <a:chExt cx="1636713" cy="3354387"/>
          </a:xfrm>
        </p:grpSpPr>
        <p:graphicFrame>
          <p:nvGraphicFramePr>
            <p:cNvPr id="13" name="Object 5"/>
            <p:cNvGraphicFramePr>
              <a:graphicFrameLocks noChangeAspect="1"/>
            </p:cNvGraphicFramePr>
            <p:nvPr>
              <p:extLst>
                <p:ext uri="{D42A27DB-BD31-4B8C-83A1-F6EECF244321}">
                  <p14:modId xmlns:p14="http://schemas.microsoft.com/office/powerpoint/2010/main" val="2796613087"/>
                </p:ext>
              </p:extLst>
            </p:nvPr>
          </p:nvGraphicFramePr>
          <p:xfrm>
            <a:off x="6523038" y="1704975"/>
            <a:ext cx="1517650" cy="2247900"/>
          </p:xfrm>
          <a:graphic>
            <a:graphicData uri="http://schemas.openxmlformats.org/presentationml/2006/ole">
              <mc:AlternateContent xmlns:mc="http://schemas.openxmlformats.org/markup-compatibility/2006">
                <mc:Choice xmlns:v="urn:schemas-microsoft-com:vml" Requires="v">
                  <p:oleObj spid="_x0000_s57541" name="Clip" r:id="rId4" imgW="2024402" imgH="2997642" progId="MS_ClipArt_Gallery.2">
                    <p:embed/>
                  </p:oleObj>
                </mc:Choice>
                <mc:Fallback>
                  <p:oleObj name="Clip" r:id="rId4" imgW="2024402" imgH="2997642"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3038" y="1704975"/>
                          <a:ext cx="1517650" cy="224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Oval 7"/>
            <p:cNvSpPr>
              <a:spLocks noChangeArrowheads="1"/>
            </p:cNvSpPr>
            <p:nvPr/>
          </p:nvSpPr>
          <p:spPr bwMode="auto">
            <a:xfrm>
              <a:off x="6403975" y="1198563"/>
              <a:ext cx="1624013" cy="3354387"/>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0"/>
                </a:spcBef>
                <a:spcAft>
                  <a:spcPct val="0"/>
                </a:spcAft>
                <a:defRPr/>
              </a:pPr>
              <a:endParaRPr lang="en-US" altLang="en-US" kern="0" smtClean="0">
                <a:solidFill>
                  <a:srgbClr val="FFFFFF"/>
                </a:solidFill>
              </a:endParaRPr>
            </a:p>
          </p:txBody>
        </p:sp>
      </p:grpSp>
      <p:pic>
        <p:nvPicPr>
          <p:cNvPr id="15" name="Picture 8" descr="https://encrypted-tbn3.google.com/images?q=tbn:ANd9GcSnbRz2um8_eD4KU7B2AisCxKPl0d8OR2DHzAw2nRTWlEH6tmL62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4200" y="4788625"/>
            <a:ext cx="2525713"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277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5S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49</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Subtitle 2"/>
          <p:cNvSpPr>
            <a:spLocks noGrp="1"/>
          </p:cNvSpPr>
          <p:nvPr>
            <p:ph type="subTitle" idx="1"/>
          </p:nvPr>
        </p:nvSpPr>
        <p:spPr/>
        <p:txBody>
          <a:bodyPr/>
          <a:lstStyle/>
          <a:p>
            <a:r>
              <a:rPr lang="en-US" dirty="0" smtClean="0"/>
              <a:t>Sustain</a:t>
            </a:r>
            <a:endParaRPr lang="en-US" dirty="0"/>
          </a:p>
        </p:txBody>
      </p:sp>
      <p:sp>
        <p:nvSpPr>
          <p:cNvPr id="10" name="Rectangle 3"/>
          <p:cNvSpPr>
            <a:spLocks noChangeArrowheads="1"/>
          </p:cNvSpPr>
          <p:nvPr/>
        </p:nvSpPr>
        <p:spPr bwMode="auto">
          <a:xfrm>
            <a:off x="628550" y="1400238"/>
            <a:ext cx="4568825"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3363" indent="-233363" eaLnBrk="0" fontAlgn="base" hangingPunct="0">
              <a:spcBef>
                <a:spcPct val="0"/>
              </a:spcBef>
              <a:spcAft>
                <a:spcPct val="0"/>
              </a:spcAft>
              <a:buFontTx/>
              <a:buChar char="•"/>
              <a:defRPr/>
            </a:pPr>
            <a:r>
              <a:rPr lang="en-US" dirty="0">
                <a:solidFill>
                  <a:srgbClr val="000000"/>
                </a:solidFill>
                <a:latin typeface="Arial"/>
                <a:cs typeface="Arial"/>
              </a:rPr>
              <a:t> Develop a  5S audit capability </a:t>
            </a:r>
          </a:p>
          <a:p>
            <a:pPr marL="233363" indent="-233363" eaLnBrk="0" fontAlgn="base" hangingPunct="0">
              <a:spcBef>
                <a:spcPct val="0"/>
              </a:spcBef>
              <a:spcAft>
                <a:spcPct val="0"/>
              </a:spcAft>
              <a:buFontTx/>
              <a:buChar char="•"/>
              <a:defRPr/>
            </a:pPr>
            <a:endParaRPr lang="en-US" dirty="0">
              <a:solidFill>
                <a:srgbClr val="000000"/>
              </a:solidFill>
              <a:latin typeface="Arial"/>
              <a:cs typeface="Arial"/>
            </a:endParaRPr>
          </a:p>
          <a:p>
            <a:pPr marL="233363" indent="-233363" eaLnBrk="0" fontAlgn="base" hangingPunct="0">
              <a:spcBef>
                <a:spcPct val="0"/>
              </a:spcBef>
              <a:spcAft>
                <a:spcPct val="0"/>
              </a:spcAft>
              <a:buFontTx/>
              <a:buChar char="•"/>
              <a:defRPr/>
            </a:pPr>
            <a:r>
              <a:rPr lang="en-US" dirty="0">
                <a:solidFill>
                  <a:srgbClr val="000000"/>
                </a:solidFill>
                <a:latin typeface="Arial"/>
                <a:cs typeface="Arial"/>
              </a:rPr>
              <a:t> Identify roles and </a:t>
            </a:r>
            <a:r>
              <a:rPr lang="en-US" dirty="0" smtClean="0">
                <a:solidFill>
                  <a:srgbClr val="000000"/>
                </a:solidFill>
                <a:latin typeface="Arial"/>
                <a:cs typeface="Arial"/>
              </a:rPr>
              <a:t>responsibilities</a:t>
            </a:r>
            <a:endParaRPr lang="en-US" dirty="0">
              <a:solidFill>
                <a:srgbClr val="000000"/>
              </a:solidFill>
              <a:latin typeface="Arial"/>
              <a:cs typeface="Arial"/>
            </a:endParaRPr>
          </a:p>
          <a:p>
            <a:pPr eaLnBrk="0" fontAlgn="base" hangingPunct="0">
              <a:spcBef>
                <a:spcPct val="0"/>
              </a:spcBef>
              <a:spcAft>
                <a:spcPct val="0"/>
              </a:spcAft>
              <a:defRPr/>
            </a:pPr>
            <a:endParaRPr lang="en-US" dirty="0">
              <a:solidFill>
                <a:srgbClr val="000000"/>
              </a:solidFill>
              <a:latin typeface="Arial"/>
              <a:cs typeface="Arial"/>
            </a:endParaRPr>
          </a:p>
          <a:p>
            <a:pPr marL="285750" indent="-285750" eaLnBrk="0" fontAlgn="base" hangingPunct="0">
              <a:spcBef>
                <a:spcPct val="0"/>
              </a:spcBef>
              <a:spcAft>
                <a:spcPct val="0"/>
              </a:spcAft>
              <a:buFont typeface="Arial" pitchFamily="34" charset="0"/>
              <a:buChar char="•"/>
              <a:defRPr/>
            </a:pPr>
            <a:r>
              <a:rPr lang="en-US" dirty="0">
                <a:solidFill>
                  <a:srgbClr val="000000"/>
                </a:solidFill>
                <a:latin typeface="Arial"/>
                <a:cs typeface="Arial"/>
              </a:rPr>
              <a:t>Review regularly the SOPs, processes, </a:t>
            </a:r>
            <a:r>
              <a:rPr lang="en-US" dirty="0" smtClean="0">
                <a:solidFill>
                  <a:srgbClr val="000000"/>
                </a:solidFill>
                <a:latin typeface="Arial"/>
                <a:cs typeface="Arial"/>
              </a:rPr>
              <a:t>regulations</a:t>
            </a:r>
            <a:r>
              <a:rPr lang="en-US" dirty="0">
                <a:solidFill>
                  <a:srgbClr val="000000"/>
                </a:solidFill>
                <a:latin typeface="Arial"/>
                <a:cs typeface="Arial"/>
              </a:rPr>
              <a:t>, etc. </a:t>
            </a:r>
            <a:r>
              <a:rPr lang="en-US" dirty="0" smtClean="0">
                <a:solidFill>
                  <a:srgbClr val="000000"/>
                </a:solidFill>
                <a:latin typeface="Arial"/>
                <a:cs typeface="Arial"/>
              </a:rPr>
              <a:t>for currency and compliance</a:t>
            </a:r>
          </a:p>
          <a:p>
            <a:pPr marL="285750" indent="-285750" eaLnBrk="0" fontAlgn="base" hangingPunct="0">
              <a:spcBef>
                <a:spcPct val="0"/>
              </a:spcBef>
              <a:spcAft>
                <a:spcPct val="0"/>
              </a:spcAft>
              <a:buFont typeface="Arial" pitchFamily="34" charset="0"/>
              <a:buChar char="•"/>
              <a:defRPr/>
            </a:pPr>
            <a:endParaRPr lang="en-US" dirty="0">
              <a:solidFill>
                <a:srgbClr val="000000"/>
              </a:solidFill>
              <a:latin typeface="Arial"/>
              <a:cs typeface="Arial"/>
            </a:endParaRPr>
          </a:p>
          <a:p>
            <a:pPr marL="285750" indent="-285750" eaLnBrk="0" fontAlgn="base" hangingPunct="0">
              <a:spcBef>
                <a:spcPct val="0"/>
              </a:spcBef>
              <a:spcAft>
                <a:spcPct val="0"/>
              </a:spcAft>
              <a:buFont typeface="Arial" pitchFamily="34" charset="0"/>
              <a:buChar char="•"/>
              <a:defRPr/>
            </a:pPr>
            <a:r>
              <a:rPr lang="en-US" dirty="0" smtClean="0">
                <a:solidFill>
                  <a:srgbClr val="000000"/>
                </a:solidFill>
                <a:latin typeface="Arial"/>
                <a:cs typeface="Arial"/>
              </a:rPr>
              <a:t>Develop a process to ensure compliance (audit, frequency, etc.)</a:t>
            </a:r>
          </a:p>
          <a:p>
            <a:pPr eaLnBrk="0" fontAlgn="base" hangingPunct="0">
              <a:spcBef>
                <a:spcPct val="0"/>
              </a:spcBef>
              <a:spcAft>
                <a:spcPct val="0"/>
              </a:spcAft>
              <a:defRPr/>
            </a:pPr>
            <a:endParaRPr lang="en-US" dirty="0" smtClean="0">
              <a:solidFill>
                <a:srgbClr val="000000"/>
              </a:solidFill>
              <a:latin typeface="Arial"/>
              <a:cs typeface="Arial"/>
            </a:endParaRPr>
          </a:p>
          <a:p>
            <a:pPr marL="285750" indent="-285750" eaLnBrk="0" fontAlgn="base" hangingPunct="0">
              <a:spcBef>
                <a:spcPct val="0"/>
              </a:spcBef>
              <a:spcAft>
                <a:spcPct val="0"/>
              </a:spcAft>
              <a:buFont typeface="Arial" pitchFamily="34" charset="0"/>
              <a:buChar char="•"/>
              <a:defRPr/>
            </a:pPr>
            <a:r>
              <a:rPr lang="en-US" dirty="0" smtClean="0">
                <a:solidFill>
                  <a:srgbClr val="000000"/>
                </a:solidFill>
                <a:latin typeface="Arial"/>
                <a:cs typeface="Arial"/>
              </a:rPr>
              <a:t>Utilize standard written procedures and check sheets </a:t>
            </a:r>
          </a:p>
          <a:p>
            <a:pPr eaLnBrk="0" fontAlgn="base" hangingPunct="0">
              <a:spcBef>
                <a:spcPct val="0"/>
              </a:spcBef>
              <a:spcAft>
                <a:spcPct val="0"/>
              </a:spcAft>
              <a:defRPr/>
            </a:pPr>
            <a:endParaRPr lang="en-US" dirty="0">
              <a:solidFill>
                <a:srgbClr val="000000"/>
              </a:solidFill>
              <a:latin typeface="Arial"/>
              <a:cs typeface="Arial"/>
            </a:endParaRPr>
          </a:p>
          <a:p>
            <a:pPr marL="285750" indent="-285750" eaLnBrk="0" fontAlgn="base" hangingPunct="0">
              <a:spcBef>
                <a:spcPct val="0"/>
              </a:spcBef>
              <a:spcAft>
                <a:spcPct val="0"/>
              </a:spcAft>
              <a:buFont typeface="Arial" pitchFamily="34" charset="0"/>
              <a:buChar char="•"/>
              <a:defRPr/>
            </a:pPr>
            <a:r>
              <a:rPr lang="en-US" dirty="0">
                <a:solidFill>
                  <a:srgbClr val="000000"/>
                </a:solidFill>
                <a:latin typeface="Arial"/>
                <a:cs typeface="Arial"/>
              </a:rPr>
              <a:t>Reward and recognize success</a:t>
            </a:r>
          </a:p>
          <a:p>
            <a:pPr marL="233363" indent="-233363" eaLnBrk="0" fontAlgn="base" hangingPunct="0">
              <a:spcBef>
                <a:spcPct val="0"/>
              </a:spcBef>
              <a:spcAft>
                <a:spcPct val="0"/>
              </a:spcAft>
              <a:buFontTx/>
              <a:buChar char="•"/>
              <a:defRPr/>
            </a:pPr>
            <a:endParaRPr lang="en-US" dirty="0">
              <a:solidFill>
                <a:srgbClr val="000000"/>
              </a:solidFill>
              <a:latin typeface="Arial"/>
              <a:cs typeface="Arial"/>
            </a:endParaRPr>
          </a:p>
          <a:p>
            <a:pPr marL="233363" indent="-233363" eaLnBrk="0" fontAlgn="base" hangingPunct="0">
              <a:spcBef>
                <a:spcPct val="0"/>
              </a:spcBef>
              <a:spcAft>
                <a:spcPct val="0"/>
              </a:spcAft>
              <a:defRPr/>
            </a:pPr>
            <a:endParaRPr lang="en-US" i="1" dirty="0">
              <a:solidFill>
                <a:srgbClr val="000000"/>
              </a:solidFill>
              <a:latin typeface="Arial"/>
              <a:cs typeface="Arial"/>
            </a:endParaRP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685" y="4210057"/>
            <a:ext cx="2914503" cy="1990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6369" y="828073"/>
            <a:ext cx="2354725" cy="3139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483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SELF-ASSESSMENT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5</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4" name="TextBox 3"/>
          <p:cNvSpPr txBox="1"/>
          <p:nvPr/>
        </p:nvSpPr>
        <p:spPr>
          <a:xfrm>
            <a:off x="723900" y="1508760"/>
            <a:ext cx="7452360" cy="769441"/>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solidFill>
                  <a:prstClr val="black"/>
                </a:solidFill>
              </a:rPr>
              <a:t>What have you done in the last 6 months to address the issues?</a:t>
            </a:r>
            <a:endParaRPr lang="en-US" sz="2200" dirty="0">
              <a:solidFill>
                <a:prstClr val="black"/>
              </a:solidFill>
            </a:endParaRPr>
          </a:p>
        </p:txBody>
      </p:sp>
      <p:sp>
        <p:nvSpPr>
          <p:cNvPr id="10" name="TextBox 9"/>
          <p:cNvSpPr txBox="1"/>
          <p:nvPr/>
        </p:nvSpPr>
        <p:spPr>
          <a:xfrm>
            <a:off x="723900" y="2744070"/>
            <a:ext cx="7452360" cy="430887"/>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solidFill>
                  <a:prstClr val="black"/>
                </a:solidFill>
              </a:rPr>
              <a:t>Is there a </a:t>
            </a:r>
            <a:r>
              <a:rPr lang="en-US" sz="2200" u="sng" dirty="0" smtClean="0">
                <a:solidFill>
                  <a:prstClr val="black"/>
                </a:solidFill>
              </a:rPr>
              <a:t>need</a:t>
            </a:r>
            <a:r>
              <a:rPr lang="en-US" sz="2200" dirty="0" smtClean="0">
                <a:solidFill>
                  <a:prstClr val="black"/>
                </a:solidFill>
              </a:rPr>
              <a:t> to improve?</a:t>
            </a:r>
            <a:endParaRPr lang="en-US" sz="2200" dirty="0">
              <a:solidFill>
                <a:prstClr val="black"/>
              </a:solidFill>
            </a:endParaRPr>
          </a:p>
        </p:txBody>
      </p:sp>
      <p:sp>
        <p:nvSpPr>
          <p:cNvPr id="11" name="TextBox 10"/>
          <p:cNvSpPr txBox="1"/>
          <p:nvPr/>
        </p:nvSpPr>
        <p:spPr>
          <a:xfrm>
            <a:off x="723900" y="3871540"/>
            <a:ext cx="7452360" cy="430887"/>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solidFill>
                  <a:prstClr val="black"/>
                </a:solidFill>
              </a:rPr>
              <a:t>What is your </a:t>
            </a:r>
            <a:r>
              <a:rPr lang="en-US" sz="2200" u="sng" dirty="0" smtClean="0">
                <a:solidFill>
                  <a:prstClr val="black"/>
                </a:solidFill>
              </a:rPr>
              <a:t>vision</a:t>
            </a:r>
            <a:r>
              <a:rPr lang="en-US" sz="2200" dirty="0" smtClean="0">
                <a:solidFill>
                  <a:prstClr val="black"/>
                </a:solidFill>
              </a:rPr>
              <a:t> of the future?</a:t>
            </a:r>
            <a:endParaRPr lang="en-US" sz="2200" dirty="0">
              <a:solidFill>
                <a:prstClr val="black"/>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Reality Check</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1235" y="3549015"/>
            <a:ext cx="207645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23900" y="5036820"/>
            <a:ext cx="7452360" cy="430887"/>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solidFill>
                  <a:prstClr val="black"/>
                </a:solidFill>
              </a:rPr>
              <a:t>What is your </a:t>
            </a:r>
            <a:r>
              <a:rPr lang="en-US" sz="2200" u="sng" dirty="0" smtClean="0">
                <a:solidFill>
                  <a:prstClr val="black"/>
                </a:solidFill>
              </a:rPr>
              <a:t>plan</a:t>
            </a:r>
            <a:r>
              <a:rPr lang="en-US" sz="2200" dirty="0" smtClean="0">
                <a:solidFill>
                  <a:prstClr val="black"/>
                </a:solidFill>
              </a:rPr>
              <a:t> to get there?</a:t>
            </a:r>
            <a:endParaRPr lang="en-US" sz="2200" dirty="0">
              <a:solidFill>
                <a:prstClr val="black"/>
              </a:solidFill>
            </a:endParaRPr>
          </a:p>
        </p:txBody>
      </p:sp>
    </p:spTree>
    <p:extLst>
      <p:ext uri="{BB962C8B-B14F-4D97-AF65-F5344CB8AC3E}">
        <p14:creationId xmlns:p14="http://schemas.microsoft.com/office/powerpoint/2010/main" val="112340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STANDARD WORK</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50</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Improves Efficiency</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0" name="Rectangle 3"/>
          <p:cNvSpPr>
            <a:spLocks noChangeArrowheads="1"/>
          </p:cNvSpPr>
          <p:nvPr/>
        </p:nvSpPr>
        <p:spPr bwMode="auto">
          <a:xfrm>
            <a:off x="516946" y="1333047"/>
            <a:ext cx="7481887"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72" tIns="44442" rIns="90472" bIns="44442"/>
          <a:lstStyle/>
          <a:p>
            <a:pPr marL="750888" lvl="1" indent="-285750" eaLnBrk="0" fontAlgn="base" hangingPunct="0">
              <a:lnSpc>
                <a:spcPts val="2800"/>
              </a:lnSpc>
              <a:spcBef>
                <a:spcPct val="25000"/>
              </a:spcBef>
              <a:spcAft>
                <a:spcPct val="15000"/>
              </a:spcAft>
              <a:buClr>
                <a:srgbClr val="000000"/>
              </a:buClr>
              <a:buFontTx/>
              <a:buChar char="•"/>
            </a:pPr>
            <a:r>
              <a:rPr lang="en-US" sz="2000" dirty="0" smtClean="0">
                <a:solidFill>
                  <a:srgbClr val="000000"/>
                </a:solidFill>
                <a:latin typeface="Arial"/>
                <a:cs typeface="Arial"/>
              </a:rPr>
              <a:t>Method for improving work efficiency by: </a:t>
            </a:r>
          </a:p>
          <a:p>
            <a:pPr marL="1208088" lvl="2" indent="-285750" eaLnBrk="0" fontAlgn="base" hangingPunct="0">
              <a:lnSpc>
                <a:spcPts val="2800"/>
              </a:lnSpc>
              <a:spcBef>
                <a:spcPct val="25000"/>
              </a:spcBef>
              <a:spcAft>
                <a:spcPct val="15000"/>
              </a:spcAft>
              <a:buClr>
                <a:srgbClr val="000000"/>
              </a:buClr>
              <a:buFontTx/>
              <a:buChar char="•"/>
            </a:pPr>
            <a:r>
              <a:rPr lang="en-US" u="sng" dirty="0" smtClean="0">
                <a:solidFill>
                  <a:srgbClr val="000000"/>
                </a:solidFill>
                <a:latin typeface="Arial"/>
                <a:cs typeface="Arial"/>
              </a:rPr>
              <a:t>Designing</a:t>
            </a:r>
            <a:r>
              <a:rPr lang="en-US" dirty="0" smtClean="0">
                <a:solidFill>
                  <a:srgbClr val="000000"/>
                </a:solidFill>
                <a:latin typeface="Arial"/>
                <a:cs typeface="Arial"/>
              </a:rPr>
              <a:t> the best method to complete a work task</a:t>
            </a:r>
          </a:p>
          <a:p>
            <a:pPr marL="1208088" lvl="2" indent="-285750" eaLnBrk="0" fontAlgn="base" hangingPunct="0">
              <a:lnSpc>
                <a:spcPts val="2800"/>
              </a:lnSpc>
              <a:spcBef>
                <a:spcPct val="25000"/>
              </a:spcBef>
              <a:spcAft>
                <a:spcPct val="15000"/>
              </a:spcAft>
              <a:buClr>
                <a:srgbClr val="000000"/>
              </a:buClr>
              <a:buFontTx/>
              <a:buChar char="•"/>
            </a:pPr>
            <a:r>
              <a:rPr lang="en-US" u="sng" dirty="0" smtClean="0">
                <a:solidFill>
                  <a:srgbClr val="000000"/>
                </a:solidFill>
                <a:latin typeface="Arial"/>
                <a:cs typeface="Arial"/>
              </a:rPr>
              <a:t>Documenting</a:t>
            </a:r>
            <a:r>
              <a:rPr lang="en-US" dirty="0" smtClean="0">
                <a:solidFill>
                  <a:srgbClr val="000000"/>
                </a:solidFill>
                <a:latin typeface="Arial"/>
                <a:cs typeface="Arial"/>
              </a:rPr>
              <a:t> the method </a:t>
            </a:r>
          </a:p>
          <a:p>
            <a:pPr marL="1208088" lvl="2" indent="-285750" eaLnBrk="0" fontAlgn="base" hangingPunct="0">
              <a:lnSpc>
                <a:spcPts val="2800"/>
              </a:lnSpc>
              <a:spcBef>
                <a:spcPct val="25000"/>
              </a:spcBef>
              <a:spcAft>
                <a:spcPct val="15000"/>
              </a:spcAft>
              <a:buClr>
                <a:srgbClr val="000000"/>
              </a:buClr>
              <a:buFontTx/>
              <a:buChar char="•"/>
            </a:pPr>
            <a:r>
              <a:rPr lang="en-US" u="sng" dirty="0" smtClean="0">
                <a:solidFill>
                  <a:srgbClr val="000000"/>
                </a:solidFill>
                <a:latin typeface="Arial"/>
                <a:cs typeface="Arial"/>
              </a:rPr>
              <a:t>Training</a:t>
            </a:r>
            <a:r>
              <a:rPr lang="en-US" dirty="0" smtClean="0">
                <a:solidFill>
                  <a:srgbClr val="000000"/>
                </a:solidFill>
                <a:latin typeface="Arial"/>
                <a:cs typeface="Arial"/>
              </a:rPr>
              <a:t> operators, technicians, nurses, etc. to do the same work task using the same method</a:t>
            </a:r>
            <a:endParaRPr lang="en-US" sz="1600" dirty="0" smtClean="0">
              <a:solidFill>
                <a:srgbClr val="000000"/>
              </a:solidFill>
              <a:latin typeface="Arial"/>
              <a:cs typeface="Arial"/>
            </a:endParaRPr>
          </a:p>
          <a:p>
            <a:pPr marL="750888" lvl="1" indent="-285750" eaLnBrk="0" fontAlgn="base" hangingPunct="0">
              <a:lnSpc>
                <a:spcPts val="2800"/>
              </a:lnSpc>
              <a:spcBef>
                <a:spcPct val="25000"/>
              </a:spcBef>
              <a:spcAft>
                <a:spcPct val="15000"/>
              </a:spcAft>
              <a:buClr>
                <a:srgbClr val="000000"/>
              </a:buClr>
              <a:buFontTx/>
              <a:buChar char="•"/>
            </a:pPr>
            <a:r>
              <a:rPr lang="en-US" sz="2000" dirty="0" smtClean="0">
                <a:solidFill>
                  <a:srgbClr val="000000"/>
                </a:solidFill>
                <a:latin typeface="Arial"/>
                <a:cs typeface="Arial"/>
              </a:rPr>
              <a:t>Steps to develop standard work routines:</a:t>
            </a:r>
          </a:p>
          <a:p>
            <a:pPr marL="1208088" lvl="2" indent="-285750" eaLnBrk="0" fontAlgn="base" hangingPunct="0">
              <a:lnSpc>
                <a:spcPts val="2800"/>
              </a:lnSpc>
              <a:spcBef>
                <a:spcPct val="25000"/>
              </a:spcBef>
              <a:spcAft>
                <a:spcPct val="15000"/>
              </a:spcAft>
              <a:buClr>
                <a:srgbClr val="000000"/>
              </a:buClr>
              <a:buFont typeface="Wingdings" panose="05000000000000000000" pitchFamily="2" charset="2"/>
              <a:buChar char="q"/>
            </a:pPr>
            <a:r>
              <a:rPr lang="en-US" dirty="0" smtClean="0">
                <a:solidFill>
                  <a:srgbClr val="000000"/>
                </a:solidFill>
                <a:latin typeface="Arial"/>
                <a:cs typeface="Arial"/>
              </a:rPr>
              <a:t>Step 1:  Involve those performing the process to analyze the work task by breaking it down into work components … understand the current process</a:t>
            </a:r>
          </a:p>
          <a:p>
            <a:pPr marL="1208088" lvl="2" indent="-285750" eaLnBrk="0" fontAlgn="base" hangingPunct="0">
              <a:lnSpc>
                <a:spcPts val="2800"/>
              </a:lnSpc>
              <a:spcBef>
                <a:spcPct val="25000"/>
              </a:spcBef>
              <a:spcAft>
                <a:spcPct val="15000"/>
              </a:spcAft>
              <a:buClr>
                <a:srgbClr val="000000"/>
              </a:buClr>
              <a:buFont typeface="Wingdings" panose="05000000000000000000" pitchFamily="2" charset="2"/>
              <a:buChar char="q"/>
            </a:pPr>
            <a:r>
              <a:rPr lang="en-US" dirty="0" smtClean="0">
                <a:solidFill>
                  <a:srgbClr val="000000"/>
                </a:solidFill>
                <a:latin typeface="Arial"/>
                <a:cs typeface="Arial"/>
              </a:rPr>
              <a:t>Step 2:  Sequence the steps in a logical and efficient order … use good ergonomic principles of human motion</a:t>
            </a:r>
          </a:p>
        </p:txBody>
      </p:sp>
    </p:spTree>
    <p:extLst>
      <p:ext uri="{BB962C8B-B14F-4D97-AF65-F5344CB8AC3E}">
        <p14:creationId xmlns:p14="http://schemas.microsoft.com/office/powerpoint/2010/main" val="23934878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4294967295"/>
          </p:nvPr>
        </p:nvSpPr>
        <p:spPr>
          <a:xfrm>
            <a:off x="6600825" y="6356351"/>
            <a:ext cx="2057400" cy="365125"/>
          </a:xfrm>
        </p:spPr>
        <p:txBody>
          <a:bodyPr/>
          <a:lstStyle/>
          <a:p>
            <a:endParaRPr lang="en-US" dirty="0">
              <a:solidFill>
                <a:prstClr val="black">
                  <a:tint val="75000"/>
                </a:prstClr>
              </a:solidFill>
            </a:endParaRPr>
          </a:p>
        </p:txBody>
      </p:sp>
      <p:sp>
        <p:nvSpPr>
          <p:cNvPr id="9" name="Footer Placeholder 4"/>
          <p:cNvSpPr>
            <a:spLocks noGrp="1"/>
          </p:cNvSpPr>
          <p:nvPr>
            <p:ph type="ftr" sz="quarter" idx="4294967295"/>
          </p:nvPr>
        </p:nvSpPr>
        <p:spPr>
          <a:xfrm>
            <a:off x="3028950" y="6356351"/>
            <a:ext cx="3086100" cy="365125"/>
          </a:xfrm>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STANDARD WORK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51</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Improves Efficiency </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Rectangle 3"/>
          <p:cNvSpPr>
            <a:spLocks noChangeArrowheads="1"/>
          </p:cNvSpPr>
          <p:nvPr/>
        </p:nvSpPr>
        <p:spPr bwMode="auto">
          <a:xfrm>
            <a:off x="121195" y="893620"/>
            <a:ext cx="8603385"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72" tIns="44442" rIns="90472" bIns="44442"/>
          <a:lstStyle/>
          <a:p>
            <a:pPr marL="228600" indent="-228600" eaLnBrk="0" fontAlgn="base" hangingPunct="0">
              <a:spcBef>
                <a:spcPct val="0"/>
              </a:spcBef>
              <a:spcAft>
                <a:spcPct val="0"/>
              </a:spcAft>
              <a:buClr>
                <a:srgbClr val="000000"/>
              </a:buClr>
            </a:pPr>
            <a:endParaRPr lang="en-US" sz="2000" b="1" dirty="0" smtClean="0">
              <a:solidFill>
                <a:srgbClr val="000000"/>
              </a:solidFill>
              <a:latin typeface="Arial"/>
              <a:cs typeface="Arial"/>
            </a:endParaRPr>
          </a:p>
          <a:p>
            <a:pPr marL="750888" lvl="1" indent="-285750" eaLnBrk="0" fontAlgn="base" hangingPunct="0">
              <a:lnSpc>
                <a:spcPts val="2800"/>
              </a:lnSpc>
              <a:spcBef>
                <a:spcPct val="25000"/>
              </a:spcBef>
              <a:spcAft>
                <a:spcPct val="15000"/>
              </a:spcAft>
              <a:buClr>
                <a:srgbClr val="000000"/>
              </a:buClr>
              <a:buFontTx/>
              <a:buChar char="•"/>
            </a:pPr>
            <a:r>
              <a:rPr lang="en-US" sz="2000" dirty="0">
                <a:solidFill>
                  <a:srgbClr val="000000"/>
                </a:solidFill>
                <a:latin typeface="Arial"/>
                <a:cs typeface="Arial"/>
              </a:rPr>
              <a:t>Steps to develop standard work </a:t>
            </a:r>
            <a:r>
              <a:rPr lang="en-US" sz="2000" dirty="0" smtClean="0">
                <a:solidFill>
                  <a:srgbClr val="000000"/>
                </a:solidFill>
                <a:latin typeface="Arial"/>
                <a:cs typeface="Arial"/>
              </a:rPr>
              <a:t>routines (cont.):</a:t>
            </a:r>
            <a:endParaRPr lang="en-US" sz="2000" dirty="0">
              <a:solidFill>
                <a:srgbClr val="000000"/>
              </a:solidFill>
              <a:latin typeface="Arial"/>
              <a:cs typeface="Arial"/>
            </a:endParaRPr>
          </a:p>
          <a:p>
            <a:pPr marL="1208088" lvl="2" indent="-285750" eaLnBrk="0" fontAlgn="base" hangingPunct="0">
              <a:lnSpc>
                <a:spcPts val="2800"/>
              </a:lnSpc>
              <a:spcBef>
                <a:spcPct val="25000"/>
              </a:spcBef>
              <a:spcAft>
                <a:spcPct val="15000"/>
              </a:spcAft>
              <a:buClr>
                <a:srgbClr val="000000"/>
              </a:buClr>
              <a:buFont typeface="Wingdings" panose="05000000000000000000" pitchFamily="2" charset="2"/>
              <a:buChar char="q"/>
            </a:pPr>
            <a:r>
              <a:rPr lang="en-US" dirty="0">
                <a:solidFill>
                  <a:srgbClr val="000000"/>
                </a:solidFill>
                <a:latin typeface="Arial"/>
                <a:cs typeface="Arial"/>
              </a:rPr>
              <a:t>Step 3:  Capture appropriate times for the completion of the steps </a:t>
            </a:r>
          </a:p>
          <a:p>
            <a:pPr marL="1208088" lvl="2" indent="-285750" eaLnBrk="0" fontAlgn="base" hangingPunct="0">
              <a:lnSpc>
                <a:spcPts val="2800"/>
              </a:lnSpc>
              <a:spcBef>
                <a:spcPct val="25000"/>
              </a:spcBef>
              <a:spcAft>
                <a:spcPct val="15000"/>
              </a:spcAft>
              <a:buClr>
                <a:srgbClr val="000000"/>
              </a:buClr>
              <a:buFont typeface="Wingdings" panose="05000000000000000000" pitchFamily="2" charset="2"/>
              <a:buChar char="q"/>
            </a:pPr>
            <a:r>
              <a:rPr lang="en-US" dirty="0" smtClean="0">
                <a:solidFill>
                  <a:srgbClr val="000000"/>
                </a:solidFill>
                <a:latin typeface="Arial"/>
                <a:cs typeface="Arial"/>
              </a:rPr>
              <a:t>Step 4:  Document with procedures, diagrams, and layouts</a:t>
            </a:r>
          </a:p>
          <a:p>
            <a:pPr marL="1665288" lvl="3" indent="-285750" eaLnBrk="0" fontAlgn="base" hangingPunct="0">
              <a:lnSpc>
                <a:spcPts val="2800"/>
              </a:lnSpc>
              <a:spcBef>
                <a:spcPct val="25000"/>
              </a:spcBef>
              <a:spcAft>
                <a:spcPct val="15000"/>
              </a:spcAft>
              <a:buClr>
                <a:srgbClr val="000000"/>
              </a:buClr>
              <a:buFontTx/>
              <a:buChar char="•"/>
            </a:pPr>
            <a:r>
              <a:rPr lang="en-US" sz="1600" dirty="0" smtClean="0">
                <a:solidFill>
                  <a:srgbClr val="000000"/>
                </a:solidFill>
                <a:latin typeface="Arial"/>
                <a:cs typeface="Arial"/>
              </a:rPr>
              <a:t>Use visual methods such as photographs, </a:t>
            </a:r>
            <a:r>
              <a:rPr lang="en-US" sz="1600" dirty="0" err="1" smtClean="0">
                <a:solidFill>
                  <a:srgbClr val="000000"/>
                </a:solidFill>
                <a:latin typeface="Arial"/>
                <a:cs typeface="Arial"/>
              </a:rPr>
              <a:t>Powerpoint</a:t>
            </a:r>
            <a:r>
              <a:rPr lang="en-US" sz="1600" dirty="0" smtClean="0">
                <a:solidFill>
                  <a:srgbClr val="000000"/>
                </a:solidFill>
                <a:latin typeface="Arial"/>
                <a:cs typeface="Arial"/>
              </a:rPr>
              <a:t>, and schematics whenever possible</a:t>
            </a:r>
          </a:p>
          <a:p>
            <a:pPr marL="1665288" lvl="3" indent="-285750" eaLnBrk="0" fontAlgn="base" hangingPunct="0">
              <a:lnSpc>
                <a:spcPts val="2800"/>
              </a:lnSpc>
              <a:spcBef>
                <a:spcPct val="25000"/>
              </a:spcBef>
              <a:spcAft>
                <a:spcPct val="15000"/>
              </a:spcAft>
              <a:buClr>
                <a:srgbClr val="000000"/>
              </a:buClr>
              <a:buFontTx/>
              <a:buChar char="•"/>
            </a:pPr>
            <a:r>
              <a:rPr lang="en-US" sz="1600" dirty="0" smtClean="0">
                <a:solidFill>
                  <a:srgbClr val="000000"/>
                </a:solidFill>
                <a:latin typeface="Arial"/>
                <a:cs typeface="Arial"/>
              </a:rPr>
              <a:t>Keep task descriptions clear and simple</a:t>
            </a:r>
          </a:p>
          <a:p>
            <a:pPr marL="1665288" lvl="3" indent="-285750" eaLnBrk="0" fontAlgn="base" hangingPunct="0">
              <a:lnSpc>
                <a:spcPts val="2800"/>
              </a:lnSpc>
              <a:spcBef>
                <a:spcPct val="25000"/>
              </a:spcBef>
              <a:spcAft>
                <a:spcPct val="15000"/>
              </a:spcAft>
              <a:buClr>
                <a:srgbClr val="000000"/>
              </a:buClr>
              <a:buFontTx/>
              <a:buChar char="•"/>
            </a:pPr>
            <a:r>
              <a:rPr lang="en-US" sz="1600" dirty="0" smtClean="0">
                <a:solidFill>
                  <a:srgbClr val="000000"/>
                </a:solidFill>
                <a:latin typeface="Arial"/>
                <a:cs typeface="Arial"/>
              </a:rPr>
              <a:t>Present the work steps in the sequential order in which they must be performed</a:t>
            </a:r>
          </a:p>
          <a:p>
            <a:pPr marL="1665288" lvl="3" indent="-285750" eaLnBrk="0" fontAlgn="base" hangingPunct="0">
              <a:lnSpc>
                <a:spcPts val="2800"/>
              </a:lnSpc>
              <a:spcBef>
                <a:spcPct val="25000"/>
              </a:spcBef>
              <a:spcAft>
                <a:spcPct val="15000"/>
              </a:spcAft>
              <a:buClr>
                <a:srgbClr val="000000"/>
              </a:buClr>
              <a:buFontTx/>
              <a:buChar char="•"/>
            </a:pPr>
            <a:r>
              <a:rPr lang="en-US" sz="1600" dirty="0" smtClean="0">
                <a:solidFill>
                  <a:srgbClr val="000000"/>
                </a:solidFill>
                <a:latin typeface="Arial"/>
                <a:cs typeface="Arial"/>
              </a:rPr>
              <a:t>Develop using a team approach combining the best practices in a safe  and efficient way to complete the task at a sustainable pace</a:t>
            </a:r>
          </a:p>
          <a:p>
            <a:pPr marL="1379538" lvl="3" eaLnBrk="0" fontAlgn="base" hangingPunct="0">
              <a:lnSpc>
                <a:spcPts val="2800"/>
              </a:lnSpc>
              <a:spcBef>
                <a:spcPct val="25000"/>
              </a:spcBef>
              <a:spcAft>
                <a:spcPct val="15000"/>
              </a:spcAft>
              <a:buClr>
                <a:srgbClr val="000000"/>
              </a:buClr>
            </a:pPr>
            <a:endParaRPr lang="en-US" dirty="0" smtClean="0">
              <a:solidFill>
                <a:srgbClr val="000000"/>
              </a:solidFill>
              <a:latin typeface="Arial"/>
              <a:cs typeface="Arial"/>
            </a:endParaRPr>
          </a:p>
        </p:txBody>
      </p:sp>
    </p:spTree>
    <p:extLst>
      <p:ext uri="{BB962C8B-B14F-4D97-AF65-F5344CB8AC3E}">
        <p14:creationId xmlns:p14="http://schemas.microsoft.com/office/powerpoint/2010/main" val="37102124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STANDARD WORK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52</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Improves Efficiency</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Rectangle 3"/>
          <p:cNvSpPr>
            <a:spLocks noChangeArrowheads="1"/>
          </p:cNvSpPr>
          <p:nvPr/>
        </p:nvSpPr>
        <p:spPr bwMode="auto">
          <a:xfrm>
            <a:off x="132770" y="893620"/>
            <a:ext cx="8603385"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72" tIns="44442" rIns="90472" bIns="44442"/>
          <a:lstStyle/>
          <a:p>
            <a:pPr marL="228600" indent="-228600" eaLnBrk="0" fontAlgn="base" hangingPunct="0">
              <a:spcBef>
                <a:spcPct val="0"/>
              </a:spcBef>
              <a:spcAft>
                <a:spcPct val="0"/>
              </a:spcAft>
              <a:buClr>
                <a:srgbClr val="000000"/>
              </a:buClr>
            </a:pPr>
            <a:endParaRPr lang="en-US" sz="2000" b="1" dirty="0" smtClean="0">
              <a:solidFill>
                <a:srgbClr val="000000"/>
              </a:solidFill>
              <a:latin typeface="Arial"/>
              <a:cs typeface="Arial"/>
            </a:endParaRPr>
          </a:p>
          <a:p>
            <a:pPr marL="750888" lvl="1" indent="-285750" eaLnBrk="0" fontAlgn="base" hangingPunct="0">
              <a:lnSpc>
                <a:spcPts val="2800"/>
              </a:lnSpc>
              <a:spcBef>
                <a:spcPct val="25000"/>
              </a:spcBef>
              <a:spcAft>
                <a:spcPct val="15000"/>
              </a:spcAft>
              <a:buClr>
                <a:srgbClr val="000000"/>
              </a:buClr>
              <a:buFontTx/>
              <a:buChar char="•"/>
            </a:pPr>
            <a:r>
              <a:rPr lang="en-US" sz="2000" dirty="0">
                <a:solidFill>
                  <a:srgbClr val="000000"/>
                </a:solidFill>
                <a:latin typeface="Arial"/>
                <a:cs typeface="Arial"/>
              </a:rPr>
              <a:t>Steps to develop standard work </a:t>
            </a:r>
            <a:r>
              <a:rPr lang="en-US" sz="2000" dirty="0" smtClean="0">
                <a:solidFill>
                  <a:srgbClr val="000000"/>
                </a:solidFill>
                <a:latin typeface="Arial"/>
                <a:cs typeface="Arial"/>
              </a:rPr>
              <a:t>routines (cont.):</a:t>
            </a:r>
            <a:endParaRPr lang="en-US" sz="2000" dirty="0">
              <a:solidFill>
                <a:srgbClr val="000000"/>
              </a:solidFill>
              <a:latin typeface="Arial"/>
              <a:cs typeface="Arial"/>
            </a:endParaRPr>
          </a:p>
          <a:p>
            <a:pPr marL="1208088" lvl="2" indent="-285750" eaLnBrk="0" fontAlgn="base" hangingPunct="0">
              <a:lnSpc>
                <a:spcPts val="2800"/>
              </a:lnSpc>
              <a:spcBef>
                <a:spcPct val="25000"/>
              </a:spcBef>
              <a:spcAft>
                <a:spcPct val="15000"/>
              </a:spcAft>
              <a:buClr>
                <a:srgbClr val="000000"/>
              </a:buClr>
              <a:buFont typeface="Wingdings" panose="05000000000000000000" pitchFamily="2" charset="2"/>
              <a:buChar char="q"/>
            </a:pPr>
            <a:r>
              <a:rPr lang="en-US" dirty="0" smtClean="0">
                <a:solidFill>
                  <a:srgbClr val="000000"/>
                </a:solidFill>
                <a:latin typeface="Arial"/>
                <a:cs typeface="Arial"/>
              </a:rPr>
              <a:t>Step 5:  Review the procedures with all who perform the process and revise as necessary</a:t>
            </a:r>
          </a:p>
          <a:p>
            <a:pPr marL="1665288" lvl="3" indent="-285750" eaLnBrk="0" fontAlgn="base" hangingPunct="0">
              <a:lnSpc>
                <a:spcPts val="2800"/>
              </a:lnSpc>
              <a:spcBef>
                <a:spcPct val="25000"/>
              </a:spcBef>
              <a:spcAft>
                <a:spcPct val="15000"/>
              </a:spcAft>
              <a:buClr>
                <a:srgbClr val="000000"/>
              </a:buClr>
              <a:buFontTx/>
              <a:buChar char="•"/>
            </a:pPr>
            <a:r>
              <a:rPr lang="en-US" sz="1600" dirty="0" smtClean="0">
                <a:solidFill>
                  <a:srgbClr val="000000"/>
                </a:solidFill>
                <a:latin typeface="Arial"/>
                <a:cs typeface="Arial"/>
              </a:rPr>
              <a:t>Standard Work is not permanent and should be reviewed regularly for improvement  </a:t>
            </a:r>
          </a:p>
          <a:p>
            <a:pPr marL="1208088" lvl="2" indent="-285750" eaLnBrk="0" fontAlgn="base" hangingPunct="0">
              <a:lnSpc>
                <a:spcPts val="2800"/>
              </a:lnSpc>
              <a:spcBef>
                <a:spcPct val="25000"/>
              </a:spcBef>
              <a:spcAft>
                <a:spcPct val="15000"/>
              </a:spcAft>
              <a:buClr>
                <a:srgbClr val="000000"/>
              </a:buClr>
              <a:buFont typeface="Wingdings" panose="05000000000000000000" pitchFamily="2" charset="2"/>
              <a:buChar char="q"/>
            </a:pPr>
            <a:r>
              <a:rPr lang="en-US" dirty="0" smtClean="0">
                <a:solidFill>
                  <a:srgbClr val="000000"/>
                </a:solidFill>
                <a:latin typeface="Arial"/>
                <a:cs typeface="Arial"/>
              </a:rPr>
              <a:t>Step 6:  Train those who work the process by demonstration with the documents as aids</a:t>
            </a:r>
          </a:p>
          <a:p>
            <a:pPr marL="1665288" lvl="3" indent="-285750" eaLnBrk="0" fontAlgn="base" hangingPunct="0">
              <a:lnSpc>
                <a:spcPts val="2800"/>
              </a:lnSpc>
              <a:spcBef>
                <a:spcPct val="25000"/>
              </a:spcBef>
              <a:spcAft>
                <a:spcPct val="15000"/>
              </a:spcAft>
              <a:buClr>
                <a:srgbClr val="000000"/>
              </a:buClr>
              <a:buFontTx/>
              <a:buChar char="•"/>
            </a:pPr>
            <a:r>
              <a:rPr lang="en-US" sz="1600" dirty="0" smtClean="0">
                <a:solidFill>
                  <a:srgbClr val="000000"/>
                </a:solidFill>
                <a:latin typeface="Arial"/>
                <a:cs typeface="Arial"/>
              </a:rPr>
              <a:t>Follow up with “hands-on” training and a review for competency</a:t>
            </a:r>
          </a:p>
          <a:p>
            <a:pPr marL="1208088" lvl="2" indent="-285750" eaLnBrk="0" fontAlgn="base" hangingPunct="0">
              <a:lnSpc>
                <a:spcPts val="2800"/>
              </a:lnSpc>
              <a:spcBef>
                <a:spcPct val="25000"/>
              </a:spcBef>
              <a:spcAft>
                <a:spcPct val="15000"/>
              </a:spcAft>
              <a:buClr>
                <a:srgbClr val="000000"/>
              </a:buClr>
              <a:buFont typeface="Wingdings" panose="05000000000000000000" pitchFamily="2" charset="2"/>
              <a:buChar char="q"/>
            </a:pPr>
            <a:r>
              <a:rPr lang="en-US" dirty="0" smtClean="0">
                <a:solidFill>
                  <a:srgbClr val="000000"/>
                </a:solidFill>
                <a:latin typeface="Arial"/>
                <a:cs typeface="Arial"/>
              </a:rPr>
              <a:t>Step 7:  “Audit” at all levels regularly and ensure standard work is current</a:t>
            </a:r>
            <a:endParaRPr lang="en-US" dirty="0">
              <a:solidFill>
                <a:srgbClr val="000000"/>
              </a:solidFill>
              <a:latin typeface="Arial"/>
              <a:cs typeface="Arial"/>
            </a:endParaRPr>
          </a:p>
          <a:p>
            <a:pPr marL="1379538" lvl="3" eaLnBrk="0" fontAlgn="base" hangingPunct="0">
              <a:lnSpc>
                <a:spcPts val="2800"/>
              </a:lnSpc>
              <a:spcBef>
                <a:spcPct val="25000"/>
              </a:spcBef>
              <a:spcAft>
                <a:spcPct val="15000"/>
              </a:spcAft>
              <a:buClr>
                <a:srgbClr val="000000"/>
              </a:buClr>
            </a:pPr>
            <a:endParaRPr lang="en-US" dirty="0" smtClean="0">
              <a:solidFill>
                <a:srgbClr val="000000"/>
              </a:solidFill>
              <a:latin typeface="Arial"/>
              <a:cs typeface="Arial"/>
            </a:endParaRPr>
          </a:p>
        </p:txBody>
      </p:sp>
    </p:spTree>
    <p:extLst>
      <p:ext uri="{BB962C8B-B14F-4D97-AF65-F5344CB8AC3E}">
        <p14:creationId xmlns:p14="http://schemas.microsoft.com/office/powerpoint/2010/main" val="12862993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STANDARD WORK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53</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Needed At All Levels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845" y="4348956"/>
            <a:ext cx="2003566" cy="1655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845" y="1848635"/>
            <a:ext cx="2073013" cy="1384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8597" y="1284368"/>
            <a:ext cx="1945495" cy="1364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007" y="5107327"/>
            <a:ext cx="1709587" cy="117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6289" y="1970296"/>
            <a:ext cx="1903468" cy="137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5383" y="4712283"/>
            <a:ext cx="2114374" cy="1213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4872" y="2836099"/>
            <a:ext cx="26289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60694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STANDARD WORK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54</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Benefits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Rectangle 3"/>
          <p:cNvSpPr>
            <a:spLocks noChangeArrowheads="1"/>
          </p:cNvSpPr>
          <p:nvPr/>
        </p:nvSpPr>
        <p:spPr bwMode="auto">
          <a:xfrm>
            <a:off x="48883" y="1082675"/>
            <a:ext cx="8734887"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72" tIns="44442" rIns="90472" bIns="44442"/>
          <a:lstStyle/>
          <a:p>
            <a:pPr marL="228600" indent="-228600" eaLnBrk="0" fontAlgn="base" hangingPunct="0">
              <a:spcBef>
                <a:spcPct val="0"/>
              </a:spcBef>
              <a:spcAft>
                <a:spcPct val="0"/>
              </a:spcAft>
              <a:buClr>
                <a:srgbClr val="000000"/>
              </a:buClr>
            </a:pPr>
            <a:endParaRPr lang="en-US" sz="2000" b="1" dirty="0" smtClean="0">
              <a:solidFill>
                <a:srgbClr val="000000"/>
              </a:solidFill>
              <a:latin typeface="Arial"/>
              <a:cs typeface="Arial"/>
            </a:endParaRPr>
          </a:p>
          <a:p>
            <a:pPr marL="750888" lvl="1" indent="-285750" eaLnBrk="0" fontAlgn="base" hangingPunct="0">
              <a:spcBef>
                <a:spcPct val="25000"/>
              </a:spcBef>
              <a:spcAft>
                <a:spcPct val="15000"/>
              </a:spcAft>
              <a:buClr>
                <a:srgbClr val="000000"/>
              </a:buClr>
              <a:buFontTx/>
              <a:buChar char="•"/>
            </a:pPr>
            <a:r>
              <a:rPr lang="en-US" sz="2000" dirty="0" smtClean="0">
                <a:solidFill>
                  <a:srgbClr val="000000"/>
                </a:solidFill>
                <a:latin typeface="Arial"/>
                <a:cs typeface="Arial"/>
              </a:rPr>
              <a:t>Standard Work:</a:t>
            </a:r>
          </a:p>
          <a:p>
            <a:pPr marL="1208088" lvl="2" indent="-285750" eaLnBrk="0" fontAlgn="base" hangingPunct="0">
              <a:lnSpc>
                <a:spcPct val="150000"/>
              </a:lnSpc>
              <a:spcBef>
                <a:spcPct val="25000"/>
              </a:spcBef>
              <a:spcAft>
                <a:spcPct val="15000"/>
              </a:spcAft>
              <a:buClr>
                <a:srgbClr val="000000"/>
              </a:buClr>
              <a:buFontTx/>
              <a:buChar char="•"/>
            </a:pPr>
            <a:r>
              <a:rPr lang="en-US" u="sng" dirty="0" smtClean="0">
                <a:solidFill>
                  <a:srgbClr val="000000"/>
                </a:solidFill>
                <a:latin typeface="Arial"/>
                <a:cs typeface="Arial"/>
              </a:rPr>
              <a:t>Predictable</a:t>
            </a:r>
            <a:r>
              <a:rPr lang="en-US" dirty="0" smtClean="0">
                <a:solidFill>
                  <a:srgbClr val="000000"/>
                </a:solidFill>
                <a:latin typeface="Arial"/>
                <a:cs typeface="Arial"/>
              </a:rPr>
              <a:t> quality and </a:t>
            </a:r>
            <a:r>
              <a:rPr lang="en-US" u="sng" dirty="0" smtClean="0">
                <a:solidFill>
                  <a:srgbClr val="000000"/>
                </a:solidFill>
                <a:latin typeface="Arial"/>
                <a:cs typeface="Arial"/>
              </a:rPr>
              <a:t>predictable</a:t>
            </a:r>
            <a:r>
              <a:rPr lang="en-US" dirty="0" smtClean="0">
                <a:solidFill>
                  <a:srgbClr val="000000"/>
                </a:solidFill>
                <a:latin typeface="Arial"/>
                <a:cs typeface="Arial"/>
              </a:rPr>
              <a:t> cycle time for the task</a:t>
            </a:r>
          </a:p>
          <a:p>
            <a:pPr marL="1208088" lvl="2" indent="-285750" eaLnBrk="0" fontAlgn="base" hangingPunct="0">
              <a:lnSpc>
                <a:spcPct val="150000"/>
              </a:lnSpc>
              <a:spcBef>
                <a:spcPct val="25000"/>
              </a:spcBef>
              <a:spcAft>
                <a:spcPct val="15000"/>
              </a:spcAft>
              <a:buClr>
                <a:srgbClr val="000000"/>
              </a:buClr>
              <a:buFontTx/>
              <a:buChar char="•"/>
            </a:pPr>
            <a:r>
              <a:rPr lang="en-US" dirty="0" smtClean="0">
                <a:solidFill>
                  <a:srgbClr val="000000"/>
                </a:solidFill>
                <a:latin typeface="Arial"/>
                <a:cs typeface="Arial"/>
              </a:rPr>
              <a:t>Efficiency gains with reduction in variability</a:t>
            </a:r>
          </a:p>
          <a:p>
            <a:pPr marL="1208088" lvl="2" indent="-285750" eaLnBrk="0" fontAlgn="base" hangingPunct="0">
              <a:lnSpc>
                <a:spcPct val="150000"/>
              </a:lnSpc>
              <a:spcBef>
                <a:spcPct val="25000"/>
              </a:spcBef>
              <a:spcAft>
                <a:spcPct val="15000"/>
              </a:spcAft>
              <a:buClr>
                <a:srgbClr val="000000"/>
              </a:buClr>
              <a:buFontTx/>
              <a:buChar char="•"/>
            </a:pPr>
            <a:r>
              <a:rPr lang="en-US" dirty="0" smtClean="0">
                <a:solidFill>
                  <a:srgbClr val="000000"/>
                </a:solidFill>
                <a:latin typeface="Arial"/>
                <a:cs typeface="Arial"/>
              </a:rPr>
              <a:t>Standardizes the method with standard operating procedures (SOPs)</a:t>
            </a:r>
            <a:endParaRPr lang="en-US" dirty="0">
              <a:solidFill>
                <a:srgbClr val="000000"/>
              </a:solidFill>
              <a:latin typeface="Arial"/>
              <a:cs typeface="Arial"/>
            </a:endParaRPr>
          </a:p>
          <a:p>
            <a:pPr marL="1208088" lvl="2" indent="-285750" eaLnBrk="0" fontAlgn="base" hangingPunct="0">
              <a:lnSpc>
                <a:spcPct val="150000"/>
              </a:lnSpc>
              <a:spcBef>
                <a:spcPct val="25000"/>
              </a:spcBef>
              <a:spcAft>
                <a:spcPct val="15000"/>
              </a:spcAft>
              <a:buClr>
                <a:srgbClr val="000000"/>
              </a:buClr>
              <a:buFontTx/>
              <a:buChar char="•"/>
            </a:pPr>
            <a:r>
              <a:rPr lang="en-US" dirty="0" smtClean="0">
                <a:solidFill>
                  <a:srgbClr val="000000"/>
                </a:solidFill>
                <a:latin typeface="Arial"/>
                <a:cs typeface="Arial"/>
              </a:rPr>
              <a:t>Enhances competencies</a:t>
            </a:r>
          </a:p>
          <a:p>
            <a:pPr marL="1208088" lvl="2" indent="-285750" eaLnBrk="0" fontAlgn="base" hangingPunct="0">
              <a:lnSpc>
                <a:spcPct val="150000"/>
              </a:lnSpc>
              <a:spcBef>
                <a:spcPct val="25000"/>
              </a:spcBef>
              <a:spcAft>
                <a:spcPct val="15000"/>
              </a:spcAft>
              <a:buClr>
                <a:srgbClr val="000000"/>
              </a:buClr>
              <a:buFontTx/>
              <a:buChar char="•"/>
            </a:pPr>
            <a:r>
              <a:rPr lang="en-US" dirty="0" smtClean="0">
                <a:solidFill>
                  <a:srgbClr val="000000"/>
                </a:solidFill>
                <a:latin typeface="Arial"/>
                <a:cs typeface="Arial"/>
              </a:rPr>
              <a:t>Enhances problem solving  </a:t>
            </a:r>
          </a:p>
          <a:p>
            <a:pPr marL="1208088" lvl="2" indent="-285750" eaLnBrk="0" fontAlgn="base" hangingPunct="0">
              <a:lnSpc>
                <a:spcPct val="150000"/>
              </a:lnSpc>
              <a:spcBef>
                <a:spcPct val="25000"/>
              </a:spcBef>
              <a:spcAft>
                <a:spcPct val="15000"/>
              </a:spcAft>
              <a:buClr>
                <a:srgbClr val="000000"/>
              </a:buClr>
              <a:buFontTx/>
              <a:buChar char="•"/>
            </a:pPr>
            <a:r>
              <a:rPr lang="en-US" dirty="0" smtClean="0">
                <a:solidFill>
                  <a:srgbClr val="000000"/>
                </a:solidFill>
                <a:latin typeface="Arial"/>
                <a:cs typeface="Arial"/>
              </a:rPr>
              <a:t>Strengthens multi-skilling </a:t>
            </a:r>
          </a:p>
          <a:p>
            <a:pPr marL="1208088" lvl="2" indent="-285750" eaLnBrk="0" fontAlgn="base" hangingPunct="0">
              <a:lnSpc>
                <a:spcPct val="150000"/>
              </a:lnSpc>
              <a:spcBef>
                <a:spcPct val="25000"/>
              </a:spcBef>
              <a:spcAft>
                <a:spcPct val="15000"/>
              </a:spcAft>
              <a:buClr>
                <a:srgbClr val="000000"/>
              </a:buClr>
              <a:buFontTx/>
              <a:buChar char="•"/>
            </a:pPr>
            <a:r>
              <a:rPr lang="en-US" dirty="0" smtClean="0">
                <a:solidFill>
                  <a:srgbClr val="000000"/>
                </a:solidFill>
                <a:latin typeface="Arial"/>
                <a:cs typeface="Arial"/>
              </a:rPr>
              <a:t>Details the interactions between the people (nurses, technicians, etc.) and the equipment/computers used  for the process</a:t>
            </a:r>
          </a:p>
          <a:p>
            <a:pPr marL="1208088" lvl="2" indent="-285750" eaLnBrk="0" fontAlgn="base" hangingPunct="0">
              <a:spcBef>
                <a:spcPct val="25000"/>
              </a:spcBef>
              <a:spcAft>
                <a:spcPct val="15000"/>
              </a:spcAft>
              <a:buClr>
                <a:srgbClr val="000000"/>
              </a:buClr>
            </a:pPr>
            <a:endParaRPr lang="en-US" dirty="0" smtClean="0">
              <a:solidFill>
                <a:srgbClr val="000000"/>
              </a:solidFill>
              <a:latin typeface="Arial"/>
              <a:cs typeface="Arial"/>
            </a:endParaRPr>
          </a:p>
        </p:txBody>
      </p:sp>
    </p:spTree>
    <p:extLst>
      <p:ext uri="{BB962C8B-B14F-4D97-AF65-F5344CB8AC3E}">
        <p14:creationId xmlns:p14="http://schemas.microsoft.com/office/powerpoint/2010/main" val="38691568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STANDARD WORK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55</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Exercise</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Rectangle 3"/>
          <p:cNvSpPr>
            <a:spLocks noChangeArrowheads="1"/>
          </p:cNvSpPr>
          <p:nvPr/>
        </p:nvSpPr>
        <p:spPr bwMode="auto">
          <a:xfrm>
            <a:off x="48883" y="1082675"/>
            <a:ext cx="8734887"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72" tIns="44442" rIns="90472" bIns="44442"/>
          <a:lstStyle/>
          <a:p>
            <a:pPr marL="228600" indent="-228600" eaLnBrk="0" fontAlgn="base" hangingPunct="0">
              <a:spcBef>
                <a:spcPct val="0"/>
              </a:spcBef>
              <a:spcAft>
                <a:spcPct val="0"/>
              </a:spcAft>
              <a:buClr>
                <a:srgbClr val="000000"/>
              </a:buClr>
            </a:pPr>
            <a:endParaRPr lang="en-US" sz="2000" b="1" dirty="0" smtClean="0">
              <a:solidFill>
                <a:srgbClr val="000000"/>
              </a:solidFill>
              <a:latin typeface="Arial"/>
              <a:cs typeface="Arial"/>
            </a:endParaRPr>
          </a:p>
          <a:p>
            <a:pPr marL="750888" lvl="1" indent="-285750" eaLnBrk="0" fontAlgn="base" hangingPunct="0">
              <a:spcBef>
                <a:spcPct val="25000"/>
              </a:spcBef>
              <a:spcAft>
                <a:spcPct val="15000"/>
              </a:spcAft>
              <a:buClr>
                <a:srgbClr val="000000"/>
              </a:buClr>
              <a:buFontTx/>
              <a:buChar char="•"/>
            </a:pPr>
            <a:r>
              <a:rPr lang="en-US" sz="2000" dirty="0" smtClean="0">
                <a:solidFill>
                  <a:srgbClr val="000000"/>
                </a:solidFill>
                <a:latin typeface="Arial"/>
                <a:cs typeface="Arial"/>
              </a:rPr>
              <a:t>Work as individuals or on a team (4-6 people)</a:t>
            </a:r>
          </a:p>
          <a:p>
            <a:pPr marL="750888" lvl="1" indent="-285750" eaLnBrk="0" fontAlgn="base" hangingPunct="0">
              <a:spcBef>
                <a:spcPct val="25000"/>
              </a:spcBef>
              <a:spcAft>
                <a:spcPct val="15000"/>
              </a:spcAft>
              <a:buClr>
                <a:srgbClr val="000000"/>
              </a:buClr>
              <a:buFontTx/>
              <a:buChar char="•"/>
            </a:pPr>
            <a:r>
              <a:rPr lang="en-US" sz="2000" dirty="0" smtClean="0">
                <a:solidFill>
                  <a:srgbClr val="000000"/>
                </a:solidFill>
                <a:latin typeface="Arial"/>
                <a:cs typeface="Arial"/>
              </a:rPr>
              <a:t>Pick a process</a:t>
            </a:r>
          </a:p>
          <a:p>
            <a:pPr marL="1208088" lvl="2" indent="-285750" eaLnBrk="0" fontAlgn="base" hangingPunct="0">
              <a:lnSpc>
                <a:spcPct val="150000"/>
              </a:lnSpc>
              <a:spcBef>
                <a:spcPct val="25000"/>
              </a:spcBef>
              <a:spcAft>
                <a:spcPct val="15000"/>
              </a:spcAft>
              <a:buClr>
                <a:srgbClr val="000000"/>
              </a:buClr>
              <a:buFontTx/>
              <a:buChar char="•"/>
            </a:pPr>
            <a:r>
              <a:rPr lang="en-US" dirty="0" smtClean="0">
                <a:solidFill>
                  <a:srgbClr val="000000"/>
                </a:solidFill>
                <a:latin typeface="Arial"/>
                <a:cs typeface="Arial"/>
              </a:rPr>
              <a:t>Making coffee</a:t>
            </a:r>
          </a:p>
          <a:p>
            <a:pPr marL="1208088" lvl="2" indent="-285750" eaLnBrk="0" fontAlgn="base" hangingPunct="0">
              <a:lnSpc>
                <a:spcPct val="150000"/>
              </a:lnSpc>
              <a:spcBef>
                <a:spcPct val="25000"/>
              </a:spcBef>
              <a:spcAft>
                <a:spcPct val="15000"/>
              </a:spcAft>
              <a:buClr>
                <a:srgbClr val="000000"/>
              </a:buClr>
              <a:buFontTx/>
              <a:buChar char="•"/>
            </a:pPr>
            <a:r>
              <a:rPr lang="en-US" dirty="0" smtClean="0">
                <a:solidFill>
                  <a:srgbClr val="000000"/>
                </a:solidFill>
                <a:latin typeface="Arial"/>
                <a:cs typeface="Arial"/>
              </a:rPr>
              <a:t>Shopping for groceries</a:t>
            </a:r>
          </a:p>
          <a:p>
            <a:pPr marL="1208088" lvl="2" indent="-285750" eaLnBrk="0" fontAlgn="base" hangingPunct="0">
              <a:lnSpc>
                <a:spcPct val="150000"/>
              </a:lnSpc>
              <a:spcBef>
                <a:spcPct val="25000"/>
              </a:spcBef>
              <a:spcAft>
                <a:spcPct val="15000"/>
              </a:spcAft>
              <a:buClr>
                <a:srgbClr val="000000"/>
              </a:buClr>
              <a:buFontTx/>
              <a:buChar char="•"/>
            </a:pPr>
            <a:r>
              <a:rPr lang="en-US" dirty="0" smtClean="0">
                <a:solidFill>
                  <a:srgbClr val="000000"/>
                </a:solidFill>
                <a:latin typeface="Arial"/>
                <a:cs typeface="Arial"/>
              </a:rPr>
              <a:t>A process from within a MC value stream</a:t>
            </a:r>
          </a:p>
          <a:p>
            <a:pPr marL="750888" lvl="1" indent="-285750" eaLnBrk="0" fontAlgn="base" hangingPunct="0">
              <a:lnSpc>
                <a:spcPct val="150000"/>
              </a:lnSpc>
              <a:spcBef>
                <a:spcPct val="25000"/>
              </a:spcBef>
              <a:spcAft>
                <a:spcPct val="15000"/>
              </a:spcAft>
              <a:buClr>
                <a:srgbClr val="000000"/>
              </a:buClr>
              <a:buFontTx/>
              <a:buChar char="•"/>
            </a:pPr>
            <a:r>
              <a:rPr lang="en-US" dirty="0" smtClean="0">
                <a:solidFill>
                  <a:srgbClr val="000000"/>
                </a:solidFill>
                <a:latin typeface="Arial"/>
                <a:cs typeface="Arial"/>
              </a:rPr>
              <a:t>Complete the Standard Work Template (next page)</a:t>
            </a:r>
          </a:p>
          <a:p>
            <a:pPr marL="750888" lvl="1" indent="-285750" eaLnBrk="0" fontAlgn="base" hangingPunct="0">
              <a:lnSpc>
                <a:spcPct val="150000"/>
              </a:lnSpc>
              <a:spcBef>
                <a:spcPct val="25000"/>
              </a:spcBef>
              <a:spcAft>
                <a:spcPct val="15000"/>
              </a:spcAft>
              <a:buClr>
                <a:srgbClr val="000000"/>
              </a:buClr>
              <a:buFontTx/>
              <a:buChar char="•"/>
            </a:pPr>
            <a:r>
              <a:rPr lang="en-US" dirty="0" smtClean="0">
                <a:solidFill>
                  <a:srgbClr val="000000"/>
                </a:solidFill>
                <a:latin typeface="Arial"/>
                <a:cs typeface="Arial"/>
              </a:rPr>
              <a:t>Prepare a debrief</a:t>
            </a:r>
          </a:p>
          <a:p>
            <a:pPr marL="750888" lvl="1" indent="-285750" eaLnBrk="0" fontAlgn="base" hangingPunct="0">
              <a:lnSpc>
                <a:spcPct val="150000"/>
              </a:lnSpc>
              <a:spcBef>
                <a:spcPct val="25000"/>
              </a:spcBef>
              <a:spcAft>
                <a:spcPct val="15000"/>
              </a:spcAft>
              <a:buClr>
                <a:srgbClr val="000000"/>
              </a:buClr>
              <a:buFontTx/>
              <a:buChar char="•"/>
            </a:pPr>
            <a:endParaRPr lang="en-US" dirty="0">
              <a:solidFill>
                <a:srgbClr val="000000"/>
              </a:solidFill>
              <a:latin typeface="Arial"/>
              <a:cs typeface="Arial"/>
            </a:endParaRPr>
          </a:p>
          <a:p>
            <a:pPr marL="1208088" lvl="2" indent="-285750" eaLnBrk="0" fontAlgn="base" hangingPunct="0">
              <a:spcBef>
                <a:spcPct val="25000"/>
              </a:spcBef>
              <a:spcAft>
                <a:spcPct val="15000"/>
              </a:spcAft>
              <a:buClr>
                <a:srgbClr val="000000"/>
              </a:buClr>
            </a:pPr>
            <a:endParaRPr lang="en-US" dirty="0" smtClean="0">
              <a:solidFill>
                <a:srgbClr val="000000"/>
              </a:solidFill>
              <a:latin typeface="Arial"/>
              <a:cs typeface="Arial"/>
            </a:endParaRPr>
          </a:p>
        </p:txBody>
      </p:sp>
    </p:spTree>
    <p:extLst>
      <p:ext uri="{BB962C8B-B14F-4D97-AF65-F5344CB8AC3E}">
        <p14:creationId xmlns:p14="http://schemas.microsoft.com/office/powerpoint/2010/main" val="26535229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STANDARD WORK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56</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Standard Work Template</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09749" y="-371061"/>
            <a:ext cx="5180287" cy="8463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307939" y="2268639"/>
            <a:ext cx="1006997" cy="185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1344589" y="2571514"/>
            <a:ext cx="1006997" cy="185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334939" y="2897539"/>
            <a:ext cx="1006997" cy="185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1360014" y="3211989"/>
            <a:ext cx="1475783" cy="185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6736466" y="1527858"/>
            <a:ext cx="868101" cy="173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401705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VISUAL MANAGEMENT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57</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Benefits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Rectangle 4"/>
          <p:cNvSpPr txBox="1">
            <a:spLocks noChangeArrowheads="1"/>
          </p:cNvSpPr>
          <p:nvPr/>
        </p:nvSpPr>
        <p:spPr bwMode="auto">
          <a:xfrm>
            <a:off x="175180" y="1039727"/>
            <a:ext cx="5105400" cy="512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92075" rIns="92075" bIns="92075" numCol="1" anchor="ctr" anchorCtr="1" compatLnSpc="1">
            <a:prstTxWarp prst="textNoShape">
              <a:avLst/>
            </a:prstTxWarp>
            <a:spAutoFit/>
          </a:bodyPr>
          <a:lstStyle>
            <a:lvl1pPr marL="228600" indent="-228600" algn="l" rtl="0" eaLnBrk="0" fontAlgn="base" hangingPunct="0">
              <a:spcBef>
                <a:spcPct val="0"/>
              </a:spcBef>
              <a:spcAft>
                <a:spcPct val="0"/>
              </a:spcAft>
              <a:buClr>
                <a:schemeClr val="bg1"/>
              </a:buClr>
              <a:buFont typeface="Wingdings" pitchFamily="2" charset="2"/>
              <a:buChar char="§"/>
              <a:defRPr sz="2400">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SzPct val="125000"/>
              <a:buChar char="•"/>
              <a:defRPr sz="2000">
                <a:solidFill>
                  <a:schemeClr val="bg1"/>
                </a:solidFill>
                <a:latin typeface="+mn-lt"/>
                <a:cs typeface="+mn-cs"/>
              </a:defRPr>
            </a:lvl2pPr>
            <a:lvl3pPr marL="1143000" indent="-228600" algn="l" rtl="0" eaLnBrk="0" fontAlgn="base" hangingPunct="0">
              <a:spcBef>
                <a:spcPct val="20000"/>
              </a:spcBef>
              <a:spcAft>
                <a:spcPct val="0"/>
              </a:spcAft>
              <a:buClr>
                <a:schemeClr val="bg1"/>
              </a:buClr>
              <a:buFont typeface="Arial" pitchFamily="34" charset="0"/>
              <a:buChar char="–"/>
              <a:defRPr sz="2000">
                <a:solidFill>
                  <a:schemeClr val="bg1"/>
                </a:solidFill>
                <a:latin typeface="Helvetica" pitchFamily="34" charset="0"/>
                <a:cs typeface="+mn-cs"/>
              </a:defRPr>
            </a:lvl3pPr>
            <a:lvl4pPr marL="1600200" indent="-228600" algn="l" rtl="0" eaLnBrk="0" fontAlgn="base" hangingPunct="0">
              <a:spcBef>
                <a:spcPct val="20000"/>
              </a:spcBef>
              <a:spcAft>
                <a:spcPct val="0"/>
              </a:spcAft>
              <a:buClr>
                <a:schemeClr val="bg1"/>
              </a:buClr>
              <a:buChar char="–"/>
              <a:defRPr sz="2000">
                <a:solidFill>
                  <a:schemeClr val="bg1"/>
                </a:solidFill>
                <a:latin typeface="Helvetica" pitchFamily="34" charset="0"/>
                <a:cs typeface="+mn-cs"/>
              </a:defRPr>
            </a:lvl4pPr>
            <a:lvl5pPr marL="2057400" indent="-228600" algn="l" rtl="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mn-cs"/>
              </a:defRPr>
            </a:lvl5pPr>
            <a:lvl6pPr marL="25146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6pPr>
            <a:lvl7pPr marL="29718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7pPr>
            <a:lvl8pPr marL="34290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8pPr>
            <a:lvl9pPr marL="38862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9pPr>
          </a:lstStyle>
          <a:p>
            <a:pPr marL="285750" indent="-285750" eaLnBrk="1" hangingPunct="1">
              <a:lnSpc>
                <a:spcPct val="110000"/>
              </a:lnSpc>
              <a:buClr>
                <a:srgbClr val="000000"/>
              </a:buClr>
              <a:buFontTx/>
              <a:buChar char="•"/>
              <a:defRPr/>
            </a:pPr>
            <a:r>
              <a:rPr lang="en-US" altLang="en-US" sz="2000" kern="0" dirty="0" smtClean="0">
                <a:solidFill>
                  <a:srgbClr val="000000"/>
                </a:solidFill>
                <a:latin typeface="Arial"/>
                <a:cs typeface="Arial"/>
              </a:rPr>
              <a:t>Used to:  </a:t>
            </a:r>
          </a:p>
          <a:p>
            <a:pPr marL="685800" lvl="1" indent="-220663" eaLnBrk="1" hangingPunct="1">
              <a:lnSpc>
                <a:spcPct val="110000"/>
              </a:lnSpc>
              <a:buClr>
                <a:srgbClr val="000000"/>
              </a:buClr>
              <a:buSzTx/>
              <a:defRPr/>
            </a:pPr>
            <a:r>
              <a:rPr lang="en-US" altLang="en-US" sz="1800" kern="0" dirty="0" smtClean="0">
                <a:solidFill>
                  <a:srgbClr val="000000"/>
                </a:solidFill>
                <a:latin typeface="Arial"/>
                <a:cs typeface="Arial"/>
              </a:rPr>
              <a:t>Support Leadership and Management</a:t>
            </a:r>
          </a:p>
          <a:p>
            <a:pPr marL="1077912" lvl="2" indent="-220663" eaLnBrk="1" hangingPunct="1">
              <a:lnSpc>
                <a:spcPct val="110000"/>
              </a:lnSpc>
              <a:spcBef>
                <a:spcPct val="25000"/>
              </a:spcBef>
              <a:spcAft>
                <a:spcPct val="15000"/>
              </a:spcAft>
              <a:buClr>
                <a:srgbClr val="000000"/>
              </a:buClr>
              <a:buFontTx/>
              <a:buChar char="•"/>
              <a:defRPr/>
            </a:pPr>
            <a:r>
              <a:rPr lang="en-US" altLang="en-US" sz="1800" kern="0" dirty="0" smtClean="0">
                <a:solidFill>
                  <a:srgbClr val="000000"/>
                </a:solidFill>
                <a:latin typeface="Arial"/>
                <a:cs typeface="Arial"/>
              </a:rPr>
              <a:t>Displays work priorities</a:t>
            </a:r>
          </a:p>
          <a:p>
            <a:pPr marL="1077912" lvl="2" indent="-220663" eaLnBrk="1" hangingPunct="1">
              <a:lnSpc>
                <a:spcPct val="110000"/>
              </a:lnSpc>
              <a:spcBef>
                <a:spcPct val="25000"/>
              </a:spcBef>
              <a:spcAft>
                <a:spcPct val="15000"/>
              </a:spcAft>
              <a:buClr>
                <a:srgbClr val="000000"/>
              </a:buClr>
              <a:buFontTx/>
              <a:buChar char="•"/>
              <a:defRPr/>
            </a:pPr>
            <a:r>
              <a:rPr lang="en-US" altLang="en-US" sz="1800" kern="0" dirty="0" smtClean="0">
                <a:solidFill>
                  <a:srgbClr val="000000"/>
                </a:solidFill>
                <a:latin typeface="Arial"/>
                <a:cs typeface="Arial"/>
              </a:rPr>
              <a:t>Daily process performance</a:t>
            </a:r>
          </a:p>
          <a:p>
            <a:pPr marL="1077912" lvl="2" indent="-220663" eaLnBrk="1" hangingPunct="1">
              <a:lnSpc>
                <a:spcPct val="110000"/>
              </a:lnSpc>
              <a:spcBef>
                <a:spcPct val="25000"/>
              </a:spcBef>
              <a:spcAft>
                <a:spcPct val="15000"/>
              </a:spcAft>
              <a:buClr>
                <a:srgbClr val="000000"/>
              </a:buClr>
              <a:buFontTx/>
              <a:buChar char="•"/>
              <a:defRPr/>
            </a:pPr>
            <a:r>
              <a:rPr lang="en-US" altLang="en-US" sz="1800" kern="0" dirty="0" smtClean="0">
                <a:solidFill>
                  <a:srgbClr val="000000"/>
                </a:solidFill>
                <a:latin typeface="Arial"/>
                <a:cs typeface="Arial"/>
              </a:rPr>
              <a:t>Enhances communication</a:t>
            </a:r>
            <a:endParaRPr lang="en-US" altLang="en-US" sz="1800" kern="0" dirty="0">
              <a:solidFill>
                <a:srgbClr val="000000"/>
              </a:solidFill>
              <a:latin typeface="Arial"/>
              <a:cs typeface="Arial"/>
            </a:endParaRPr>
          </a:p>
          <a:p>
            <a:pPr marL="685800" lvl="1" indent="-220663" eaLnBrk="1" hangingPunct="1">
              <a:lnSpc>
                <a:spcPct val="110000"/>
              </a:lnSpc>
              <a:buClr>
                <a:srgbClr val="000000"/>
              </a:buClr>
              <a:buSzTx/>
              <a:defRPr/>
            </a:pPr>
            <a:r>
              <a:rPr lang="en-US" altLang="en-US" sz="1800" kern="0" dirty="0" smtClean="0">
                <a:solidFill>
                  <a:srgbClr val="000000"/>
                </a:solidFill>
                <a:latin typeface="Arial"/>
                <a:cs typeface="Arial"/>
              </a:rPr>
              <a:t>Provide current status/information</a:t>
            </a:r>
          </a:p>
          <a:p>
            <a:pPr marL="685800" lvl="1" indent="-220663" eaLnBrk="1" hangingPunct="1">
              <a:lnSpc>
                <a:spcPct val="110000"/>
              </a:lnSpc>
              <a:buClr>
                <a:srgbClr val="000000"/>
              </a:buClr>
              <a:buSzTx/>
              <a:defRPr/>
            </a:pPr>
            <a:r>
              <a:rPr lang="en-US" altLang="en-US" sz="1800" kern="0" dirty="0" smtClean="0">
                <a:solidFill>
                  <a:srgbClr val="000000"/>
                </a:solidFill>
                <a:latin typeface="Arial"/>
                <a:cs typeface="Arial"/>
              </a:rPr>
              <a:t>Standardize</a:t>
            </a:r>
          </a:p>
          <a:p>
            <a:pPr marL="685800" lvl="1" indent="-220663" eaLnBrk="1" hangingPunct="1">
              <a:lnSpc>
                <a:spcPct val="110000"/>
              </a:lnSpc>
              <a:buClr>
                <a:srgbClr val="000000"/>
              </a:buClr>
              <a:buSzTx/>
              <a:defRPr/>
            </a:pPr>
            <a:r>
              <a:rPr lang="en-US" altLang="en-US" sz="1800" kern="0" dirty="0" smtClean="0">
                <a:solidFill>
                  <a:srgbClr val="000000"/>
                </a:solidFill>
                <a:latin typeface="Arial"/>
                <a:cs typeface="Arial"/>
              </a:rPr>
              <a:t>Error Proof</a:t>
            </a:r>
          </a:p>
          <a:p>
            <a:pPr lvl="2" eaLnBrk="1" hangingPunct="1">
              <a:lnSpc>
                <a:spcPct val="110000"/>
              </a:lnSpc>
              <a:buClr>
                <a:srgbClr val="000000"/>
              </a:buClr>
              <a:buFontTx/>
              <a:buChar char="•"/>
              <a:defRPr/>
            </a:pPr>
            <a:r>
              <a:rPr lang="en-US" altLang="en-US" sz="1800" kern="0" dirty="0" smtClean="0">
                <a:solidFill>
                  <a:srgbClr val="000000"/>
                </a:solidFill>
                <a:cs typeface="Arial"/>
              </a:rPr>
              <a:t>Prevents process omissions</a:t>
            </a:r>
          </a:p>
          <a:p>
            <a:pPr lvl="2" eaLnBrk="1" hangingPunct="1">
              <a:lnSpc>
                <a:spcPct val="110000"/>
              </a:lnSpc>
              <a:buClr>
                <a:srgbClr val="000000"/>
              </a:buClr>
              <a:buFontTx/>
              <a:buChar char="•"/>
              <a:defRPr/>
            </a:pPr>
            <a:r>
              <a:rPr lang="en-US" altLang="en-US" sz="1800" kern="0" dirty="0" smtClean="0">
                <a:solidFill>
                  <a:srgbClr val="000000"/>
                </a:solidFill>
                <a:cs typeface="Arial"/>
              </a:rPr>
              <a:t>Supports correct process step completion</a:t>
            </a:r>
          </a:p>
          <a:p>
            <a:pPr marL="522288" lvl="1" indent="0" eaLnBrk="1" hangingPunct="1">
              <a:lnSpc>
                <a:spcPct val="110000"/>
              </a:lnSpc>
              <a:spcBef>
                <a:spcPct val="20000"/>
              </a:spcBef>
              <a:spcAft>
                <a:spcPct val="0"/>
              </a:spcAft>
              <a:buClr>
                <a:srgbClr val="000000"/>
              </a:buClr>
              <a:buSzTx/>
              <a:buFontTx/>
              <a:buNone/>
              <a:defRPr/>
            </a:pPr>
            <a:endParaRPr lang="en-US" altLang="en-US" sz="1800" b="1" kern="0" dirty="0" smtClean="0">
              <a:solidFill>
                <a:srgbClr val="000000"/>
              </a:solidFill>
              <a:latin typeface="Helvetica" pitchFamily="34" charset="0"/>
              <a:cs typeface="Arial"/>
            </a:endParaRPr>
          </a:p>
          <a:p>
            <a:pPr marL="0" indent="0" eaLnBrk="1" hangingPunct="1">
              <a:lnSpc>
                <a:spcPct val="110000"/>
              </a:lnSpc>
              <a:buClr>
                <a:srgbClr val="000000"/>
              </a:buClr>
              <a:buFont typeface="Wingdings" pitchFamily="2" charset="2"/>
              <a:buNone/>
              <a:defRPr/>
            </a:pPr>
            <a:endParaRPr lang="en-US" altLang="en-US" sz="1800" b="1" kern="0" dirty="0" smtClean="0">
              <a:solidFill>
                <a:srgbClr val="000000"/>
              </a:solidFill>
              <a:latin typeface="Arial"/>
              <a:cs typeface="Arial"/>
            </a:endParaRPr>
          </a:p>
        </p:txBody>
      </p:sp>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855" y="5301412"/>
            <a:ext cx="2161302" cy="1355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432" y="1004303"/>
            <a:ext cx="2578145" cy="1769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4884" y="3028856"/>
            <a:ext cx="2753685" cy="1911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1357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VISUAL MANAGEMENT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58</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Benefits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Rectangle 4"/>
          <p:cNvSpPr txBox="1">
            <a:spLocks noChangeArrowheads="1"/>
          </p:cNvSpPr>
          <p:nvPr/>
        </p:nvSpPr>
        <p:spPr bwMode="auto">
          <a:xfrm>
            <a:off x="209905" y="1396548"/>
            <a:ext cx="5105400" cy="373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92075" rIns="92075" bIns="92075" numCol="1" anchor="ctr" anchorCtr="1" compatLnSpc="1">
            <a:prstTxWarp prst="textNoShape">
              <a:avLst/>
            </a:prstTxWarp>
            <a:spAutoFit/>
          </a:bodyPr>
          <a:lstStyle>
            <a:lvl1pPr marL="228600" indent="-228600" algn="l" rtl="0" eaLnBrk="0" fontAlgn="base" hangingPunct="0">
              <a:spcBef>
                <a:spcPct val="0"/>
              </a:spcBef>
              <a:spcAft>
                <a:spcPct val="0"/>
              </a:spcAft>
              <a:buClr>
                <a:schemeClr val="bg1"/>
              </a:buClr>
              <a:buFont typeface="Wingdings" pitchFamily="2" charset="2"/>
              <a:buChar char="§"/>
              <a:defRPr sz="2400">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SzPct val="125000"/>
              <a:buChar char="•"/>
              <a:defRPr sz="2000">
                <a:solidFill>
                  <a:schemeClr val="bg1"/>
                </a:solidFill>
                <a:latin typeface="+mn-lt"/>
                <a:cs typeface="+mn-cs"/>
              </a:defRPr>
            </a:lvl2pPr>
            <a:lvl3pPr marL="1143000" indent="-228600" algn="l" rtl="0" eaLnBrk="0" fontAlgn="base" hangingPunct="0">
              <a:spcBef>
                <a:spcPct val="20000"/>
              </a:spcBef>
              <a:spcAft>
                <a:spcPct val="0"/>
              </a:spcAft>
              <a:buClr>
                <a:schemeClr val="bg1"/>
              </a:buClr>
              <a:buFont typeface="Arial" pitchFamily="34" charset="0"/>
              <a:buChar char="–"/>
              <a:defRPr sz="2000">
                <a:solidFill>
                  <a:schemeClr val="bg1"/>
                </a:solidFill>
                <a:latin typeface="Helvetica" pitchFamily="34" charset="0"/>
                <a:cs typeface="+mn-cs"/>
              </a:defRPr>
            </a:lvl3pPr>
            <a:lvl4pPr marL="1600200" indent="-228600" algn="l" rtl="0" eaLnBrk="0" fontAlgn="base" hangingPunct="0">
              <a:spcBef>
                <a:spcPct val="20000"/>
              </a:spcBef>
              <a:spcAft>
                <a:spcPct val="0"/>
              </a:spcAft>
              <a:buClr>
                <a:schemeClr val="bg1"/>
              </a:buClr>
              <a:buChar char="–"/>
              <a:defRPr sz="2000">
                <a:solidFill>
                  <a:schemeClr val="bg1"/>
                </a:solidFill>
                <a:latin typeface="Helvetica" pitchFamily="34" charset="0"/>
                <a:cs typeface="+mn-cs"/>
              </a:defRPr>
            </a:lvl4pPr>
            <a:lvl5pPr marL="2057400" indent="-228600" algn="l" rtl="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mn-cs"/>
              </a:defRPr>
            </a:lvl5pPr>
            <a:lvl6pPr marL="25146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6pPr>
            <a:lvl7pPr marL="29718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7pPr>
            <a:lvl8pPr marL="34290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8pPr>
            <a:lvl9pPr marL="38862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9pPr>
          </a:lstStyle>
          <a:p>
            <a:pPr marL="285750" indent="-285750" eaLnBrk="1" hangingPunct="1">
              <a:lnSpc>
                <a:spcPct val="110000"/>
              </a:lnSpc>
              <a:buClr>
                <a:srgbClr val="000000"/>
              </a:buClr>
              <a:buFontTx/>
              <a:buChar char="•"/>
              <a:defRPr/>
            </a:pPr>
            <a:r>
              <a:rPr lang="en-US" altLang="en-US" sz="2000" kern="0" dirty="0" smtClean="0">
                <a:solidFill>
                  <a:srgbClr val="000000"/>
                </a:solidFill>
                <a:latin typeface="Arial"/>
                <a:cs typeface="Arial"/>
              </a:rPr>
              <a:t>Promotes:  </a:t>
            </a:r>
          </a:p>
          <a:p>
            <a:pPr marL="685800" lvl="1" indent="-220663" eaLnBrk="1" hangingPunct="1">
              <a:lnSpc>
                <a:spcPct val="110000"/>
              </a:lnSpc>
              <a:buClr>
                <a:srgbClr val="000000"/>
              </a:buClr>
              <a:buSzTx/>
              <a:defRPr/>
            </a:pPr>
            <a:r>
              <a:rPr lang="en-US" altLang="en-US" sz="1800" kern="0" dirty="0" smtClean="0">
                <a:solidFill>
                  <a:srgbClr val="000000"/>
                </a:solidFill>
                <a:latin typeface="Arial"/>
                <a:cs typeface="Arial"/>
              </a:rPr>
              <a:t>Better patient outcomes</a:t>
            </a:r>
          </a:p>
          <a:p>
            <a:pPr marL="685800" lvl="1" indent="-220663" eaLnBrk="1" hangingPunct="1">
              <a:lnSpc>
                <a:spcPct val="110000"/>
              </a:lnSpc>
              <a:buClr>
                <a:srgbClr val="000000"/>
              </a:buClr>
              <a:buSzTx/>
              <a:defRPr/>
            </a:pPr>
            <a:r>
              <a:rPr lang="en-US" altLang="en-US" sz="1800" kern="0" dirty="0" smtClean="0">
                <a:solidFill>
                  <a:srgbClr val="000000"/>
                </a:solidFill>
                <a:latin typeface="Arial"/>
                <a:cs typeface="Arial"/>
              </a:rPr>
              <a:t>Safety</a:t>
            </a:r>
          </a:p>
          <a:p>
            <a:pPr marL="685800" lvl="1" indent="-220663" eaLnBrk="1" hangingPunct="1">
              <a:lnSpc>
                <a:spcPct val="110000"/>
              </a:lnSpc>
              <a:buClr>
                <a:srgbClr val="000000"/>
              </a:buClr>
              <a:buSzTx/>
              <a:defRPr/>
            </a:pPr>
            <a:r>
              <a:rPr lang="en-US" altLang="en-US" sz="1800" kern="0" dirty="0" smtClean="0">
                <a:solidFill>
                  <a:srgbClr val="000000"/>
                </a:solidFill>
                <a:latin typeface="Arial"/>
                <a:cs typeface="Arial"/>
              </a:rPr>
              <a:t>Training and standards</a:t>
            </a:r>
          </a:p>
          <a:p>
            <a:pPr marL="685800" lvl="1" indent="-220663" eaLnBrk="1" hangingPunct="1">
              <a:lnSpc>
                <a:spcPct val="110000"/>
              </a:lnSpc>
              <a:buClr>
                <a:srgbClr val="000000"/>
              </a:buClr>
              <a:buSzTx/>
              <a:defRPr/>
            </a:pPr>
            <a:r>
              <a:rPr lang="en-US" altLang="en-US" sz="1800" kern="0" dirty="0" smtClean="0">
                <a:solidFill>
                  <a:srgbClr val="000000"/>
                </a:solidFill>
                <a:latin typeface="Arial"/>
                <a:cs typeface="Arial"/>
              </a:rPr>
              <a:t>Better job performance</a:t>
            </a:r>
          </a:p>
          <a:p>
            <a:pPr marL="685800" lvl="1" indent="-220663" eaLnBrk="1" hangingPunct="1">
              <a:lnSpc>
                <a:spcPct val="110000"/>
              </a:lnSpc>
              <a:buClr>
                <a:srgbClr val="000000"/>
              </a:buClr>
              <a:buSzTx/>
              <a:defRPr/>
            </a:pPr>
            <a:r>
              <a:rPr lang="en-US" altLang="en-US" sz="1800" kern="0" dirty="0" smtClean="0">
                <a:solidFill>
                  <a:srgbClr val="000000"/>
                </a:solidFill>
                <a:latin typeface="Arial"/>
                <a:cs typeface="Arial"/>
              </a:rPr>
              <a:t>Good process control (less variation)</a:t>
            </a:r>
          </a:p>
          <a:p>
            <a:pPr marL="465137" lvl="1" indent="0" eaLnBrk="1" hangingPunct="1">
              <a:lnSpc>
                <a:spcPct val="110000"/>
              </a:lnSpc>
              <a:buClr>
                <a:srgbClr val="000000"/>
              </a:buClr>
              <a:buSzTx/>
              <a:buFontTx/>
              <a:buNone/>
              <a:defRPr/>
            </a:pPr>
            <a:endParaRPr lang="en-US" altLang="en-US" sz="1800" kern="0" dirty="0" smtClean="0">
              <a:solidFill>
                <a:srgbClr val="000000"/>
              </a:solidFill>
              <a:latin typeface="Arial"/>
              <a:cs typeface="Arial"/>
            </a:endParaRPr>
          </a:p>
          <a:p>
            <a:pPr marL="685800" lvl="1" indent="-220663" eaLnBrk="1" hangingPunct="1">
              <a:lnSpc>
                <a:spcPct val="110000"/>
              </a:lnSpc>
              <a:buClr>
                <a:srgbClr val="000000"/>
              </a:buClr>
              <a:buSzTx/>
              <a:defRPr/>
            </a:pPr>
            <a:endParaRPr lang="en-US" altLang="en-US" sz="1800" kern="0" dirty="0" smtClean="0">
              <a:solidFill>
                <a:srgbClr val="000000"/>
              </a:solidFill>
              <a:latin typeface="Helvetica" pitchFamily="34" charset="0"/>
              <a:cs typeface="Arial"/>
            </a:endParaRPr>
          </a:p>
          <a:p>
            <a:pPr marL="0" indent="0" eaLnBrk="1" hangingPunct="1">
              <a:lnSpc>
                <a:spcPct val="110000"/>
              </a:lnSpc>
              <a:buClr>
                <a:srgbClr val="000000"/>
              </a:buClr>
              <a:buFont typeface="Wingdings" pitchFamily="2" charset="2"/>
              <a:buNone/>
              <a:defRPr/>
            </a:pPr>
            <a:endParaRPr lang="en-US" altLang="en-US" sz="1800" b="1" kern="0" dirty="0" smtClean="0">
              <a:solidFill>
                <a:srgbClr val="000000"/>
              </a:solidFill>
              <a:latin typeface="Arial"/>
              <a:cs typeface="Arial"/>
            </a:endParaRP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5305" y="1314322"/>
            <a:ext cx="2700525" cy="1914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259" y="4255139"/>
            <a:ext cx="3159957" cy="1845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777" y="3570391"/>
            <a:ext cx="1924644" cy="2578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26820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VISUAL MANAGEMENT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59</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Examples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4" name="Group 13"/>
          <p:cNvGrpSpPr/>
          <p:nvPr/>
        </p:nvGrpSpPr>
        <p:grpSpPr>
          <a:xfrm>
            <a:off x="4252356" y="3021050"/>
            <a:ext cx="4393933" cy="2842020"/>
            <a:chOff x="4252356" y="833375"/>
            <a:chExt cx="4393933" cy="2842020"/>
          </a:xfrm>
        </p:grpSpPr>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356" y="1167230"/>
              <a:ext cx="4393933" cy="2508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261904" y="833375"/>
              <a:ext cx="1409360" cy="338554"/>
            </a:xfrm>
            <a:prstGeom prst="rect">
              <a:avLst/>
            </a:prstGeom>
            <a:noFill/>
          </p:spPr>
          <p:txBody>
            <a:bodyPr wrap="none" rtlCol="0">
              <a:spAutoFit/>
            </a:bodyPr>
            <a:lstStyle/>
            <a:p>
              <a:r>
                <a:rPr lang="en-US" sz="1600" dirty="0" smtClean="0">
                  <a:latin typeface="Berlin Sans FB" panose="020E0602020502020306" pitchFamily="34" charset="0"/>
                </a:rPr>
                <a:t>Strategic View</a:t>
              </a:r>
              <a:endParaRPr lang="en-US" sz="1600" dirty="0">
                <a:latin typeface="Berlin Sans FB" panose="020E0602020502020306" pitchFamily="34" charset="0"/>
              </a:endParaRPr>
            </a:p>
          </p:txBody>
        </p:sp>
      </p:grpSp>
      <p:grpSp>
        <p:nvGrpSpPr>
          <p:cNvPr id="15" name="Group 14"/>
          <p:cNvGrpSpPr/>
          <p:nvPr/>
        </p:nvGrpSpPr>
        <p:grpSpPr>
          <a:xfrm>
            <a:off x="449739" y="1181527"/>
            <a:ext cx="3485654" cy="3124259"/>
            <a:chOff x="449739" y="1181527"/>
            <a:chExt cx="3485654" cy="3124259"/>
          </a:xfrm>
        </p:grpSpPr>
        <p:sp>
          <p:nvSpPr>
            <p:cNvPr id="3" name="TextBox 2"/>
            <p:cNvSpPr txBox="1"/>
            <p:nvPr/>
          </p:nvSpPr>
          <p:spPr>
            <a:xfrm>
              <a:off x="449739" y="3976329"/>
              <a:ext cx="1762021" cy="329457"/>
            </a:xfrm>
            <a:prstGeom prst="rect">
              <a:avLst/>
            </a:prstGeom>
            <a:noFill/>
          </p:spPr>
          <p:txBody>
            <a:bodyPr wrap="none" rtlCol="0">
              <a:spAutoFit/>
            </a:bodyPr>
            <a:lstStyle/>
            <a:p>
              <a:r>
                <a:rPr lang="en-US" sz="1600" dirty="0" smtClean="0">
                  <a:latin typeface="Berlin Sans FB" panose="020E0602020502020306" pitchFamily="34" charset="0"/>
                </a:rPr>
                <a:t>True North Metrics</a:t>
              </a:r>
              <a:endParaRPr lang="en-US" sz="1600" dirty="0">
                <a:latin typeface="Berlin Sans FB" panose="020E0602020502020306" pitchFamily="34" charset="0"/>
              </a:endParaRPr>
            </a:p>
          </p:txBody>
        </p:sp>
        <p:pic>
          <p:nvPicPr>
            <p:cNvPr id="6452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65" y="1181527"/>
              <a:ext cx="3470328" cy="27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7684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6600825" y="6492875"/>
            <a:ext cx="2057400" cy="365125"/>
          </a:xfrm>
        </p:spPr>
        <p:txBody>
          <a:bodyPr/>
          <a:lstStyle/>
          <a:p>
            <a:endParaRPr lang="en-US" dirty="0">
              <a:solidFill>
                <a:prstClr val="black">
                  <a:tint val="75000"/>
                </a:prstClr>
              </a:solidFill>
            </a:endParaRPr>
          </a:p>
        </p:txBody>
      </p:sp>
      <p:sp>
        <p:nvSpPr>
          <p:cNvPr id="2" name="Title 1"/>
          <p:cNvSpPr>
            <a:spLocks noGrp="1"/>
          </p:cNvSpPr>
          <p:nvPr>
            <p:ph type="title"/>
          </p:nvPr>
        </p:nvSpPr>
        <p:spPr>
          <a:xfrm>
            <a:off x="676150" y="262216"/>
            <a:ext cx="7886700" cy="461665"/>
          </a:xfrm>
        </p:spPr>
        <p:txBody>
          <a:bodyPr/>
          <a:lstStyle/>
          <a:p>
            <a:r>
              <a:rPr lang="en-US" dirty="0" smtClean="0"/>
              <a:t>A STRATEGIC PLANNING MODEL</a:t>
            </a:r>
            <a:endParaRPr lang="en-US" b="1" dirty="0">
              <a:solidFill>
                <a:srgbClr val="002060"/>
              </a:solidFill>
            </a:endParaRPr>
          </a:p>
        </p:txBody>
      </p:sp>
      <p:sp>
        <p:nvSpPr>
          <p:cNvPr id="12" name="Slide Number Placeholder 5"/>
          <p:cNvSpPr>
            <a:spLocks noGrp="1"/>
          </p:cNvSpPr>
          <p:nvPr>
            <p:ph type="sldNum" sz="quarter" idx="12"/>
          </p:nvPr>
        </p:nvSpPr>
        <p:spPr>
          <a:xfrm>
            <a:off x="492125" y="6492875"/>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6</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6" name="Subtitle 5"/>
          <p:cNvSpPr>
            <a:spLocks noGrp="1"/>
          </p:cNvSpPr>
          <p:nvPr>
            <p:ph type="subTitle" idx="1"/>
          </p:nvPr>
        </p:nvSpPr>
        <p:spPr/>
        <p:txBody>
          <a:bodyPr/>
          <a:lstStyle/>
          <a:p>
            <a:r>
              <a:rPr lang="en-US" dirty="0" smtClean="0"/>
              <a:t>Improvement Efforts Should Link</a:t>
            </a:r>
            <a:endParaRPr lang="en-US" dirty="0"/>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367" y="1362075"/>
            <a:ext cx="8155460" cy="5029200"/>
          </a:xfrm>
          <a:prstGeom prst="rect">
            <a:avLst/>
          </a:prstGeom>
          <a:noFill/>
          <a:ln w="9525">
            <a:noFill/>
            <a:miter lim="800000"/>
            <a:headEnd/>
            <a:tailEnd/>
          </a:ln>
          <a:effectLst/>
        </p:spPr>
      </p:pic>
      <p:sp>
        <p:nvSpPr>
          <p:cNvPr id="10" name="TextBox 9"/>
          <p:cNvSpPr txBox="1"/>
          <p:nvPr/>
        </p:nvSpPr>
        <p:spPr>
          <a:xfrm>
            <a:off x="405114" y="1274047"/>
            <a:ext cx="1960803" cy="830997"/>
          </a:xfrm>
          <a:prstGeom prst="rect">
            <a:avLst/>
          </a:prstGeom>
          <a:solidFill>
            <a:schemeClr val="bg1"/>
          </a:solidFill>
        </p:spPr>
        <p:txBody>
          <a:bodyPr wrap="square" rtlCol="0">
            <a:spAutoFit/>
          </a:bodyPr>
          <a:lstStyle/>
          <a:p>
            <a:endParaRPr lang="en-US" sz="1600" b="1" i="1" dirty="0" smtClean="0">
              <a:solidFill>
                <a:srgbClr val="FF0000"/>
              </a:solidFill>
            </a:endParaRPr>
          </a:p>
          <a:p>
            <a:r>
              <a:rPr lang="en-US" sz="1600" b="1" i="1" dirty="0" smtClean="0">
                <a:solidFill>
                  <a:srgbClr val="FF0000"/>
                </a:solidFill>
              </a:rPr>
              <a:t>“Planning the </a:t>
            </a:r>
            <a:r>
              <a:rPr lang="en-US" sz="1600" b="1" i="1" dirty="0" smtClean="0">
                <a:solidFill>
                  <a:srgbClr val="FF0000"/>
                </a:solidFill>
              </a:rPr>
              <a:t>Healthcare System”</a:t>
            </a:r>
            <a:endParaRPr lang="en-US" sz="1600" b="1" i="1" dirty="0" smtClean="0">
              <a:solidFill>
                <a:srgbClr val="FF0000"/>
              </a:solidFill>
            </a:endParaRPr>
          </a:p>
        </p:txBody>
      </p:sp>
      <p:sp>
        <p:nvSpPr>
          <p:cNvPr id="13" name="TextBox 12"/>
          <p:cNvSpPr txBox="1"/>
          <p:nvPr/>
        </p:nvSpPr>
        <p:spPr>
          <a:xfrm>
            <a:off x="5731353" y="1196283"/>
            <a:ext cx="2992438" cy="969496"/>
          </a:xfrm>
          <a:prstGeom prst="rect">
            <a:avLst/>
          </a:prstGeom>
          <a:solidFill>
            <a:schemeClr val="bg1"/>
          </a:solidFill>
        </p:spPr>
        <p:txBody>
          <a:bodyPr wrap="square" rtlCol="0">
            <a:spAutoFit/>
          </a:bodyPr>
          <a:lstStyle/>
          <a:p>
            <a:r>
              <a:rPr lang="en-US" sz="2400" b="1" dirty="0" smtClean="0">
                <a:solidFill>
                  <a:srgbClr val="5B9BD5">
                    <a:lumMod val="75000"/>
                  </a:srgbClr>
                </a:solidFill>
              </a:rPr>
              <a:t>Lean Management System</a:t>
            </a:r>
          </a:p>
          <a:p>
            <a:endParaRPr lang="en-US" sz="800" i="1" dirty="0">
              <a:solidFill>
                <a:prstClr val="black"/>
              </a:solidFill>
            </a:endParaRPr>
          </a:p>
        </p:txBody>
      </p:sp>
      <p:sp>
        <p:nvSpPr>
          <p:cNvPr id="5" name="TextBox 4"/>
          <p:cNvSpPr txBox="1"/>
          <p:nvPr/>
        </p:nvSpPr>
        <p:spPr>
          <a:xfrm>
            <a:off x="2348421" y="2207425"/>
            <a:ext cx="1375853" cy="977191"/>
          </a:xfrm>
          <a:prstGeom prst="rect">
            <a:avLst/>
          </a:prstGeom>
          <a:solidFill>
            <a:schemeClr val="bg1"/>
          </a:solidFill>
        </p:spPr>
        <p:txBody>
          <a:bodyPr wrap="square" lIns="0" tIns="0" rIns="0" bIns="0" rtlCol="0">
            <a:spAutoFit/>
          </a:bodyPr>
          <a:lstStyle/>
          <a:p>
            <a:pPr marL="114300" indent="-114300">
              <a:lnSpc>
                <a:spcPct val="90000"/>
              </a:lnSpc>
              <a:spcAft>
                <a:spcPts val="200"/>
              </a:spcAft>
              <a:buFont typeface="Arial" panose="020B0604020202020204" pitchFamily="34" charset="0"/>
              <a:buChar char="•"/>
            </a:pPr>
            <a:r>
              <a:rPr lang="en-US" sz="1300" dirty="0" smtClean="0">
                <a:solidFill>
                  <a:prstClr val="black"/>
                </a:solidFill>
              </a:rPr>
              <a:t>Customer</a:t>
            </a:r>
          </a:p>
          <a:p>
            <a:pPr marL="114300" indent="-114300">
              <a:lnSpc>
                <a:spcPct val="90000"/>
              </a:lnSpc>
              <a:spcAft>
                <a:spcPts val="200"/>
              </a:spcAft>
              <a:buFont typeface="Arial" panose="020B0604020202020204" pitchFamily="34" charset="0"/>
              <a:buChar char="•"/>
            </a:pPr>
            <a:r>
              <a:rPr lang="en-US" sz="1300" dirty="0" smtClean="0">
                <a:solidFill>
                  <a:prstClr val="black"/>
                </a:solidFill>
              </a:rPr>
              <a:t>Financials</a:t>
            </a:r>
          </a:p>
          <a:p>
            <a:pPr marL="114300" indent="-114300">
              <a:lnSpc>
                <a:spcPct val="90000"/>
              </a:lnSpc>
              <a:spcAft>
                <a:spcPts val="200"/>
              </a:spcAft>
              <a:buFont typeface="Arial" panose="020B0604020202020204" pitchFamily="34" charset="0"/>
              <a:buChar char="•"/>
            </a:pPr>
            <a:r>
              <a:rPr lang="en-US" sz="1300" dirty="0" smtClean="0">
                <a:solidFill>
                  <a:prstClr val="black"/>
                </a:solidFill>
              </a:rPr>
              <a:t>Internal Business Processes</a:t>
            </a:r>
          </a:p>
          <a:p>
            <a:pPr marL="114300" indent="-114300">
              <a:lnSpc>
                <a:spcPct val="90000"/>
              </a:lnSpc>
              <a:spcAft>
                <a:spcPts val="200"/>
              </a:spcAft>
              <a:buFont typeface="Arial" panose="020B0604020202020204" pitchFamily="34" charset="0"/>
              <a:buChar char="•"/>
            </a:pPr>
            <a:r>
              <a:rPr lang="en-US" sz="1300" dirty="0" smtClean="0">
                <a:solidFill>
                  <a:prstClr val="black"/>
                </a:solidFill>
              </a:rPr>
              <a:t>Work Force</a:t>
            </a:r>
            <a:endParaRPr lang="en-US" sz="1300" dirty="0">
              <a:solidFill>
                <a:prstClr val="black"/>
              </a:solidFill>
            </a:endParaRPr>
          </a:p>
        </p:txBody>
      </p:sp>
      <p:sp>
        <p:nvSpPr>
          <p:cNvPr id="15" name="Rectangle 14"/>
          <p:cNvSpPr/>
          <p:nvPr/>
        </p:nvSpPr>
        <p:spPr>
          <a:xfrm>
            <a:off x="2419349" y="1866900"/>
            <a:ext cx="1280160" cy="209550"/>
          </a:xfrm>
          <a:prstGeom prst="rect">
            <a:avLst/>
          </a:prstGeom>
          <a:solidFill>
            <a:srgbClr val="FFF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prstClr val="black"/>
                </a:solidFill>
              </a:rPr>
              <a:t>(Internal/External)</a:t>
            </a:r>
            <a:endParaRPr lang="en-US" sz="1100" dirty="0">
              <a:solidFill>
                <a:prstClr val="black"/>
              </a:solidFill>
            </a:endParaRPr>
          </a:p>
        </p:txBody>
      </p:sp>
    </p:spTree>
    <p:extLst>
      <p:ext uri="{BB962C8B-B14F-4D97-AF65-F5344CB8AC3E}">
        <p14:creationId xmlns:p14="http://schemas.microsoft.com/office/powerpoint/2010/main" val="41988454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22908" y="289133"/>
            <a:ext cx="7287016" cy="461665"/>
          </a:xfrm>
        </p:spPr>
        <p:txBody>
          <a:bodyPr/>
          <a:lstStyle/>
          <a:p>
            <a:r>
              <a:rPr lang="en-US" dirty="0" smtClean="0"/>
              <a:t>WHAT’S HAPPENING HERE?</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60</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List Common Characteristics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1" name="Group 10"/>
          <p:cNvGrpSpPr/>
          <p:nvPr/>
        </p:nvGrpSpPr>
        <p:grpSpPr>
          <a:xfrm>
            <a:off x="947420" y="2936706"/>
            <a:ext cx="1895475" cy="1371600"/>
            <a:chOff x="368300" y="3093244"/>
            <a:chExt cx="1895475" cy="1371600"/>
          </a:xfrm>
        </p:grpSpPr>
        <p:pic>
          <p:nvPicPr>
            <p:cNvPr id="614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3093244"/>
              <a:ext cx="189547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3401" y="3093244"/>
              <a:ext cx="373379" cy="461665"/>
            </a:xfrm>
            <a:prstGeom prst="rect">
              <a:avLst/>
            </a:prstGeom>
            <a:noFill/>
          </p:spPr>
          <p:txBody>
            <a:bodyPr wrap="square" rtlCol="0">
              <a:spAutoFit/>
            </a:bodyPr>
            <a:lstStyle/>
            <a:p>
              <a:r>
                <a:rPr lang="en-US" sz="2400" dirty="0" smtClean="0"/>
                <a:t>1</a:t>
              </a:r>
              <a:endParaRPr lang="en-US" sz="2400" dirty="0"/>
            </a:p>
          </p:txBody>
        </p:sp>
      </p:grpSp>
      <p:grpSp>
        <p:nvGrpSpPr>
          <p:cNvPr id="14" name="Group 13"/>
          <p:cNvGrpSpPr/>
          <p:nvPr/>
        </p:nvGrpSpPr>
        <p:grpSpPr>
          <a:xfrm>
            <a:off x="1632585" y="4395788"/>
            <a:ext cx="1847850" cy="1704975"/>
            <a:chOff x="1632585" y="4395788"/>
            <a:chExt cx="1847850" cy="1704975"/>
          </a:xfrm>
        </p:grpSpPr>
        <p:pic>
          <p:nvPicPr>
            <p:cNvPr id="614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585" y="4395788"/>
              <a:ext cx="184785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638301" y="4541044"/>
              <a:ext cx="373379" cy="461665"/>
            </a:xfrm>
            <a:prstGeom prst="rect">
              <a:avLst/>
            </a:prstGeom>
            <a:noFill/>
          </p:spPr>
          <p:txBody>
            <a:bodyPr wrap="square" rtlCol="0">
              <a:spAutoFit/>
            </a:bodyPr>
            <a:lstStyle/>
            <a:p>
              <a:r>
                <a:rPr lang="en-US" sz="2400" dirty="0" smtClean="0"/>
                <a:t>2</a:t>
              </a:r>
              <a:endParaRPr lang="en-US" sz="2400" dirty="0"/>
            </a:p>
          </p:txBody>
        </p:sp>
      </p:grpSp>
      <p:grpSp>
        <p:nvGrpSpPr>
          <p:cNvPr id="15" name="Group 14"/>
          <p:cNvGrpSpPr/>
          <p:nvPr/>
        </p:nvGrpSpPr>
        <p:grpSpPr>
          <a:xfrm>
            <a:off x="6336983" y="4619149"/>
            <a:ext cx="2200275" cy="1533525"/>
            <a:chOff x="6336983" y="4619149"/>
            <a:chExt cx="2200275" cy="1533525"/>
          </a:xfrm>
        </p:grpSpPr>
        <p:pic>
          <p:nvPicPr>
            <p:cNvPr id="614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6983" y="4619149"/>
              <a:ext cx="220027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6675121" y="4628525"/>
              <a:ext cx="373379" cy="461665"/>
            </a:xfrm>
            <a:prstGeom prst="rect">
              <a:avLst/>
            </a:prstGeom>
            <a:noFill/>
          </p:spPr>
          <p:txBody>
            <a:bodyPr wrap="square" rtlCol="0">
              <a:spAutoFit/>
            </a:bodyPr>
            <a:lstStyle/>
            <a:p>
              <a:r>
                <a:rPr lang="en-US" sz="2400" dirty="0"/>
                <a:t>3</a:t>
              </a:r>
            </a:p>
          </p:txBody>
        </p:sp>
      </p:grpSp>
      <p:grpSp>
        <p:nvGrpSpPr>
          <p:cNvPr id="10" name="Group 9"/>
          <p:cNvGrpSpPr/>
          <p:nvPr/>
        </p:nvGrpSpPr>
        <p:grpSpPr>
          <a:xfrm>
            <a:off x="6230303" y="2000726"/>
            <a:ext cx="2619375" cy="1704975"/>
            <a:chOff x="6226493" y="2148364"/>
            <a:chExt cx="2619375" cy="1704975"/>
          </a:xfrm>
        </p:grpSpPr>
        <p:pic>
          <p:nvPicPr>
            <p:cNvPr id="6144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6493" y="2148364"/>
              <a:ext cx="2619375"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196022" y="2155508"/>
              <a:ext cx="340158" cy="461665"/>
            </a:xfrm>
            <a:prstGeom prst="rect">
              <a:avLst/>
            </a:prstGeom>
          </p:spPr>
          <p:txBody>
            <a:bodyPr wrap="none">
              <a:spAutoFit/>
            </a:bodyPr>
            <a:lstStyle/>
            <a:p>
              <a:pPr lvl="0"/>
              <a:r>
                <a:rPr lang="en-US" sz="2400" dirty="0" smtClean="0">
                  <a:solidFill>
                    <a:prstClr val="black"/>
                  </a:solidFill>
                </a:rPr>
                <a:t>4</a:t>
              </a:r>
              <a:endParaRPr lang="en-US" sz="2400" dirty="0">
                <a:solidFill>
                  <a:prstClr val="black"/>
                </a:solidFill>
              </a:endParaRPr>
            </a:p>
          </p:txBody>
        </p:sp>
      </p:grpSp>
      <p:grpSp>
        <p:nvGrpSpPr>
          <p:cNvPr id="7" name="Group 6"/>
          <p:cNvGrpSpPr/>
          <p:nvPr/>
        </p:nvGrpSpPr>
        <p:grpSpPr>
          <a:xfrm>
            <a:off x="4048125" y="1614012"/>
            <a:ext cx="2009775" cy="1479232"/>
            <a:chOff x="4048125" y="1614012"/>
            <a:chExt cx="2009775" cy="1479232"/>
          </a:xfrm>
        </p:grpSpPr>
        <p:pic>
          <p:nvPicPr>
            <p:cNvPr id="614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8125" y="1721644"/>
              <a:ext cx="200977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4154063" y="1614012"/>
              <a:ext cx="340158" cy="461665"/>
            </a:xfrm>
            <a:prstGeom prst="rect">
              <a:avLst/>
            </a:prstGeom>
          </p:spPr>
          <p:txBody>
            <a:bodyPr wrap="none">
              <a:spAutoFit/>
            </a:bodyPr>
            <a:lstStyle/>
            <a:p>
              <a:pPr lvl="0"/>
              <a:r>
                <a:rPr lang="en-US" sz="2400" dirty="0">
                  <a:solidFill>
                    <a:prstClr val="black"/>
                  </a:solidFill>
                </a:rPr>
                <a:t>5</a:t>
              </a:r>
            </a:p>
          </p:txBody>
        </p:sp>
      </p:grpSp>
      <p:grpSp>
        <p:nvGrpSpPr>
          <p:cNvPr id="16" name="Group 15"/>
          <p:cNvGrpSpPr/>
          <p:nvPr/>
        </p:nvGrpSpPr>
        <p:grpSpPr>
          <a:xfrm>
            <a:off x="3894773" y="3548063"/>
            <a:ext cx="2619375" cy="1514475"/>
            <a:chOff x="3894773" y="3548063"/>
            <a:chExt cx="2619375" cy="1514475"/>
          </a:xfrm>
        </p:grpSpPr>
        <p:pic>
          <p:nvPicPr>
            <p:cNvPr id="6144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4773" y="3548063"/>
              <a:ext cx="261937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4194905" y="3622506"/>
              <a:ext cx="340158" cy="461665"/>
            </a:xfrm>
            <a:prstGeom prst="rect">
              <a:avLst/>
            </a:prstGeom>
          </p:spPr>
          <p:txBody>
            <a:bodyPr wrap="none">
              <a:spAutoFit/>
            </a:bodyPr>
            <a:lstStyle/>
            <a:p>
              <a:pPr lvl="0"/>
              <a:r>
                <a:rPr lang="en-US" sz="2400" dirty="0" smtClean="0">
                  <a:solidFill>
                    <a:prstClr val="black"/>
                  </a:solidFill>
                </a:rPr>
                <a:t>6</a:t>
              </a:r>
              <a:endParaRPr lang="en-US" sz="2400" dirty="0">
                <a:solidFill>
                  <a:prstClr val="black"/>
                </a:solidFill>
              </a:endParaRPr>
            </a:p>
          </p:txBody>
        </p:sp>
      </p:grpSp>
      <p:grpSp>
        <p:nvGrpSpPr>
          <p:cNvPr id="5" name="Group 4"/>
          <p:cNvGrpSpPr/>
          <p:nvPr/>
        </p:nvGrpSpPr>
        <p:grpSpPr>
          <a:xfrm>
            <a:off x="1040130" y="1443514"/>
            <a:ext cx="2628900" cy="1409700"/>
            <a:chOff x="1040130" y="1443514"/>
            <a:chExt cx="2628900" cy="1409700"/>
          </a:xfrm>
        </p:grpSpPr>
        <p:pic>
          <p:nvPicPr>
            <p:cNvPr id="6145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0130" y="1443514"/>
              <a:ext cx="2628900"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1293178" y="1454618"/>
              <a:ext cx="340158" cy="461665"/>
            </a:xfrm>
            <a:prstGeom prst="rect">
              <a:avLst/>
            </a:prstGeom>
          </p:spPr>
          <p:txBody>
            <a:bodyPr wrap="none">
              <a:spAutoFit/>
            </a:bodyPr>
            <a:lstStyle/>
            <a:p>
              <a:pPr lvl="0"/>
              <a:r>
                <a:rPr lang="en-US" sz="2400" dirty="0">
                  <a:solidFill>
                    <a:schemeClr val="bg1"/>
                  </a:solidFill>
                </a:rPr>
                <a:t>7</a:t>
              </a:r>
            </a:p>
          </p:txBody>
        </p:sp>
      </p:grpSp>
    </p:spTree>
    <p:extLst>
      <p:ext uri="{BB962C8B-B14F-4D97-AF65-F5344CB8AC3E}">
        <p14:creationId xmlns:p14="http://schemas.microsoft.com/office/powerpoint/2010/main" val="118544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HUDDLE BOARD MEETINGS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61</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A Powerful Tool for Leaders/Managers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TextBox 3"/>
          <p:cNvSpPr txBox="1"/>
          <p:nvPr/>
        </p:nvSpPr>
        <p:spPr>
          <a:xfrm>
            <a:off x="497548" y="1342656"/>
            <a:ext cx="8218191" cy="5478423"/>
          </a:xfrm>
          <a:prstGeom prst="rect">
            <a:avLst/>
          </a:prstGeom>
          <a:noFill/>
        </p:spPr>
        <p:txBody>
          <a:bodyPr wrap="square" rtlCol="0">
            <a:spAutoFit/>
          </a:bodyPr>
          <a:lstStyle/>
          <a:p>
            <a:pPr marL="342900" indent="-342900">
              <a:lnSpc>
                <a:spcPts val="2800"/>
              </a:lnSpc>
              <a:buFont typeface="Wingdings" panose="05000000000000000000" pitchFamily="2" charset="2"/>
              <a:buChar char="Ø"/>
            </a:pPr>
            <a:r>
              <a:rPr lang="en-US" sz="2000" dirty="0" smtClean="0">
                <a:solidFill>
                  <a:prstClr val="black"/>
                </a:solidFill>
              </a:rPr>
              <a:t>Attended by:</a:t>
            </a:r>
          </a:p>
          <a:p>
            <a:pPr marL="800100" lvl="1" indent="-342900">
              <a:lnSpc>
                <a:spcPts val="2800"/>
              </a:lnSpc>
              <a:buFont typeface="Arial" panose="020B0604020202020204" pitchFamily="34" charset="0"/>
              <a:buChar char="•"/>
            </a:pPr>
            <a:r>
              <a:rPr lang="en-US" sz="2000" dirty="0" smtClean="0">
                <a:solidFill>
                  <a:prstClr val="black"/>
                </a:solidFill>
              </a:rPr>
              <a:t>Leaders/managers (typically, leads the meeting)</a:t>
            </a:r>
          </a:p>
          <a:p>
            <a:pPr marL="800100" lvl="1" indent="-342900">
              <a:lnSpc>
                <a:spcPts val="2800"/>
              </a:lnSpc>
              <a:buFont typeface="Arial" panose="020B0604020202020204" pitchFamily="34" charset="0"/>
              <a:buChar char="•"/>
            </a:pPr>
            <a:r>
              <a:rPr lang="en-US" sz="2000" dirty="0" smtClean="0">
                <a:solidFill>
                  <a:prstClr val="black"/>
                </a:solidFill>
              </a:rPr>
              <a:t>Team members/staff/process workers (responsibility for leading or facilitating the huddle can be rotated)</a:t>
            </a:r>
          </a:p>
          <a:p>
            <a:pPr marL="342900" indent="-342900">
              <a:lnSpc>
                <a:spcPts val="2800"/>
              </a:lnSpc>
              <a:buFont typeface="Wingdings" panose="05000000000000000000" pitchFamily="2" charset="2"/>
              <a:buChar char="Ø"/>
            </a:pPr>
            <a:r>
              <a:rPr lang="en-US" sz="2000" dirty="0" smtClean="0">
                <a:solidFill>
                  <a:prstClr val="black"/>
                </a:solidFill>
              </a:rPr>
              <a:t>Promotes:</a:t>
            </a:r>
          </a:p>
          <a:p>
            <a:pPr marL="800100" lvl="1" indent="-342900">
              <a:lnSpc>
                <a:spcPts val="2800"/>
              </a:lnSpc>
              <a:buFont typeface="Arial" panose="020B0604020202020204" pitchFamily="34" charset="0"/>
              <a:buChar char="•"/>
            </a:pPr>
            <a:r>
              <a:rPr lang="en-US" sz="2000" dirty="0" smtClean="0">
                <a:solidFill>
                  <a:prstClr val="black"/>
                </a:solidFill>
              </a:rPr>
              <a:t>Efficient use of meeting time (normally limited to 15 minutes)</a:t>
            </a:r>
          </a:p>
          <a:p>
            <a:pPr marL="342900" indent="-342900">
              <a:lnSpc>
                <a:spcPts val="2800"/>
              </a:lnSpc>
              <a:buFont typeface="Wingdings" panose="05000000000000000000" pitchFamily="2" charset="2"/>
              <a:buChar char="Ø"/>
            </a:pPr>
            <a:r>
              <a:rPr lang="en-US" sz="2000" dirty="0" smtClean="0">
                <a:solidFill>
                  <a:prstClr val="black"/>
                </a:solidFill>
              </a:rPr>
              <a:t>Provides:</a:t>
            </a:r>
          </a:p>
          <a:p>
            <a:pPr marL="800100" lvl="1" indent="-342900">
              <a:lnSpc>
                <a:spcPts val="2800"/>
              </a:lnSpc>
              <a:buFont typeface="Arial" panose="020B0604020202020204" pitchFamily="34" charset="0"/>
              <a:buChar char="•"/>
            </a:pPr>
            <a:r>
              <a:rPr lang="en-US" sz="2000" dirty="0" smtClean="0">
                <a:solidFill>
                  <a:prstClr val="black"/>
                </a:solidFill>
              </a:rPr>
              <a:t>Current status </a:t>
            </a:r>
          </a:p>
          <a:p>
            <a:pPr marL="800100" lvl="1" indent="-342900">
              <a:lnSpc>
                <a:spcPts val="2800"/>
              </a:lnSpc>
              <a:buFont typeface="Arial" panose="020B0604020202020204" pitchFamily="34" charset="0"/>
              <a:buChar char="•"/>
            </a:pPr>
            <a:r>
              <a:rPr lang="en-US" sz="2000" dirty="0" smtClean="0">
                <a:solidFill>
                  <a:prstClr val="black"/>
                </a:solidFill>
              </a:rPr>
              <a:t>Daily direction</a:t>
            </a:r>
          </a:p>
          <a:p>
            <a:pPr marL="800100" lvl="1" indent="-342900">
              <a:lnSpc>
                <a:spcPts val="2800"/>
              </a:lnSpc>
              <a:buFont typeface="Arial" panose="020B0604020202020204" pitchFamily="34" charset="0"/>
              <a:buChar char="•"/>
            </a:pPr>
            <a:r>
              <a:rPr lang="en-US" sz="2000" dirty="0" smtClean="0">
                <a:solidFill>
                  <a:prstClr val="black"/>
                </a:solidFill>
              </a:rPr>
              <a:t>Strategic alignment</a:t>
            </a:r>
          </a:p>
          <a:p>
            <a:pPr marL="342900" indent="-342900">
              <a:lnSpc>
                <a:spcPts val="2800"/>
              </a:lnSpc>
              <a:buFont typeface="Wingdings" panose="05000000000000000000" pitchFamily="2" charset="2"/>
              <a:buChar char="Ø"/>
            </a:pPr>
            <a:r>
              <a:rPr lang="en-US" sz="2000" dirty="0" smtClean="0">
                <a:solidFill>
                  <a:prstClr val="black"/>
                </a:solidFill>
              </a:rPr>
              <a:t>Facilitates:</a:t>
            </a:r>
          </a:p>
          <a:p>
            <a:pPr marL="800100" lvl="1" indent="-342900">
              <a:lnSpc>
                <a:spcPts val="2800"/>
              </a:lnSpc>
              <a:buFont typeface="Arial" panose="020B0604020202020204" pitchFamily="34" charset="0"/>
              <a:buChar char="•"/>
            </a:pPr>
            <a:r>
              <a:rPr lang="en-US" sz="2000" dirty="0" smtClean="0">
                <a:solidFill>
                  <a:prstClr val="black"/>
                </a:solidFill>
              </a:rPr>
              <a:t>Quick and accurate communication</a:t>
            </a:r>
          </a:p>
          <a:p>
            <a:pPr marL="800100" lvl="1" indent="-342900">
              <a:lnSpc>
                <a:spcPts val="2800"/>
              </a:lnSpc>
              <a:buFont typeface="Arial" panose="020B0604020202020204" pitchFamily="34" charset="0"/>
              <a:buChar char="•"/>
            </a:pPr>
            <a:r>
              <a:rPr lang="en-US" sz="2000" dirty="0" smtClean="0">
                <a:solidFill>
                  <a:prstClr val="black"/>
                </a:solidFill>
              </a:rPr>
              <a:t>Performance and process improvement</a:t>
            </a:r>
          </a:p>
          <a:p>
            <a:pPr>
              <a:lnSpc>
                <a:spcPts val="2800"/>
              </a:lnSpc>
            </a:pPr>
            <a:endParaRPr lang="en-US" sz="2000" dirty="0" smtClean="0">
              <a:solidFill>
                <a:prstClr val="black"/>
              </a:solidFill>
            </a:endParaRPr>
          </a:p>
          <a:p>
            <a:pPr marL="342900" indent="-342900">
              <a:lnSpc>
                <a:spcPts val="2800"/>
              </a:lnSpc>
              <a:buFont typeface="Arial" panose="020B0604020202020204" pitchFamily="34" charset="0"/>
              <a:buChar char="•"/>
            </a:pPr>
            <a:endParaRPr lang="en-US" sz="2000" dirty="0" smtClean="0">
              <a:solidFill>
                <a:prstClr val="black"/>
              </a:solidFill>
            </a:endParaRPr>
          </a:p>
        </p:txBody>
      </p:sp>
    </p:spTree>
    <p:extLst>
      <p:ext uri="{BB962C8B-B14F-4D97-AF65-F5344CB8AC3E}">
        <p14:creationId xmlns:p14="http://schemas.microsoft.com/office/powerpoint/2010/main" val="277507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HUDDLE BOARD MEETINGS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62</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A Powerful Tool for Leaders/Managers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TextBox 3"/>
          <p:cNvSpPr txBox="1"/>
          <p:nvPr/>
        </p:nvSpPr>
        <p:spPr>
          <a:xfrm>
            <a:off x="497548" y="1342656"/>
            <a:ext cx="8218191" cy="5405069"/>
          </a:xfrm>
          <a:prstGeom prst="rect">
            <a:avLst/>
          </a:prstGeom>
          <a:noFill/>
        </p:spPr>
        <p:txBody>
          <a:bodyPr wrap="square" rtlCol="0">
            <a:spAutoFit/>
          </a:bodyPr>
          <a:lstStyle/>
          <a:p>
            <a:pPr marL="342900" indent="-342900">
              <a:lnSpc>
                <a:spcPts val="3000"/>
              </a:lnSpc>
              <a:buFont typeface="Wingdings" panose="05000000000000000000" pitchFamily="2" charset="2"/>
              <a:buChar char="Ø"/>
            </a:pPr>
            <a:r>
              <a:rPr lang="en-US" sz="2000" dirty="0" smtClean="0">
                <a:solidFill>
                  <a:prstClr val="black"/>
                </a:solidFill>
              </a:rPr>
              <a:t>Facilitates (cont.):</a:t>
            </a:r>
          </a:p>
          <a:p>
            <a:pPr marL="800100" lvl="1" indent="-342900">
              <a:lnSpc>
                <a:spcPts val="3000"/>
              </a:lnSpc>
              <a:buFont typeface="Arial" panose="020B0604020202020204" pitchFamily="34" charset="0"/>
              <a:buChar char="•"/>
            </a:pPr>
            <a:r>
              <a:rPr lang="en-US" sz="2000" dirty="0" smtClean="0">
                <a:solidFill>
                  <a:prstClr val="black"/>
                </a:solidFill>
              </a:rPr>
              <a:t>Prioritization of effort</a:t>
            </a:r>
          </a:p>
          <a:p>
            <a:pPr marL="800100" lvl="1" indent="-342900">
              <a:lnSpc>
                <a:spcPts val="3000"/>
              </a:lnSpc>
              <a:buFont typeface="Arial" panose="020B0604020202020204" pitchFamily="34" charset="0"/>
              <a:buChar char="•"/>
            </a:pPr>
            <a:r>
              <a:rPr lang="en-US" sz="2000" dirty="0" smtClean="0">
                <a:solidFill>
                  <a:prstClr val="black"/>
                </a:solidFill>
              </a:rPr>
              <a:t>Self-management</a:t>
            </a:r>
          </a:p>
          <a:p>
            <a:pPr marL="800100" lvl="1" indent="-342900">
              <a:lnSpc>
                <a:spcPts val="3000"/>
              </a:lnSpc>
              <a:buFont typeface="Arial" panose="020B0604020202020204" pitchFamily="34" charset="0"/>
              <a:buChar char="•"/>
            </a:pPr>
            <a:r>
              <a:rPr lang="en-US" sz="2000" dirty="0" smtClean="0">
                <a:solidFill>
                  <a:prstClr val="black"/>
                </a:solidFill>
              </a:rPr>
              <a:t>Making adjustments and improvements to daily work practices</a:t>
            </a:r>
          </a:p>
          <a:p>
            <a:pPr marL="342900" indent="-342900">
              <a:lnSpc>
                <a:spcPts val="3000"/>
              </a:lnSpc>
              <a:buFont typeface="Wingdings" panose="05000000000000000000" pitchFamily="2" charset="2"/>
              <a:buChar char="Ø"/>
            </a:pPr>
            <a:r>
              <a:rPr lang="en-US" sz="2000" dirty="0">
                <a:solidFill>
                  <a:prstClr val="black"/>
                </a:solidFill>
              </a:rPr>
              <a:t>Topics discussed:</a:t>
            </a:r>
          </a:p>
          <a:p>
            <a:pPr marL="800100" lvl="1" indent="-342900">
              <a:lnSpc>
                <a:spcPts val="3000"/>
              </a:lnSpc>
              <a:buFont typeface="Arial" panose="020B0604020202020204" pitchFamily="34" charset="0"/>
              <a:buChar char="•"/>
            </a:pPr>
            <a:r>
              <a:rPr lang="en-US" sz="2000" dirty="0">
                <a:solidFill>
                  <a:prstClr val="black"/>
                </a:solidFill>
              </a:rPr>
              <a:t>Selected by leaders/managers</a:t>
            </a:r>
          </a:p>
          <a:p>
            <a:pPr marL="800100" lvl="1" indent="-342900">
              <a:lnSpc>
                <a:spcPts val="3000"/>
              </a:lnSpc>
              <a:buFont typeface="Arial" panose="020B0604020202020204" pitchFamily="34" charset="0"/>
              <a:buChar char="•"/>
            </a:pPr>
            <a:r>
              <a:rPr lang="en-US" sz="2000" dirty="0">
                <a:solidFill>
                  <a:prstClr val="black"/>
                </a:solidFill>
              </a:rPr>
              <a:t>Related to organizational strategy and priorities</a:t>
            </a:r>
          </a:p>
          <a:p>
            <a:pPr marL="342900" indent="-342900">
              <a:lnSpc>
                <a:spcPts val="3000"/>
              </a:lnSpc>
              <a:buFont typeface="Wingdings" panose="05000000000000000000" pitchFamily="2" charset="2"/>
              <a:buChar char="Ø"/>
            </a:pPr>
            <a:r>
              <a:rPr lang="en-US" sz="2000" dirty="0">
                <a:solidFill>
                  <a:prstClr val="black"/>
                </a:solidFill>
              </a:rPr>
              <a:t>Candidate topics include:</a:t>
            </a:r>
          </a:p>
          <a:p>
            <a:pPr marL="800100" lvl="1" indent="-342900">
              <a:lnSpc>
                <a:spcPts val="3000"/>
              </a:lnSpc>
              <a:buFont typeface="Arial" panose="020B0604020202020204" pitchFamily="34" charset="0"/>
              <a:buChar char="•"/>
            </a:pPr>
            <a:r>
              <a:rPr lang="en-US" sz="2000" dirty="0">
                <a:solidFill>
                  <a:prstClr val="black"/>
                </a:solidFill>
              </a:rPr>
              <a:t>Hot issues</a:t>
            </a:r>
          </a:p>
          <a:p>
            <a:pPr marL="800100" lvl="1" indent="-342900">
              <a:lnSpc>
                <a:spcPts val="3000"/>
              </a:lnSpc>
              <a:buFont typeface="Arial" panose="020B0604020202020204" pitchFamily="34" charset="0"/>
              <a:buChar char="•"/>
            </a:pPr>
            <a:r>
              <a:rPr lang="en-US" sz="2000" dirty="0">
                <a:solidFill>
                  <a:prstClr val="black"/>
                </a:solidFill>
              </a:rPr>
              <a:t>Metrics and </a:t>
            </a:r>
            <a:r>
              <a:rPr lang="en-US" sz="2000" dirty="0" smtClean="0">
                <a:solidFill>
                  <a:prstClr val="black"/>
                </a:solidFill>
              </a:rPr>
              <a:t>goals</a:t>
            </a:r>
          </a:p>
          <a:p>
            <a:pPr marL="800100" lvl="1" indent="-342900">
              <a:lnSpc>
                <a:spcPts val="3000"/>
              </a:lnSpc>
              <a:buFont typeface="Arial" panose="020B0604020202020204" pitchFamily="34" charset="0"/>
              <a:buChar char="•"/>
            </a:pPr>
            <a:r>
              <a:rPr lang="en-US" sz="2000" dirty="0" smtClean="0">
                <a:solidFill>
                  <a:prstClr val="black"/>
                </a:solidFill>
              </a:rPr>
              <a:t>Current plan to meet goals</a:t>
            </a:r>
          </a:p>
          <a:p>
            <a:pPr marL="800100" lvl="1" indent="-342900">
              <a:lnSpc>
                <a:spcPts val="3000"/>
              </a:lnSpc>
              <a:buFont typeface="Arial" panose="020B0604020202020204" pitchFamily="34" charset="0"/>
              <a:buChar char="•"/>
            </a:pPr>
            <a:r>
              <a:rPr lang="en-US" sz="2000" dirty="0" smtClean="0">
                <a:solidFill>
                  <a:prstClr val="black"/>
                </a:solidFill>
              </a:rPr>
              <a:t>Day’s top priorities</a:t>
            </a:r>
            <a:endParaRPr lang="en-US" sz="2000" dirty="0">
              <a:solidFill>
                <a:prstClr val="black"/>
              </a:solidFill>
            </a:endParaRPr>
          </a:p>
          <a:p>
            <a:pPr>
              <a:lnSpc>
                <a:spcPts val="2800"/>
              </a:lnSpc>
            </a:pPr>
            <a:endParaRPr lang="en-US" sz="2000" dirty="0" smtClean="0">
              <a:solidFill>
                <a:prstClr val="black"/>
              </a:solidFill>
            </a:endParaRPr>
          </a:p>
          <a:p>
            <a:pPr marL="342900" indent="-342900">
              <a:lnSpc>
                <a:spcPts val="2800"/>
              </a:lnSpc>
              <a:buFont typeface="Arial" panose="020B0604020202020204" pitchFamily="34" charset="0"/>
              <a:buChar char="•"/>
            </a:pPr>
            <a:endParaRPr lang="en-US" sz="2000" dirty="0" smtClean="0">
              <a:solidFill>
                <a:prstClr val="black"/>
              </a:solidFill>
            </a:endParaRPr>
          </a:p>
        </p:txBody>
      </p:sp>
    </p:spTree>
    <p:extLst>
      <p:ext uri="{BB962C8B-B14F-4D97-AF65-F5344CB8AC3E}">
        <p14:creationId xmlns:p14="http://schemas.microsoft.com/office/powerpoint/2010/main" val="140379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HUDDLE BOARD MEETINGS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63</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A Powerful Tool for Leaders/Managers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TextBox 3"/>
          <p:cNvSpPr txBox="1"/>
          <p:nvPr/>
        </p:nvSpPr>
        <p:spPr>
          <a:xfrm>
            <a:off x="507173" y="1342656"/>
            <a:ext cx="8218191" cy="6401753"/>
          </a:xfrm>
          <a:prstGeom prst="rect">
            <a:avLst/>
          </a:prstGeom>
          <a:noFill/>
        </p:spPr>
        <p:txBody>
          <a:bodyPr wrap="square" rtlCol="0">
            <a:spAutoFit/>
          </a:bodyPr>
          <a:lstStyle/>
          <a:p>
            <a:pPr marL="342900" indent="-342900">
              <a:lnSpc>
                <a:spcPts val="2800"/>
              </a:lnSpc>
              <a:buFont typeface="Wingdings" panose="05000000000000000000" pitchFamily="2" charset="2"/>
              <a:buChar char="Ø"/>
            </a:pPr>
            <a:r>
              <a:rPr lang="en-US" sz="2000" dirty="0" smtClean="0">
                <a:solidFill>
                  <a:prstClr val="black"/>
                </a:solidFill>
              </a:rPr>
              <a:t>Candidate topics include (cont.):</a:t>
            </a:r>
          </a:p>
          <a:p>
            <a:pPr marL="800100" lvl="1" indent="-342900">
              <a:lnSpc>
                <a:spcPts val="2800"/>
              </a:lnSpc>
              <a:buFont typeface="Arial" panose="020B0604020202020204" pitchFamily="34" charset="0"/>
              <a:buChar char="•"/>
            </a:pPr>
            <a:r>
              <a:rPr lang="en-US" sz="2000" dirty="0" smtClean="0">
                <a:solidFill>
                  <a:prstClr val="black"/>
                </a:solidFill>
              </a:rPr>
              <a:t>Problems faced</a:t>
            </a:r>
          </a:p>
          <a:p>
            <a:pPr marL="800100" lvl="1" indent="-342900">
              <a:lnSpc>
                <a:spcPts val="2800"/>
              </a:lnSpc>
              <a:buFont typeface="Arial" panose="020B0604020202020204" pitchFamily="34" charset="0"/>
              <a:buChar char="•"/>
            </a:pPr>
            <a:r>
              <a:rPr lang="en-US" sz="2000" dirty="0" smtClean="0">
                <a:solidFill>
                  <a:prstClr val="black"/>
                </a:solidFill>
              </a:rPr>
              <a:t>Help needed</a:t>
            </a:r>
          </a:p>
          <a:p>
            <a:pPr marL="800100" lvl="1" indent="-342900">
              <a:lnSpc>
                <a:spcPts val="2800"/>
              </a:lnSpc>
              <a:buFont typeface="Arial" panose="020B0604020202020204" pitchFamily="34" charset="0"/>
              <a:buChar char="•"/>
            </a:pPr>
            <a:r>
              <a:rPr lang="en-US" sz="2000" dirty="0" smtClean="0">
                <a:solidFill>
                  <a:prstClr val="black"/>
                </a:solidFill>
              </a:rPr>
              <a:t>Safety issues</a:t>
            </a:r>
          </a:p>
          <a:p>
            <a:pPr marL="800100" lvl="1" indent="-342900">
              <a:lnSpc>
                <a:spcPts val="2800"/>
              </a:lnSpc>
              <a:buFont typeface="Arial" panose="020B0604020202020204" pitchFamily="34" charset="0"/>
              <a:buChar char="•"/>
            </a:pPr>
            <a:r>
              <a:rPr lang="en-US" sz="2000" dirty="0" smtClean="0">
                <a:solidFill>
                  <a:prstClr val="black"/>
                </a:solidFill>
              </a:rPr>
              <a:t>Performance issues</a:t>
            </a:r>
          </a:p>
          <a:p>
            <a:pPr marL="800100" lvl="1" indent="-342900">
              <a:lnSpc>
                <a:spcPts val="2800"/>
              </a:lnSpc>
              <a:buFont typeface="Arial" panose="020B0604020202020204" pitchFamily="34" charset="0"/>
              <a:buChar char="•"/>
            </a:pPr>
            <a:r>
              <a:rPr lang="en-US" sz="2000" dirty="0" smtClean="0">
                <a:solidFill>
                  <a:prstClr val="black"/>
                </a:solidFill>
              </a:rPr>
              <a:t>Potential improvement efforts/events</a:t>
            </a:r>
          </a:p>
          <a:p>
            <a:pPr marL="800100" lvl="1" indent="-342900">
              <a:lnSpc>
                <a:spcPts val="2800"/>
              </a:lnSpc>
              <a:buFont typeface="Arial" panose="020B0604020202020204" pitchFamily="34" charset="0"/>
              <a:buChar char="•"/>
            </a:pPr>
            <a:r>
              <a:rPr lang="en-US" sz="2000" dirty="0">
                <a:solidFill>
                  <a:prstClr val="black"/>
                </a:solidFill>
              </a:rPr>
              <a:t>Training on updated/new </a:t>
            </a:r>
            <a:r>
              <a:rPr lang="en-US" sz="2000" dirty="0" smtClean="0">
                <a:solidFill>
                  <a:prstClr val="black"/>
                </a:solidFill>
              </a:rPr>
              <a:t>processes</a:t>
            </a:r>
          </a:p>
          <a:p>
            <a:pPr marL="342900" indent="-342900">
              <a:lnSpc>
                <a:spcPts val="2800"/>
              </a:lnSpc>
              <a:buFont typeface="Wingdings" panose="05000000000000000000" pitchFamily="2" charset="2"/>
              <a:buChar char="Ø"/>
            </a:pPr>
            <a:r>
              <a:rPr lang="en-US" sz="2000" dirty="0">
                <a:solidFill>
                  <a:prstClr val="black"/>
                </a:solidFill>
              </a:rPr>
              <a:t>Fosters:</a:t>
            </a:r>
          </a:p>
          <a:p>
            <a:pPr marL="800100" lvl="1" indent="-342900">
              <a:lnSpc>
                <a:spcPts val="2800"/>
              </a:lnSpc>
              <a:buFont typeface="Arial" panose="020B0604020202020204" pitchFamily="34" charset="0"/>
              <a:buChar char="•"/>
            </a:pPr>
            <a:r>
              <a:rPr lang="en-US" sz="2000" dirty="0" smtClean="0">
                <a:solidFill>
                  <a:prstClr val="black"/>
                </a:solidFill>
              </a:rPr>
              <a:t>Recognition</a:t>
            </a:r>
          </a:p>
          <a:p>
            <a:pPr marL="800100" lvl="1" indent="-342900">
              <a:lnSpc>
                <a:spcPts val="2800"/>
              </a:lnSpc>
              <a:buFont typeface="Arial" panose="020B0604020202020204" pitchFamily="34" charset="0"/>
              <a:buChar char="•"/>
            </a:pPr>
            <a:r>
              <a:rPr lang="en-US" sz="2000" dirty="0" smtClean="0">
                <a:solidFill>
                  <a:prstClr val="black"/>
                </a:solidFill>
              </a:rPr>
              <a:t>Communication</a:t>
            </a:r>
          </a:p>
          <a:p>
            <a:pPr marL="800100" lvl="1" indent="-342900">
              <a:lnSpc>
                <a:spcPts val="2800"/>
              </a:lnSpc>
              <a:buFont typeface="Arial" panose="020B0604020202020204" pitchFamily="34" charset="0"/>
              <a:buChar char="•"/>
            </a:pPr>
            <a:r>
              <a:rPr lang="en-US" sz="2000" dirty="0" smtClean="0">
                <a:solidFill>
                  <a:prstClr val="black"/>
                </a:solidFill>
              </a:rPr>
              <a:t>Efficiency</a:t>
            </a:r>
          </a:p>
          <a:p>
            <a:pPr marL="800100" lvl="1" indent="-342900">
              <a:lnSpc>
                <a:spcPts val="2800"/>
              </a:lnSpc>
              <a:buFont typeface="Arial" panose="020B0604020202020204" pitchFamily="34" charset="0"/>
              <a:buChar char="•"/>
            </a:pPr>
            <a:r>
              <a:rPr lang="en-US" sz="2000" dirty="0" smtClean="0">
                <a:solidFill>
                  <a:prstClr val="black"/>
                </a:solidFill>
              </a:rPr>
              <a:t>Culture of unity</a:t>
            </a:r>
          </a:p>
          <a:p>
            <a:pPr marL="800100" lvl="1" indent="-342900">
              <a:lnSpc>
                <a:spcPts val="2800"/>
              </a:lnSpc>
              <a:buFont typeface="Arial" panose="020B0604020202020204" pitchFamily="34" charset="0"/>
              <a:buChar char="•"/>
            </a:pPr>
            <a:r>
              <a:rPr lang="en-US" sz="2000" dirty="0" smtClean="0">
                <a:solidFill>
                  <a:prstClr val="black"/>
                </a:solidFill>
              </a:rPr>
              <a:t>Trust and respect</a:t>
            </a:r>
            <a:endParaRPr lang="en-US" sz="2000" dirty="0">
              <a:solidFill>
                <a:prstClr val="black"/>
              </a:solidFill>
            </a:endParaRPr>
          </a:p>
          <a:p>
            <a:pPr>
              <a:lnSpc>
                <a:spcPts val="2800"/>
              </a:lnSpc>
            </a:pPr>
            <a:endParaRPr lang="en-US" sz="2000" dirty="0" smtClean="0">
              <a:solidFill>
                <a:prstClr val="black"/>
              </a:solidFill>
            </a:endParaRPr>
          </a:p>
          <a:p>
            <a:pPr marL="342900" indent="-342900">
              <a:lnSpc>
                <a:spcPts val="2800"/>
              </a:lnSpc>
              <a:buFont typeface="Arial" panose="020B0604020202020204" pitchFamily="34" charset="0"/>
              <a:buChar char="•"/>
            </a:pPr>
            <a:endParaRPr lang="en-US" sz="2000" dirty="0" smtClean="0">
              <a:solidFill>
                <a:prstClr val="black"/>
              </a:solidFill>
            </a:endParaRPr>
          </a:p>
          <a:p>
            <a:pPr marL="342900" indent="-342900">
              <a:buFont typeface="+mj-lt"/>
              <a:buAutoNum type="arabicParenR"/>
            </a:pPr>
            <a:endParaRPr lang="en-US" sz="2000" dirty="0" smtClean="0">
              <a:solidFill>
                <a:prstClr val="black"/>
              </a:solidFill>
            </a:endParaRPr>
          </a:p>
          <a:p>
            <a:pPr marL="457200" indent="-457200">
              <a:buFont typeface="+mj-lt"/>
              <a:buAutoNum type="arabicParenR"/>
            </a:pPr>
            <a:endParaRPr lang="en-US" sz="2000" dirty="0" smtClean="0">
              <a:solidFill>
                <a:prstClr val="black"/>
              </a:solidFill>
            </a:endParaRPr>
          </a:p>
          <a:p>
            <a:pPr marL="457200" indent="-457200">
              <a:buFont typeface="+mj-lt"/>
              <a:buAutoNum type="arabicParenR"/>
            </a:pPr>
            <a:endParaRPr lang="en-US" sz="2000" dirty="0">
              <a:solidFill>
                <a:prstClr val="black"/>
              </a:solidFill>
            </a:endParaRPr>
          </a:p>
        </p:txBody>
      </p:sp>
    </p:spTree>
    <p:extLst>
      <p:ext uri="{BB962C8B-B14F-4D97-AF65-F5344CB8AC3E}">
        <p14:creationId xmlns:p14="http://schemas.microsoft.com/office/powerpoint/2010/main" val="247069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HUDDLE BOARD MEETINGS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64</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A Powerful Tool for Leaders/Managers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TextBox 3"/>
          <p:cNvSpPr txBox="1"/>
          <p:nvPr/>
        </p:nvSpPr>
        <p:spPr>
          <a:xfrm>
            <a:off x="497548" y="1342656"/>
            <a:ext cx="8218191" cy="4965462"/>
          </a:xfrm>
          <a:prstGeom prst="rect">
            <a:avLst/>
          </a:prstGeom>
          <a:noFill/>
        </p:spPr>
        <p:txBody>
          <a:bodyPr wrap="square" rtlCol="0">
            <a:spAutoFit/>
          </a:bodyPr>
          <a:lstStyle/>
          <a:p>
            <a:pPr marL="342900" indent="-342900">
              <a:lnSpc>
                <a:spcPts val="2800"/>
              </a:lnSpc>
              <a:buFont typeface="Wingdings" panose="05000000000000000000" pitchFamily="2" charset="2"/>
              <a:buChar char="Ø"/>
            </a:pPr>
            <a:r>
              <a:rPr lang="en-US" sz="2000" dirty="0" smtClean="0">
                <a:solidFill>
                  <a:prstClr val="black"/>
                </a:solidFill>
              </a:rPr>
              <a:t>Success enhanced by:</a:t>
            </a:r>
          </a:p>
          <a:p>
            <a:pPr marL="800100" lvl="1" indent="-342900">
              <a:lnSpc>
                <a:spcPts val="2800"/>
              </a:lnSpc>
              <a:buFont typeface="Arial" panose="020B0604020202020204" pitchFamily="34" charset="0"/>
              <a:buChar char="•"/>
            </a:pPr>
            <a:r>
              <a:rPr lang="en-US" sz="2000" dirty="0" smtClean="0">
                <a:solidFill>
                  <a:prstClr val="black"/>
                </a:solidFill>
              </a:rPr>
              <a:t>Starting on time</a:t>
            </a:r>
          </a:p>
          <a:p>
            <a:pPr marL="800100" lvl="1" indent="-342900">
              <a:lnSpc>
                <a:spcPts val="2800"/>
              </a:lnSpc>
              <a:buFont typeface="Arial" panose="020B0604020202020204" pitchFamily="34" charset="0"/>
              <a:buChar char="•"/>
            </a:pPr>
            <a:r>
              <a:rPr lang="en-US" sz="2000" dirty="0" smtClean="0">
                <a:solidFill>
                  <a:prstClr val="black"/>
                </a:solidFill>
              </a:rPr>
              <a:t>Ending on time</a:t>
            </a:r>
          </a:p>
          <a:p>
            <a:pPr marL="800100" lvl="1" indent="-342900">
              <a:lnSpc>
                <a:spcPts val="2800"/>
              </a:lnSpc>
              <a:buFont typeface="Arial" panose="020B0604020202020204" pitchFamily="34" charset="0"/>
              <a:buChar char="•"/>
            </a:pPr>
            <a:r>
              <a:rPr lang="en-US" sz="2000" dirty="0" smtClean="0">
                <a:solidFill>
                  <a:prstClr val="black"/>
                </a:solidFill>
              </a:rPr>
              <a:t>Holding regularly (even if it’s a busy day)</a:t>
            </a:r>
          </a:p>
          <a:p>
            <a:pPr marL="800100" lvl="1" indent="-342900">
              <a:lnSpc>
                <a:spcPts val="2800"/>
              </a:lnSpc>
              <a:buFont typeface="Arial" panose="020B0604020202020204" pitchFamily="34" charset="0"/>
              <a:buChar char="•"/>
            </a:pPr>
            <a:r>
              <a:rPr lang="en-US" sz="2000" dirty="0" smtClean="0">
                <a:solidFill>
                  <a:prstClr val="black"/>
                </a:solidFill>
              </a:rPr>
              <a:t>Sticking to the agenda or format</a:t>
            </a:r>
          </a:p>
          <a:p>
            <a:pPr marL="800100" lvl="1" indent="-342900">
              <a:lnSpc>
                <a:spcPts val="2800"/>
              </a:lnSpc>
              <a:buFont typeface="Arial" panose="020B0604020202020204" pitchFamily="34" charset="0"/>
              <a:buChar char="•"/>
            </a:pPr>
            <a:r>
              <a:rPr lang="en-US" sz="2000" dirty="0" smtClean="0">
                <a:solidFill>
                  <a:prstClr val="black"/>
                </a:solidFill>
              </a:rPr>
              <a:t>Not turning the huddle into just a “status report”</a:t>
            </a:r>
          </a:p>
          <a:p>
            <a:pPr marL="800100" lvl="1" indent="-342900">
              <a:lnSpc>
                <a:spcPts val="2800"/>
              </a:lnSpc>
              <a:buFont typeface="Arial" panose="020B0604020202020204" pitchFamily="34" charset="0"/>
              <a:buChar char="•"/>
            </a:pPr>
            <a:r>
              <a:rPr lang="en-US" sz="2000" dirty="0" smtClean="0">
                <a:solidFill>
                  <a:prstClr val="black"/>
                </a:solidFill>
              </a:rPr>
              <a:t>Leadership/management direction</a:t>
            </a:r>
          </a:p>
          <a:p>
            <a:pPr lvl="1">
              <a:lnSpc>
                <a:spcPts val="2800"/>
              </a:lnSpc>
            </a:pPr>
            <a:endParaRPr lang="en-US" sz="2000" dirty="0" smtClean="0">
              <a:solidFill>
                <a:prstClr val="black"/>
              </a:solidFill>
            </a:endParaRPr>
          </a:p>
          <a:p>
            <a:pPr marL="800100" lvl="1" indent="-342900">
              <a:lnSpc>
                <a:spcPts val="2800"/>
              </a:lnSpc>
              <a:buFont typeface="Arial" panose="020B0604020202020204" pitchFamily="34" charset="0"/>
              <a:buChar char="•"/>
            </a:pPr>
            <a:endParaRPr lang="en-US" sz="2000" dirty="0" smtClean="0">
              <a:solidFill>
                <a:prstClr val="black"/>
              </a:solidFill>
            </a:endParaRPr>
          </a:p>
          <a:p>
            <a:pPr marL="1257300" lvl="2" indent="-342900">
              <a:lnSpc>
                <a:spcPts val="2800"/>
              </a:lnSpc>
              <a:buFont typeface="Arial" panose="020B0604020202020204" pitchFamily="34" charset="0"/>
              <a:buChar char="•"/>
            </a:pPr>
            <a:endParaRPr lang="en-US" sz="2000" dirty="0" smtClean="0">
              <a:solidFill>
                <a:prstClr val="black"/>
              </a:solidFill>
            </a:endParaRPr>
          </a:p>
          <a:p>
            <a:pPr marL="342900" indent="-342900">
              <a:lnSpc>
                <a:spcPts val="2800"/>
              </a:lnSpc>
              <a:buFont typeface="Arial" panose="020B0604020202020204" pitchFamily="34" charset="0"/>
              <a:buChar char="•"/>
            </a:pPr>
            <a:endParaRPr lang="en-US" sz="2000" dirty="0" smtClean="0">
              <a:solidFill>
                <a:prstClr val="black"/>
              </a:solidFill>
            </a:endParaRPr>
          </a:p>
          <a:p>
            <a:pPr marL="342900" indent="-342900">
              <a:buFont typeface="+mj-lt"/>
              <a:buAutoNum type="arabicParenR"/>
            </a:pPr>
            <a:endParaRPr lang="en-US" sz="2000" dirty="0" smtClean="0">
              <a:solidFill>
                <a:prstClr val="black"/>
              </a:solidFill>
            </a:endParaRPr>
          </a:p>
          <a:p>
            <a:pPr marL="457200" indent="-457200">
              <a:buFont typeface="+mj-lt"/>
              <a:buAutoNum type="arabicParenR"/>
            </a:pPr>
            <a:endParaRPr lang="en-US" sz="2000" dirty="0" smtClean="0">
              <a:solidFill>
                <a:prstClr val="black"/>
              </a:solidFill>
            </a:endParaRPr>
          </a:p>
          <a:p>
            <a:pPr marL="457200" indent="-457200">
              <a:buFont typeface="+mj-lt"/>
              <a:buAutoNum type="arabicParenR"/>
            </a:pPr>
            <a:endParaRPr lang="en-US" sz="2000" dirty="0">
              <a:solidFill>
                <a:prstClr val="black"/>
              </a:solidFill>
            </a:endParaRPr>
          </a:p>
        </p:txBody>
      </p:sp>
    </p:spTree>
    <p:extLst>
      <p:ext uri="{BB962C8B-B14F-4D97-AF65-F5344CB8AC3E}">
        <p14:creationId xmlns:p14="http://schemas.microsoft.com/office/powerpoint/2010/main" val="342253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PROCESS IMPROVEMENT QUESTIONS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65</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Questions Leaders/Managers Need to Answer</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TextBox 3"/>
          <p:cNvSpPr txBox="1"/>
          <p:nvPr/>
        </p:nvSpPr>
        <p:spPr>
          <a:xfrm>
            <a:off x="497548" y="1342656"/>
            <a:ext cx="8218191" cy="6068328"/>
          </a:xfrm>
          <a:prstGeom prst="rect">
            <a:avLst/>
          </a:prstGeom>
          <a:noFill/>
        </p:spPr>
        <p:txBody>
          <a:bodyPr wrap="square" rtlCol="0">
            <a:spAutoFit/>
          </a:bodyPr>
          <a:lstStyle/>
          <a:p>
            <a:pPr marL="342900" indent="-342900">
              <a:lnSpc>
                <a:spcPts val="2800"/>
              </a:lnSpc>
              <a:buFont typeface="+mj-lt"/>
              <a:buAutoNum type="arabicParenR"/>
            </a:pPr>
            <a:r>
              <a:rPr lang="en-US" sz="2000" dirty="0" smtClean="0">
                <a:solidFill>
                  <a:prstClr val="black"/>
                </a:solidFill>
              </a:rPr>
              <a:t>How do you know that waste and quality issues are important to your organization?  Which ones are a priority and why are they so important?</a:t>
            </a:r>
          </a:p>
          <a:p>
            <a:pPr marL="342900" indent="-342900">
              <a:lnSpc>
                <a:spcPts val="2800"/>
              </a:lnSpc>
              <a:buFont typeface="+mj-lt"/>
              <a:buAutoNum type="arabicParenR"/>
            </a:pPr>
            <a:r>
              <a:rPr lang="en-US" sz="2000" dirty="0" smtClean="0">
                <a:solidFill>
                  <a:prstClr val="black"/>
                </a:solidFill>
              </a:rPr>
              <a:t>How do you know your organization’s current level of quality and performance?  How do you know that improvement efforts can assist you in increasing quality, improving performance, and reducing waste?</a:t>
            </a:r>
          </a:p>
          <a:p>
            <a:pPr marL="342900" indent="-342900">
              <a:lnSpc>
                <a:spcPts val="2800"/>
              </a:lnSpc>
              <a:buFont typeface="+mj-lt"/>
              <a:buAutoNum type="arabicParenR"/>
            </a:pPr>
            <a:r>
              <a:rPr lang="en-US" sz="2000" dirty="0" smtClean="0">
                <a:solidFill>
                  <a:prstClr val="black"/>
                </a:solidFill>
              </a:rPr>
              <a:t>How are you actively pursuing breakthrough as well as continuous improvement in your areas of responsibility that link to customer value?</a:t>
            </a:r>
          </a:p>
          <a:p>
            <a:pPr marL="342900" indent="-342900">
              <a:lnSpc>
                <a:spcPts val="2800"/>
              </a:lnSpc>
              <a:buFont typeface="+mj-lt"/>
              <a:buAutoNum type="arabicParenR"/>
            </a:pPr>
            <a:r>
              <a:rPr lang="en-US" sz="2000" dirty="0" smtClean="0">
                <a:solidFill>
                  <a:prstClr val="black"/>
                </a:solidFill>
              </a:rPr>
              <a:t>What portion of your time do you spend devoted strictly to the removal of waste and variation?</a:t>
            </a:r>
          </a:p>
          <a:p>
            <a:pPr marL="342900" indent="-342900">
              <a:lnSpc>
                <a:spcPts val="2800"/>
              </a:lnSpc>
              <a:buFont typeface="+mj-lt"/>
              <a:buAutoNum type="arabicParenR"/>
            </a:pPr>
            <a:r>
              <a:rPr lang="en-US" sz="2000" dirty="0" smtClean="0">
                <a:solidFill>
                  <a:prstClr val="black"/>
                </a:solidFill>
              </a:rPr>
              <a:t>What are your products and services and who are your customers?  How do you learn the value created for each customer?  What is your process for soliciting feedback from your customers?  What do you do with the feedback?</a:t>
            </a:r>
          </a:p>
          <a:p>
            <a:pPr marL="342900" indent="-342900">
              <a:lnSpc>
                <a:spcPts val="3000"/>
              </a:lnSpc>
              <a:buFont typeface="+mj-lt"/>
              <a:buAutoNum type="arabicParenR"/>
            </a:pPr>
            <a:endParaRPr lang="en-US" sz="2000" dirty="0" smtClean="0">
              <a:solidFill>
                <a:prstClr val="black"/>
              </a:solidFill>
            </a:endParaRPr>
          </a:p>
          <a:p>
            <a:pPr marL="342900" indent="-342900">
              <a:buFont typeface="+mj-lt"/>
              <a:buAutoNum type="arabicParenR"/>
            </a:pPr>
            <a:endParaRPr lang="en-US" sz="2000" dirty="0" smtClean="0">
              <a:solidFill>
                <a:prstClr val="black"/>
              </a:solidFill>
            </a:endParaRPr>
          </a:p>
          <a:p>
            <a:pPr marL="457200" indent="-457200">
              <a:buFont typeface="+mj-lt"/>
              <a:buAutoNum type="arabicParenR"/>
            </a:pPr>
            <a:endParaRPr lang="en-US" sz="2000" dirty="0" smtClean="0">
              <a:solidFill>
                <a:prstClr val="black"/>
              </a:solidFill>
            </a:endParaRPr>
          </a:p>
          <a:p>
            <a:pPr marL="457200" indent="-457200">
              <a:buFont typeface="+mj-lt"/>
              <a:buAutoNum type="arabicParenR"/>
            </a:pPr>
            <a:endParaRPr lang="en-US" sz="2000" dirty="0">
              <a:solidFill>
                <a:prstClr val="black"/>
              </a:solidFill>
            </a:endParaRPr>
          </a:p>
        </p:txBody>
      </p:sp>
    </p:spTree>
    <p:extLst>
      <p:ext uri="{BB962C8B-B14F-4D97-AF65-F5344CB8AC3E}">
        <p14:creationId xmlns:p14="http://schemas.microsoft.com/office/powerpoint/2010/main" val="284049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PROCESS IMPROVEMENT QUESTIONS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66</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Questions Leaders/Managers Need to Answer</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TextBox 3"/>
          <p:cNvSpPr txBox="1"/>
          <p:nvPr/>
        </p:nvSpPr>
        <p:spPr>
          <a:xfrm>
            <a:off x="509123" y="1342656"/>
            <a:ext cx="8114019" cy="6145272"/>
          </a:xfrm>
          <a:prstGeom prst="rect">
            <a:avLst/>
          </a:prstGeom>
          <a:noFill/>
        </p:spPr>
        <p:txBody>
          <a:bodyPr wrap="square" rtlCol="0">
            <a:spAutoFit/>
          </a:bodyPr>
          <a:lstStyle/>
          <a:p>
            <a:pPr marL="457200" indent="-457200">
              <a:lnSpc>
                <a:spcPts val="2900"/>
              </a:lnSpc>
              <a:buFont typeface="+mj-lt"/>
              <a:buAutoNum type="arabicParenR" startAt="6"/>
            </a:pPr>
            <a:r>
              <a:rPr lang="en-US" sz="2000" dirty="0" smtClean="0">
                <a:solidFill>
                  <a:prstClr val="black"/>
                </a:solidFill>
              </a:rPr>
              <a:t>What is your process for soliciting feedback from the people you manage?  What kind of feedback do you solicit?  What do you do with the feedback?</a:t>
            </a:r>
          </a:p>
          <a:p>
            <a:pPr marL="457200" indent="-457200">
              <a:lnSpc>
                <a:spcPts val="2900"/>
              </a:lnSpc>
              <a:buFont typeface="+mj-lt"/>
              <a:buAutoNum type="arabicParenR" startAt="7"/>
            </a:pPr>
            <a:r>
              <a:rPr lang="en-US" sz="2000" dirty="0" smtClean="0">
                <a:solidFill>
                  <a:prstClr val="black"/>
                </a:solidFill>
              </a:rPr>
              <a:t>How do you measure, analyze, review, and improve performance by using data and information?</a:t>
            </a:r>
          </a:p>
          <a:p>
            <a:pPr marL="457200" indent="-457200">
              <a:lnSpc>
                <a:spcPts val="2900"/>
              </a:lnSpc>
              <a:buFont typeface="+mj-lt"/>
              <a:buAutoNum type="arabicParenR" startAt="7"/>
            </a:pPr>
            <a:r>
              <a:rPr lang="en-US" sz="2000" dirty="0" smtClean="0">
                <a:solidFill>
                  <a:prstClr val="black"/>
                </a:solidFill>
              </a:rPr>
              <a:t>What are the right knowledge-generating and improvement-oriented questions you need to ask the people who work for/with you?  What methods or tools can be used to answer them?</a:t>
            </a:r>
          </a:p>
          <a:p>
            <a:pPr marL="457200" indent="-457200">
              <a:lnSpc>
                <a:spcPts val="2900"/>
              </a:lnSpc>
              <a:buFont typeface="+mj-lt"/>
              <a:buAutoNum type="arabicParenR" startAt="7"/>
            </a:pPr>
            <a:r>
              <a:rPr lang="en-US" sz="2000" dirty="0" smtClean="0">
                <a:solidFill>
                  <a:prstClr val="black"/>
                </a:solidFill>
              </a:rPr>
              <a:t>To what extent have you deployed and implemented an improvement strategy with a disciplined methodology and toolset and associated infrastructure to predictably generate higher levels of efficiency and effectiveness?</a:t>
            </a:r>
          </a:p>
          <a:p>
            <a:pPr>
              <a:lnSpc>
                <a:spcPts val="2800"/>
              </a:lnSpc>
            </a:pPr>
            <a:endParaRPr lang="en-US" sz="2000" dirty="0" smtClean="0">
              <a:solidFill>
                <a:prstClr val="black"/>
              </a:solidFill>
            </a:endParaRPr>
          </a:p>
          <a:p>
            <a:pPr marL="342900" indent="-342900">
              <a:buFont typeface="+mj-lt"/>
              <a:buAutoNum type="arabicParenR"/>
            </a:pPr>
            <a:endParaRPr lang="en-US" sz="2000" dirty="0" smtClean="0">
              <a:solidFill>
                <a:prstClr val="black"/>
              </a:solidFill>
            </a:endParaRPr>
          </a:p>
          <a:p>
            <a:pPr marL="342900" indent="-342900">
              <a:buFont typeface="+mj-lt"/>
              <a:buAutoNum type="arabicParenR"/>
            </a:pPr>
            <a:endParaRPr lang="en-US" sz="2000" dirty="0" smtClean="0">
              <a:solidFill>
                <a:prstClr val="black"/>
              </a:solidFill>
            </a:endParaRPr>
          </a:p>
          <a:p>
            <a:pPr marL="457200" indent="-457200">
              <a:buFont typeface="+mj-lt"/>
              <a:buAutoNum type="arabicParenR"/>
            </a:pPr>
            <a:endParaRPr lang="en-US" sz="2000" dirty="0" smtClean="0">
              <a:solidFill>
                <a:prstClr val="black"/>
              </a:solidFill>
            </a:endParaRPr>
          </a:p>
          <a:p>
            <a:pPr marL="457200" indent="-457200">
              <a:buFont typeface="+mj-lt"/>
              <a:buAutoNum type="arabicParenR"/>
            </a:pPr>
            <a:endParaRPr lang="en-US" sz="2000" dirty="0">
              <a:solidFill>
                <a:prstClr val="black"/>
              </a:solidFill>
            </a:endParaRPr>
          </a:p>
        </p:txBody>
      </p:sp>
    </p:spTree>
    <p:extLst>
      <p:ext uri="{BB962C8B-B14F-4D97-AF65-F5344CB8AC3E}">
        <p14:creationId xmlns:p14="http://schemas.microsoft.com/office/powerpoint/2010/main" val="90589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PROCESS IMPROVEMENT QUESTIONS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67</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Questions Leaders/Managers Need to Answer</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TextBox 3"/>
          <p:cNvSpPr txBox="1"/>
          <p:nvPr/>
        </p:nvSpPr>
        <p:spPr>
          <a:xfrm>
            <a:off x="578573" y="1342656"/>
            <a:ext cx="8206617" cy="6555641"/>
          </a:xfrm>
          <a:prstGeom prst="rect">
            <a:avLst/>
          </a:prstGeom>
          <a:noFill/>
        </p:spPr>
        <p:txBody>
          <a:bodyPr wrap="square" rtlCol="0">
            <a:spAutoFit/>
          </a:bodyPr>
          <a:lstStyle/>
          <a:p>
            <a:pPr marL="457200" indent="-457200">
              <a:lnSpc>
                <a:spcPts val="3000"/>
              </a:lnSpc>
              <a:buFont typeface="+mj-lt"/>
              <a:buAutoNum type="arabicParenR" startAt="10"/>
            </a:pPr>
            <a:r>
              <a:rPr lang="en-US" sz="2000" dirty="0" smtClean="0">
                <a:solidFill>
                  <a:prstClr val="black"/>
                </a:solidFill>
              </a:rPr>
              <a:t>How do you assure that your workforce is properly trained to successfully use the latest and best improvement methodologies and tools?  </a:t>
            </a:r>
          </a:p>
          <a:p>
            <a:pPr marL="457200" indent="-457200">
              <a:lnSpc>
                <a:spcPts val="3000"/>
              </a:lnSpc>
              <a:buFont typeface="+mj-lt"/>
              <a:buAutoNum type="arabicParenR" startAt="10"/>
            </a:pPr>
            <a:r>
              <a:rPr lang="en-US" sz="2000" dirty="0" smtClean="0">
                <a:solidFill>
                  <a:prstClr val="black"/>
                </a:solidFill>
              </a:rPr>
              <a:t>How would you describe the Cost of Poor Quality in your area of responsibility?  How is it calculated?  How are efforts to eliminate it identified and prioritized?  How do you calculate the Return on Investment (ROI) from your improvement efforts (including eliminating the Cost of Poor Quality, project resources deployed, and training?</a:t>
            </a:r>
          </a:p>
          <a:p>
            <a:pPr marL="457200" indent="-457200">
              <a:lnSpc>
                <a:spcPts val="3000"/>
              </a:lnSpc>
              <a:buFont typeface="+mj-lt"/>
              <a:buAutoNum type="arabicParenR" startAt="12"/>
            </a:pPr>
            <a:r>
              <a:rPr lang="en-US" sz="2000" dirty="0" smtClean="0">
                <a:solidFill>
                  <a:prstClr val="black"/>
                </a:solidFill>
              </a:rPr>
              <a:t>Do you have a standard procedure for documenting the improvement efforts and results?  What is it?</a:t>
            </a:r>
          </a:p>
          <a:p>
            <a:pPr marL="457200" indent="-457200">
              <a:lnSpc>
                <a:spcPts val="3000"/>
              </a:lnSpc>
              <a:buFont typeface="+mj-lt"/>
              <a:buAutoNum type="arabicParenR" startAt="12"/>
            </a:pPr>
            <a:r>
              <a:rPr lang="en-US" sz="2000" dirty="0" smtClean="0">
                <a:solidFill>
                  <a:prstClr val="black"/>
                </a:solidFill>
              </a:rPr>
              <a:t>What barriers does your workforce face when trying to improve the way your organization does business?  What are you doing to remove these barriers?</a:t>
            </a:r>
          </a:p>
          <a:p>
            <a:pPr marL="342900" indent="-342900">
              <a:buFont typeface="+mj-lt"/>
              <a:buAutoNum type="arabicParenR" startAt="12"/>
            </a:pPr>
            <a:endParaRPr lang="en-US" sz="2000" dirty="0" smtClean="0">
              <a:solidFill>
                <a:prstClr val="black"/>
              </a:solidFill>
            </a:endParaRPr>
          </a:p>
          <a:p>
            <a:endParaRPr lang="en-US" sz="2000" dirty="0" smtClean="0">
              <a:solidFill>
                <a:prstClr val="black"/>
              </a:solidFill>
            </a:endParaRPr>
          </a:p>
          <a:p>
            <a:pPr marL="342900" indent="-342900">
              <a:buFont typeface="+mj-lt"/>
              <a:buAutoNum type="arabicParenR"/>
            </a:pPr>
            <a:endParaRPr lang="en-US" sz="2000" dirty="0" smtClean="0">
              <a:solidFill>
                <a:prstClr val="black"/>
              </a:solidFill>
            </a:endParaRPr>
          </a:p>
          <a:p>
            <a:pPr marL="342900" indent="-342900">
              <a:buFont typeface="+mj-lt"/>
              <a:buAutoNum type="arabicParenR"/>
            </a:pPr>
            <a:endParaRPr lang="en-US" sz="2000" dirty="0" smtClean="0">
              <a:solidFill>
                <a:prstClr val="black"/>
              </a:solidFill>
            </a:endParaRPr>
          </a:p>
          <a:p>
            <a:pPr marL="457200" indent="-457200">
              <a:buFont typeface="+mj-lt"/>
              <a:buAutoNum type="arabicParenR"/>
            </a:pPr>
            <a:endParaRPr lang="en-US" sz="2000" dirty="0" smtClean="0">
              <a:solidFill>
                <a:prstClr val="black"/>
              </a:solidFill>
            </a:endParaRPr>
          </a:p>
          <a:p>
            <a:pPr marL="457200" indent="-457200">
              <a:buFont typeface="+mj-lt"/>
              <a:buAutoNum type="arabicParenR"/>
            </a:pPr>
            <a:endParaRPr lang="en-US" sz="2000" dirty="0">
              <a:solidFill>
                <a:prstClr val="black"/>
              </a:solidFill>
            </a:endParaRPr>
          </a:p>
        </p:txBody>
      </p:sp>
    </p:spTree>
    <p:extLst>
      <p:ext uri="{BB962C8B-B14F-4D97-AF65-F5344CB8AC3E}">
        <p14:creationId xmlns:p14="http://schemas.microsoft.com/office/powerpoint/2010/main" val="119288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PROCESS IMPROVEMENT QUESTIONS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68</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Questions Leaders/Managers Need to Answer</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TextBox 3"/>
          <p:cNvSpPr txBox="1"/>
          <p:nvPr/>
        </p:nvSpPr>
        <p:spPr>
          <a:xfrm>
            <a:off x="497548" y="1342656"/>
            <a:ext cx="8218191" cy="3400931"/>
          </a:xfrm>
          <a:prstGeom prst="rect">
            <a:avLst/>
          </a:prstGeom>
          <a:noFill/>
        </p:spPr>
        <p:txBody>
          <a:bodyPr wrap="square" rtlCol="0">
            <a:spAutoFit/>
          </a:bodyPr>
          <a:lstStyle/>
          <a:p>
            <a:pPr marL="457200" indent="-457200">
              <a:lnSpc>
                <a:spcPts val="3000"/>
              </a:lnSpc>
              <a:buFont typeface="+mj-lt"/>
              <a:buAutoNum type="arabicParenR" startAt="14"/>
            </a:pPr>
            <a:r>
              <a:rPr lang="en-US" sz="2000" dirty="0" smtClean="0">
                <a:solidFill>
                  <a:prstClr val="black"/>
                </a:solidFill>
              </a:rPr>
              <a:t>On what measures of performance, related to these issues, are you evaluated?  How are you held accountable for the measures of performance?  What are the specific improvement goals for them?  How do you hold your workforce accountable?</a:t>
            </a:r>
          </a:p>
          <a:p>
            <a:pPr marL="457200" indent="-457200">
              <a:lnSpc>
                <a:spcPts val="3000"/>
              </a:lnSpc>
              <a:buFont typeface="+mj-lt"/>
              <a:buAutoNum type="arabicParenR" startAt="14"/>
            </a:pPr>
            <a:r>
              <a:rPr lang="en-US" sz="2000" dirty="0" smtClean="0">
                <a:solidFill>
                  <a:prstClr val="black"/>
                </a:solidFill>
              </a:rPr>
              <a:t>What kind of plan do you have that will, one year from now, show evidence that you made a difference?  What do you predict that evidence will show?</a:t>
            </a:r>
          </a:p>
          <a:p>
            <a:pPr marL="457200" indent="-457200">
              <a:buFont typeface="+mj-lt"/>
              <a:buAutoNum type="arabicParenR" startAt="14"/>
            </a:pPr>
            <a:endParaRPr lang="en-US" sz="2000" dirty="0" smtClean="0">
              <a:solidFill>
                <a:prstClr val="black"/>
              </a:solidFill>
            </a:endParaRPr>
          </a:p>
          <a:p>
            <a:pPr marL="457200" indent="-457200">
              <a:buFont typeface="+mj-lt"/>
              <a:buAutoNum type="arabicParenR" startAt="14"/>
            </a:pPr>
            <a:endParaRPr lang="en-US" sz="2000" dirty="0">
              <a:solidFill>
                <a:prstClr val="black"/>
              </a:solidFill>
            </a:endParaRPr>
          </a:p>
        </p:txBody>
      </p:sp>
    </p:spTree>
    <p:extLst>
      <p:ext uri="{BB962C8B-B14F-4D97-AF65-F5344CB8AC3E}">
        <p14:creationId xmlns:p14="http://schemas.microsoft.com/office/powerpoint/2010/main" val="82602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ANALYZING WORK</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69</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Enhances Performance</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Rectangle 3"/>
          <p:cNvSpPr txBox="1">
            <a:spLocks noChangeArrowheads="1"/>
          </p:cNvSpPr>
          <p:nvPr/>
        </p:nvSpPr>
        <p:spPr>
          <a:xfrm>
            <a:off x="715675" y="1219200"/>
            <a:ext cx="7039363" cy="7696200"/>
          </a:xfrm>
          <a:prstGeom prst="rect">
            <a:avLst/>
          </a:prstGeom>
        </p:spPr>
        <p:txBody>
          <a:bodyPr/>
          <a:lstStyle>
            <a:lvl1pPr marL="228600" indent="-228600" algn="l" rtl="0" eaLnBrk="0" fontAlgn="base" hangingPunct="0">
              <a:spcBef>
                <a:spcPct val="0"/>
              </a:spcBef>
              <a:spcAft>
                <a:spcPct val="0"/>
              </a:spcAft>
              <a:buClr>
                <a:schemeClr val="bg1"/>
              </a:buClr>
              <a:buFont typeface="Wingdings" pitchFamily="2" charset="2"/>
              <a:buChar char="§"/>
              <a:defRPr sz="2400">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SzPct val="125000"/>
              <a:buChar char="•"/>
              <a:defRPr sz="2000">
                <a:solidFill>
                  <a:schemeClr val="bg1"/>
                </a:solidFill>
                <a:latin typeface="+mn-lt"/>
                <a:cs typeface="+mn-cs"/>
              </a:defRPr>
            </a:lvl2pPr>
            <a:lvl3pPr marL="1143000" indent="-228600" algn="l" rtl="0" eaLnBrk="0" fontAlgn="base" hangingPunct="0">
              <a:spcBef>
                <a:spcPct val="20000"/>
              </a:spcBef>
              <a:spcAft>
                <a:spcPct val="0"/>
              </a:spcAft>
              <a:buClr>
                <a:schemeClr val="bg1"/>
              </a:buClr>
              <a:buFont typeface="Arial" charset="0"/>
              <a:buChar char="–"/>
              <a:defRPr sz="2000">
                <a:solidFill>
                  <a:schemeClr val="bg1"/>
                </a:solidFill>
                <a:latin typeface="Helvetica" pitchFamily="34" charset="0"/>
                <a:cs typeface="+mn-cs"/>
              </a:defRPr>
            </a:lvl3pPr>
            <a:lvl4pPr marL="1600200" indent="-228600" algn="l" rtl="0" eaLnBrk="0" fontAlgn="base" hangingPunct="0">
              <a:spcBef>
                <a:spcPct val="20000"/>
              </a:spcBef>
              <a:spcAft>
                <a:spcPct val="0"/>
              </a:spcAft>
              <a:buClr>
                <a:schemeClr val="bg1"/>
              </a:buClr>
              <a:buChar char="–"/>
              <a:defRPr sz="2000">
                <a:solidFill>
                  <a:schemeClr val="bg1"/>
                </a:solidFill>
                <a:latin typeface="Helvetica" pitchFamily="34" charset="0"/>
                <a:cs typeface="+mn-cs"/>
              </a:defRPr>
            </a:lvl4pPr>
            <a:lvl5pPr marL="2057400" indent="-228600" algn="l" rtl="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mn-cs"/>
              </a:defRPr>
            </a:lvl5pPr>
            <a:lvl6pPr marL="25146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6pPr>
            <a:lvl7pPr marL="29718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7pPr>
            <a:lvl8pPr marL="34290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8pPr>
            <a:lvl9pPr marL="38862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9pPr>
          </a:lstStyle>
          <a:p>
            <a:pPr>
              <a:buClr>
                <a:srgbClr val="000000"/>
              </a:buClr>
              <a:buFont typeface="Arial" pitchFamily="34" charset="0"/>
              <a:buChar char="•"/>
              <a:defRPr/>
            </a:pPr>
            <a:r>
              <a:rPr lang="en-US" sz="2200" dirty="0" smtClean="0">
                <a:solidFill>
                  <a:srgbClr val="000000"/>
                </a:solidFill>
                <a:latin typeface="Arial"/>
                <a:cs typeface="Arial"/>
              </a:rPr>
              <a:t>In our processes, we must challenge ourselves to:</a:t>
            </a:r>
          </a:p>
          <a:p>
            <a:pPr lvl="1">
              <a:buClr>
                <a:srgbClr val="000000"/>
              </a:buClr>
              <a:buFont typeface="Arial" pitchFamily="34" charset="0"/>
              <a:buChar char="•"/>
              <a:defRPr/>
            </a:pPr>
            <a:r>
              <a:rPr lang="en-US" sz="1800" dirty="0" smtClean="0">
                <a:solidFill>
                  <a:srgbClr val="000000"/>
                </a:solidFill>
                <a:latin typeface="Arial"/>
                <a:cs typeface="Arial"/>
              </a:rPr>
              <a:t>Analyze the work being done</a:t>
            </a:r>
          </a:p>
          <a:p>
            <a:pPr lvl="1">
              <a:buClr>
                <a:srgbClr val="000000"/>
              </a:buClr>
              <a:buFont typeface="Arial" pitchFamily="34" charset="0"/>
              <a:buChar char="•"/>
              <a:defRPr/>
            </a:pPr>
            <a:r>
              <a:rPr lang="en-US" sz="1800" dirty="0" smtClean="0">
                <a:solidFill>
                  <a:srgbClr val="000000"/>
                </a:solidFill>
                <a:latin typeface="Arial"/>
                <a:cs typeface="Arial"/>
              </a:rPr>
              <a:t>Understand the types of activities being performed (VA, NVA, NVA-R)</a:t>
            </a:r>
          </a:p>
          <a:p>
            <a:pPr lvl="1">
              <a:buClr>
                <a:srgbClr val="000000"/>
              </a:buClr>
              <a:buFont typeface="Arial" pitchFamily="34" charset="0"/>
              <a:buChar char="•"/>
              <a:defRPr/>
            </a:pPr>
            <a:r>
              <a:rPr lang="en-US" sz="1800" dirty="0" smtClean="0">
                <a:solidFill>
                  <a:srgbClr val="000000"/>
                </a:solidFill>
                <a:latin typeface="Arial"/>
                <a:cs typeface="Arial"/>
              </a:rPr>
              <a:t>Strive to eliminate or reduce the non-value added work</a:t>
            </a:r>
          </a:p>
          <a:p>
            <a:pPr marL="742950" lvl="1">
              <a:buClr>
                <a:srgbClr val="000000"/>
              </a:buClr>
              <a:buFont typeface="Arial" pitchFamily="34" charset="0"/>
              <a:buChar char="•"/>
              <a:defRPr/>
            </a:pPr>
            <a:endParaRPr lang="en-US" sz="1800" dirty="0" smtClean="0">
              <a:solidFill>
                <a:srgbClr val="000000"/>
              </a:solidFill>
              <a:latin typeface="Arial"/>
              <a:cs typeface="Arial"/>
            </a:endParaRPr>
          </a:p>
          <a:p>
            <a:pPr>
              <a:buClr>
                <a:srgbClr val="000000"/>
              </a:buClr>
              <a:buFont typeface="Arial" pitchFamily="34" charset="0"/>
              <a:buChar char="•"/>
              <a:defRPr/>
            </a:pPr>
            <a:r>
              <a:rPr lang="en-US" sz="2200" dirty="0" smtClean="0">
                <a:solidFill>
                  <a:srgbClr val="000000"/>
                </a:solidFill>
                <a:latin typeface="Arial"/>
                <a:cs typeface="Arial"/>
              </a:rPr>
              <a:t>Where’s the gap?  What’s the problem?</a:t>
            </a:r>
          </a:p>
          <a:p>
            <a:pPr lvl="1">
              <a:buClr>
                <a:srgbClr val="000000"/>
              </a:buClr>
              <a:buFont typeface="Arial" pitchFamily="34" charset="0"/>
              <a:buChar char="•"/>
              <a:defRPr/>
            </a:pPr>
            <a:r>
              <a:rPr lang="en-US" sz="1800" dirty="0" smtClean="0">
                <a:solidFill>
                  <a:srgbClr val="000000"/>
                </a:solidFill>
                <a:latin typeface="Arial"/>
                <a:cs typeface="Arial"/>
              </a:rPr>
              <a:t>Cycle times too long</a:t>
            </a:r>
          </a:p>
          <a:p>
            <a:pPr lvl="1">
              <a:buClr>
                <a:srgbClr val="000000"/>
              </a:buClr>
              <a:buFont typeface="Arial" pitchFamily="34" charset="0"/>
              <a:buChar char="•"/>
              <a:defRPr/>
            </a:pPr>
            <a:r>
              <a:rPr lang="en-US" sz="1800" dirty="0" smtClean="0">
                <a:solidFill>
                  <a:srgbClr val="000000"/>
                </a:solidFill>
                <a:latin typeface="Arial"/>
                <a:cs typeface="Arial"/>
              </a:rPr>
              <a:t>Changeover times too long</a:t>
            </a:r>
          </a:p>
          <a:p>
            <a:pPr lvl="1">
              <a:buClr>
                <a:srgbClr val="000000"/>
              </a:buClr>
              <a:buFont typeface="Arial" pitchFamily="34" charset="0"/>
              <a:buChar char="•"/>
              <a:defRPr/>
            </a:pPr>
            <a:r>
              <a:rPr lang="en-US" sz="1800" dirty="0" smtClean="0">
                <a:solidFill>
                  <a:srgbClr val="000000"/>
                </a:solidFill>
                <a:latin typeface="Arial"/>
                <a:cs typeface="Arial"/>
              </a:rPr>
              <a:t>Excessive variation</a:t>
            </a:r>
          </a:p>
          <a:p>
            <a:pPr lvl="1">
              <a:buClr>
                <a:srgbClr val="000000"/>
              </a:buClr>
              <a:buFont typeface="Arial" pitchFamily="34" charset="0"/>
              <a:buChar char="•"/>
              <a:defRPr/>
            </a:pPr>
            <a:r>
              <a:rPr lang="en-US" sz="1800" dirty="0" smtClean="0">
                <a:solidFill>
                  <a:srgbClr val="000000"/>
                </a:solidFill>
                <a:latin typeface="Arial"/>
                <a:cs typeface="Arial"/>
              </a:rPr>
              <a:t>High defect rates</a:t>
            </a:r>
          </a:p>
          <a:p>
            <a:pPr lvl="1">
              <a:buClr>
                <a:srgbClr val="000000"/>
              </a:buClr>
              <a:buFont typeface="Arial" pitchFamily="34" charset="0"/>
              <a:buChar char="•"/>
              <a:defRPr/>
            </a:pPr>
            <a:r>
              <a:rPr lang="en-US" sz="1800" dirty="0" smtClean="0">
                <a:solidFill>
                  <a:srgbClr val="000000"/>
                </a:solidFill>
                <a:latin typeface="Arial"/>
                <a:cs typeface="Arial"/>
              </a:rPr>
              <a:t>Excessive waiting</a:t>
            </a:r>
          </a:p>
          <a:p>
            <a:pPr lvl="1">
              <a:buClr>
                <a:srgbClr val="000000"/>
              </a:buClr>
              <a:buFont typeface="Arial" pitchFamily="34" charset="0"/>
              <a:buChar char="•"/>
              <a:defRPr/>
            </a:pPr>
            <a:endParaRPr lang="en-US" dirty="0" smtClean="0">
              <a:solidFill>
                <a:srgbClr val="000000"/>
              </a:solidFill>
              <a:latin typeface="Arial"/>
              <a:cs typeface="Arial"/>
            </a:endParaRPr>
          </a:p>
        </p:txBody>
      </p:sp>
    </p:spTree>
    <p:extLst>
      <p:ext uri="{BB962C8B-B14F-4D97-AF65-F5344CB8AC3E}">
        <p14:creationId xmlns:p14="http://schemas.microsoft.com/office/powerpoint/2010/main" val="20814481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676150" y="739849"/>
            <a:ext cx="7891272" cy="400110"/>
          </a:xfrm>
        </p:spPr>
        <p:txBody>
          <a:bodyPr/>
          <a:lstStyle/>
          <a:p>
            <a:pPr>
              <a:lnSpc>
                <a:spcPct val="100000"/>
              </a:lnSpc>
              <a:spcBef>
                <a:spcPts val="0"/>
              </a:spcBef>
              <a:defRPr/>
            </a:pPr>
            <a:r>
              <a:rPr lang="en-US" dirty="0" smtClean="0"/>
              <a:t>In a “Chaotic” Organization</a:t>
            </a:r>
            <a:endParaRPr lang="en-US" b="1" dirty="0">
              <a:solidFill>
                <a:srgbClr val="002060"/>
              </a:solidFill>
            </a:endParaRPr>
          </a:p>
        </p:txBody>
      </p:sp>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676150" y="262216"/>
            <a:ext cx="7886700" cy="461665"/>
          </a:xfrm>
        </p:spPr>
        <p:txBody>
          <a:bodyPr/>
          <a:lstStyle/>
          <a:p>
            <a:r>
              <a:rPr lang="en-US" b="1" dirty="0" smtClean="0">
                <a:solidFill>
                  <a:srgbClr val="002060"/>
                </a:solidFill>
              </a:rPr>
              <a:t>TIME ALLOCATION  </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7</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605"/>
          <a:stretch/>
        </p:blipFill>
        <p:spPr bwMode="auto">
          <a:xfrm>
            <a:off x="706437" y="1560513"/>
            <a:ext cx="7731125"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699658" y="6654867"/>
            <a:ext cx="3570514" cy="203133"/>
          </a:xfrm>
          <a:prstGeom prst="rect">
            <a:avLst/>
          </a:prstGeom>
          <a:noFill/>
        </p:spPr>
        <p:txBody>
          <a:bodyPr wrap="square" lIns="0" tIns="0" rtlCol="0">
            <a:spAutoFit/>
          </a:bodyPr>
          <a:lstStyle/>
          <a:p>
            <a:pPr>
              <a:lnSpc>
                <a:spcPct val="85000"/>
              </a:lnSpc>
            </a:pPr>
            <a:r>
              <a:rPr lang="en-US" sz="1200" b="1" dirty="0" smtClean="0">
                <a:solidFill>
                  <a:prstClr val="black">
                    <a:lumMod val="50000"/>
                    <a:lumOff val="50000"/>
                  </a:prstClr>
                </a:solidFill>
              </a:rPr>
              <a:t>Source: George Hanson  - Empire State Advantage</a:t>
            </a:r>
            <a:endParaRPr lang="en-US" sz="1200" dirty="0">
              <a:solidFill>
                <a:prstClr val="black">
                  <a:lumMod val="50000"/>
                  <a:lumOff val="50000"/>
                </a:prstClr>
              </a:solidFill>
            </a:endParaRPr>
          </a:p>
        </p:txBody>
      </p:sp>
    </p:spTree>
    <p:extLst>
      <p:ext uri="{BB962C8B-B14F-4D97-AF65-F5344CB8AC3E}">
        <p14:creationId xmlns:p14="http://schemas.microsoft.com/office/powerpoint/2010/main" val="11623331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ANALYZING WORK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70</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Enhances Performance</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Rectangle 9"/>
          <p:cNvSpPr/>
          <p:nvPr/>
        </p:nvSpPr>
        <p:spPr>
          <a:xfrm>
            <a:off x="1207600" y="1524000"/>
            <a:ext cx="6709484" cy="3930307"/>
          </a:xfrm>
          <a:prstGeom prst="rect">
            <a:avLst/>
          </a:prstGeom>
        </p:spPr>
        <p:txBody>
          <a:bodyPr wrap="square">
            <a:spAutoFit/>
          </a:bodyPr>
          <a:lstStyle/>
          <a:p>
            <a:pPr marL="342900" indent="-342900" eaLnBrk="0" fontAlgn="base" hangingPunct="0">
              <a:spcBef>
                <a:spcPct val="20000"/>
              </a:spcBef>
              <a:spcAft>
                <a:spcPct val="0"/>
              </a:spcAft>
              <a:buFontTx/>
              <a:buChar char="•"/>
              <a:defRPr/>
            </a:pPr>
            <a:r>
              <a:rPr lang="en-US" sz="2200" kern="0" dirty="0" smtClean="0">
                <a:solidFill>
                  <a:srgbClr val="000000"/>
                </a:solidFill>
                <a:latin typeface="Arial"/>
                <a:cs typeface="Arial"/>
              </a:rPr>
              <a:t>Identify </a:t>
            </a:r>
            <a:r>
              <a:rPr lang="en-US" sz="2200" kern="0" dirty="0">
                <a:solidFill>
                  <a:srgbClr val="000000"/>
                </a:solidFill>
                <a:latin typeface="Arial"/>
                <a:cs typeface="Arial"/>
              </a:rPr>
              <a:t>the potential causes of the </a:t>
            </a:r>
            <a:r>
              <a:rPr lang="en-US" sz="2200" kern="0" dirty="0" smtClean="0">
                <a:solidFill>
                  <a:srgbClr val="000000"/>
                </a:solidFill>
                <a:latin typeface="Arial"/>
                <a:cs typeface="Arial"/>
              </a:rPr>
              <a:t>problem</a:t>
            </a:r>
          </a:p>
          <a:p>
            <a:pPr marL="342900" indent="-342900" eaLnBrk="0" fontAlgn="base" hangingPunct="0">
              <a:spcBef>
                <a:spcPct val="20000"/>
              </a:spcBef>
              <a:spcAft>
                <a:spcPct val="0"/>
              </a:spcAft>
              <a:buFontTx/>
              <a:buChar char="•"/>
              <a:defRPr/>
            </a:pPr>
            <a:endParaRPr lang="en-US" sz="2200" kern="0" dirty="0">
              <a:solidFill>
                <a:srgbClr val="000000"/>
              </a:solidFill>
              <a:latin typeface="Arial"/>
              <a:cs typeface="Arial"/>
            </a:endParaRPr>
          </a:p>
          <a:p>
            <a:pPr marL="342900" indent="-342900" eaLnBrk="0" fontAlgn="base" hangingPunct="0">
              <a:lnSpc>
                <a:spcPts val="3000"/>
              </a:lnSpc>
              <a:spcBef>
                <a:spcPct val="20000"/>
              </a:spcBef>
              <a:spcAft>
                <a:spcPct val="0"/>
              </a:spcAft>
              <a:buFontTx/>
              <a:buChar char="•"/>
              <a:defRPr/>
            </a:pPr>
            <a:r>
              <a:rPr lang="en-US" sz="2200" kern="0" dirty="0" smtClean="0">
                <a:solidFill>
                  <a:srgbClr val="000000"/>
                </a:solidFill>
                <a:latin typeface="Arial"/>
                <a:cs typeface="Arial"/>
              </a:rPr>
              <a:t>Tools </a:t>
            </a:r>
            <a:r>
              <a:rPr lang="en-US" sz="2200" kern="0" dirty="0">
                <a:solidFill>
                  <a:srgbClr val="000000"/>
                </a:solidFill>
                <a:latin typeface="Arial"/>
                <a:cs typeface="Arial"/>
              </a:rPr>
              <a:t>for analyzing work include</a:t>
            </a:r>
            <a:r>
              <a:rPr lang="en-US" sz="2200" kern="0" dirty="0" smtClean="0">
                <a:solidFill>
                  <a:srgbClr val="000000"/>
                </a:solidFill>
                <a:latin typeface="Arial"/>
                <a:cs typeface="Arial"/>
              </a:rPr>
              <a:t>:</a:t>
            </a:r>
            <a:endParaRPr lang="en-US" sz="2200" kern="0" dirty="0">
              <a:solidFill>
                <a:srgbClr val="000000"/>
              </a:solidFill>
              <a:latin typeface="Arial"/>
              <a:cs typeface="Arial"/>
            </a:endParaRPr>
          </a:p>
          <a:p>
            <a:pPr marL="742950" lvl="1" indent="-285750" eaLnBrk="0" fontAlgn="base" hangingPunct="0">
              <a:lnSpc>
                <a:spcPts val="3000"/>
              </a:lnSpc>
              <a:spcBef>
                <a:spcPct val="20000"/>
              </a:spcBef>
              <a:spcAft>
                <a:spcPct val="0"/>
              </a:spcAft>
              <a:buFont typeface="Arial" pitchFamily="34" charset="0"/>
              <a:buChar char="•"/>
              <a:defRPr/>
            </a:pPr>
            <a:r>
              <a:rPr lang="en-US" kern="0" dirty="0" smtClean="0">
                <a:solidFill>
                  <a:srgbClr val="000000"/>
                </a:solidFill>
                <a:latin typeface="Arial"/>
                <a:cs typeface="Arial"/>
              </a:rPr>
              <a:t>Process map (previously addressed)</a:t>
            </a:r>
          </a:p>
          <a:p>
            <a:pPr marL="742950" lvl="1" indent="-285750" eaLnBrk="0" fontAlgn="base" hangingPunct="0">
              <a:lnSpc>
                <a:spcPts val="3000"/>
              </a:lnSpc>
              <a:spcBef>
                <a:spcPct val="20000"/>
              </a:spcBef>
              <a:spcAft>
                <a:spcPct val="0"/>
              </a:spcAft>
              <a:buFont typeface="Arial" pitchFamily="34" charset="0"/>
              <a:buChar char="•"/>
              <a:defRPr/>
            </a:pPr>
            <a:r>
              <a:rPr lang="en-US" kern="0" dirty="0" smtClean="0">
                <a:solidFill>
                  <a:srgbClr val="000000"/>
                </a:solidFill>
                <a:latin typeface="Arial"/>
                <a:cs typeface="Arial"/>
              </a:rPr>
              <a:t>Observation (</a:t>
            </a:r>
            <a:r>
              <a:rPr lang="en-US" kern="0" dirty="0" err="1" smtClean="0">
                <a:solidFill>
                  <a:srgbClr val="000000"/>
                </a:solidFill>
                <a:latin typeface="Arial"/>
                <a:cs typeface="Arial"/>
              </a:rPr>
              <a:t>Gemba</a:t>
            </a:r>
            <a:r>
              <a:rPr lang="en-US" kern="0" dirty="0" smtClean="0">
                <a:solidFill>
                  <a:srgbClr val="000000"/>
                </a:solidFill>
                <a:latin typeface="Arial"/>
                <a:cs typeface="Arial"/>
              </a:rPr>
              <a:t> Walk)</a:t>
            </a:r>
            <a:endParaRPr lang="en-US" kern="0" dirty="0">
              <a:solidFill>
                <a:srgbClr val="000000"/>
              </a:solidFill>
              <a:latin typeface="Arial"/>
              <a:cs typeface="Arial"/>
            </a:endParaRPr>
          </a:p>
          <a:p>
            <a:pPr marL="742950" lvl="1" indent="-285750" eaLnBrk="0" fontAlgn="base" hangingPunct="0">
              <a:lnSpc>
                <a:spcPts val="3000"/>
              </a:lnSpc>
              <a:spcBef>
                <a:spcPct val="20000"/>
              </a:spcBef>
              <a:spcAft>
                <a:spcPct val="0"/>
              </a:spcAft>
              <a:buFont typeface="Arial" pitchFamily="34" charset="0"/>
              <a:buChar char="•"/>
              <a:defRPr/>
            </a:pPr>
            <a:r>
              <a:rPr lang="en-US" kern="0" dirty="0" smtClean="0">
                <a:solidFill>
                  <a:srgbClr val="000000"/>
                </a:solidFill>
                <a:latin typeface="Arial"/>
                <a:cs typeface="Arial"/>
              </a:rPr>
              <a:t>Brainstorming</a:t>
            </a:r>
          </a:p>
          <a:p>
            <a:pPr marL="742950" lvl="1" indent="-285750" eaLnBrk="0" fontAlgn="base" hangingPunct="0">
              <a:lnSpc>
                <a:spcPts val="3000"/>
              </a:lnSpc>
              <a:spcBef>
                <a:spcPct val="20000"/>
              </a:spcBef>
              <a:spcAft>
                <a:spcPct val="0"/>
              </a:spcAft>
              <a:buFont typeface="Arial" pitchFamily="34" charset="0"/>
              <a:buChar char="•"/>
              <a:defRPr/>
            </a:pPr>
            <a:r>
              <a:rPr lang="en-US" kern="0" dirty="0" smtClean="0">
                <a:solidFill>
                  <a:srgbClr val="000000"/>
                </a:solidFill>
                <a:latin typeface="Arial"/>
                <a:cs typeface="Arial"/>
              </a:rPr>
              <a:t>5 Whys</a:t>
            </a:r>
          </a:p>
          <a:p>
            <a:pPr marL="742950" lvl="1" indent="-285750" eaLnBrk="0" fontAlgn="base" hangingPunct="0">
              <a:lnSpc>
                <a:spcPts val="3000"/>
              </a:lnSpc>
              <a:spcBef>
                <a:spcPct val="20000"/>
              </a:spcBef>
              <a:spcAft>
                <a:spcPct val="0"/>
              </a:spcAft>
              <a:buFont typeface="Arial" pitchFamily="34" charset="0"/>
              <a:buChar char="•"/>
              <a:defRPr/>
            </a:pPr>
            <a:r>
              <a:rPr lang="en-US" kern="0" dirty="0" smtClean="0">
                <a:solidFill>
                  <a:srgbClr val="000000"/>
                </a:solidFill>
                <a:latin typeface="Arial"/>
                <a:cs typeface="Arial"/>
              </a:rPr>
              <a:t>Pareto Chart</a:t>
            </a:r>
          </a:p>
          <a:p>
            <a:pPr marL="742950" lvl="1" indent="-285750" eaLnBrk="0" fontAlgn="base" hangingPunct="0">
              <a:lnSpc>
                <a:spcPts val="3000"/>
              </a:lnSpc>
              <a:spcBef>
                <a:spcPct val="20000"/>
              </a:spcBef>
              <a:spcAft>
                <a:spcPct val="0"/>
              </a:spcAft>
              <a:buFont typeface="Arial" pitchFamily="34" charset="0"/>
              <a:buChar char="•"/>
              <a:defRPr/>
            </a:pPr>
            <a:r>
              <a:rPr lang="en-US" kern="0" dirty="0" smtClean="0">
                <a:solidFill>
                  <a:srgbClr val="000000"/>
                </a:solidFill>
                <a:latin typeface="Arial"/>
                <a:cs typeface="Arial"/>
              </a:rPr>
              <a:t>Physical Process Map </a:t>
            </a:r>
            <a:endParaRPr lang="en-US" kern="0" dirty="0">
              <a:solidFill>
                <a:srgbClr val="000000"/>
              </a:solidFill>
              <a:latin typeface="Arial"/>
              <a:cs typeface="Arial"/>
            </a:endParaRPr>
          </a:p>
        </p:txBody>
      </p:sp>
    </p:spTree>
    <p:extLst>
      <p:ext uri="{BB962C8B-B14F-4D97-AF65-F5344CB8AC3E}">
        <p14:creationId xmlns:p14="http://schemas.microsoft.com/office/powerpoint/2010/main" val="265654683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GEMBA WALK</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71</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Observation</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TextBox 2"/>
          <p:cNvSpPr txBox="1"/>
          <p:nvPr/>
        </p:nvSpPr>
        <p:spPr>
          <a:xfrm>
            <a:off x="414600" y="1404214"/>
            <a:ext cx="8257332" cy="5478423"/>
          </a:xfrm>
          <a:prstGeom prst="rect">
            <a:avLst/>
          </a:prstGeom>
          <a:noFill/>
        </p:spPr>
        <p:txBody>
          <a:bodyPr wrap="square" rtlCol="0">
            <a:spAutoFit/>
          </a:bodyPr>
          <a:lstStyle/>
          <a:p>
            <a:pPr marL="342900" indent="-342900">
              <a:lnSpc>
                <a:spcPts val="3000"/>
              </a:lnSpc>
              <a:buFont typeface="Arial" panose="020B0604020202020204" pitchFamily="34" charset="0"/>
              <a:buChar char="•"/>
            </a:pPr>
            <a:r>
              <a:rPr lang="en-US" sz="2200" i="1" dirty="0" err="1" smtClean="0">
                <a:solidFill>
                  <a:prstClr val="black"/>
                </a:solidFill>
              </a:rPr>
              <a:t>Gemba</a:t>
            </a:r>
            <a:r>
              <a:rPr lang="en-US" sz="2200" dirty="0" smtClean="0">
                <a:solidFill>
                  <a:prstClr val="black"/>
                </a:solidFill>
              </a:rPr>
              <a:t> is a Japanese term for “the real place”</a:t>
            </a:r>
          </a:p>
          <a:p>
            <a:pPr marL="800100" lvl="1" indent="-342900">
              <a:lnSpc>
                <a:spcPts val="3000"/>
              </a:lnSpc>
              <a:buFont typeface="Arial" panose="020B0604020202020204" pitchFamily="34" charset="0"/>
              <a:buChar char="•"/>
            </a:pPr>
            <a:r>
              <a:rPr lang="en-US" sz="2000" dirty="0" smtClean="0">
                <a:solidFill>
                  <a:prstClr val="black"/>
                </a:solidFill>
              </a:rPr>
              <a:t>Where work is being done and value is created</a:t>
            </a:r>
          </a:p>
          <a:p>
            <a:pPr marL="342900" indent="-342900">
              <a:lnSpc>
                <a:spcPts val="3000"/>
              </a:lnSpc>
              <a:buFont typeface="Arial" panose="020B0604020202020204" pitchFamily="34" charset="0"/>
              <a:buChar char="•"/>
            </a:pPr>
            <a:r>
              <a:rPr lang="en-US" sz="2200" dirty="0" smtClean="0">
                <a:solidFill>
                  <a:prstClr val="black"/>
                </a:solidFill>
              </a:rPr>
              <a:t>Why perform </a:t>
            </a:r>
            <a:r>
              <a:rPr lang="en-US" sz="2200" i="1" dirty="0" err="1" smtClean="0">
                <a:solidFill>
                  <a:prstClr val="black"/>
                </a:solidFill>
              </a:rPr>
              <a:t>Gemba</a:t>
            </a:r>
            <a:r>
              <a:rPr lang="en-US" sz="2200" i="1" dirty="0" smtClean="0">
                <a:solidFill>
                  <a:prstClr val="black"/>
                </a:solidFill>
              </a:rPr>
              <a:t> Walks</a:t>
            </a:r>
            <a:r>
              <a:rPr lang="en-US" sz="2200" dirty="0" smtClean="0">
                <a:solidFill>
                  <a:prstClr val="black"/>
                </a:solidFill>
              </a:rPr>
              <a:t>?</a:t>
            </a:r>
          </a:p>
          <a:p>
            <a:pPr marL="800100" lvl="1" indent="-342900">
              <a:lnSpc>
                <a:spcPts val="3000"/>
              </a:lnSpc>
              <a:buFont typeface="Arial" panose="020B0604020202020204" pitchFamily="34" charset="0"/>
              <a:buChar char="•"/>
            </a:pPr>
            <a:r>
              <a:rPr lang="en-US" sz="2000" dirty="0" smtClean="0">
                <a:solidFill>
                  <a:prstClr val="black"/>
                </a:solidFill>
              </a:rPr>
              <a:t>Required by top leadership?</a:t>
            </a:r>
          </a:p>
          <a:p>
            <a:pPr marL="1257300" lvl="2" indent="-342900">
              <a:lnSpc>
                <a:spcPts val="3000"/>
              </a:lnSpc>
              <a:buFont typeface="Arial" panose="020B0604020202020204" pitchFamily="34" charset="0"/>
              <a:buChar char="•"/>
            </a:pPr>
            <a:r>
              <a:rPr lang="en-US" dirty="0" smtClean="0">
                <a:solidFill>
                  <a:prstClr val="black"/>
                </a:solidFill>
              </a:rPr>
              <a:t>Frequency, coverage, goals, etc.</a:t>
            </a:r>
          </a:p>
          <a:p>
            <a:pPr marL="800100" lvl="1" indent="-342900">
              <a:lnSpc>
                <a:spcPts val="3000"/>
              </a:lnSpc>
              <a:buFont typeface="Arial" panose="020B0604020202020204" pitchFamily="34" charset="0"/>
              <a:buChar char="•"/>
            </a:pPr>
            <a:r>
              <a:rPr lang="en-US" sz="2000" dirty="0" smtClean="0">
                <a:solidFill>
                  <a:prstClr val="black"/>
                </a:solidFill>
              </a:rPr>
              <a:t>Enhances leaders/managers capability</a:t>
            </a:r>
          </a:p>
          <a:p>
            <a:pPr marL="800100" lvl="1" indent="-342900">
              <a:lnSpc>
                <a:spcPts val="3000"/>
              </a:lnSpc>
              <a:buFont typeface="Arial" panose="020B0604020202020204" pitchFamily="34" charset="0"/>
              <a:buChar char="•"/>
            </a:pPr>
            <a:r>
              <a:rPr lang="en-US" sz="2000" dirty="0" smtClean="0">
                <a:solidFill>
                  <a:prstClr val="black"/>
                </a:solidFill>
              </a:rPr>
              <a:t>Helps problem-solve</a:t>
            </a:r>
          </a:p>
          <a:p>
            <a:pPr marL="800100" lvl="1" indent="-342900">
              <a:lnSpc>
                <a:spcPts val="3000"/>
              </a:lnSpc>
              <a:buFont typeface="Arial" panose="020B0604020202020204" pitchFamily="34" charset="0"/>
              <a:buChar char="•"/>
            </a:pPr>
            <a:r>
              <a:rPr lang="en-US" sz="2000" dirty="0" smtClean="0">
                <a:solidFill>
                  <a:prstClr val="black"/>
                </a:solidFill>
              </a:rPr>
              <a:t>Provides first-hand view/knowledge … get away from the office/desk</a:t>
            </a:r>
          </a:p>
          <a:p>
            <a:pPr marL="800100" lvl="1" indent="-342900">
              <a:lnSpc>
                <a:spcPts val="3000"/>
              </a:lnSpc>
              <a:buFont typeface="Arial" panose="020B0604020202020204" pitchFamily="34" charset="0"/>
              <a:buChar char="•"/>
            </a:pPr>
            <a:r>
              <a:rPr lang="en-US" sz="2000" dirty="0" smtClean="0">
                <a:solidFill>
                  <a:prstClr val="black"/>
                </a:solidFill>
              </a:rPr>
              <a:t>Fosters conversations with “your” people who work the processes</a:t>
            </a:r>
          </a:p>
          <a:p>
            <a:pPr marL="342900" indent="-342900">
              <a:lnSpc>
                <a:spcPts val="3000"/>
              </a:lnSpc>
              <a:buFont typeface="Arial" panose="020B0604020202020204" pitchFamily="34" charset="0"/>
              <a:buChar char="•"/>
            </a:pPr>
            <a:r>
              <a:rPr lang="en-US" sz="2000" dirty="0" smtClean="0">
                <a:solidFill>
                  <a:prstClr val="black"/>
                </a:solidFill>
              </a:rPr>
              <a:t>On a </a:t>
            </a:r>
            <a:r>
              <a:rPr lang="en-US" sz="2000" i="1" dirty="0" err="1" smtClean="0">
                <a:solidFill>
                  <a:prstClr val="black"/>
                </a:solidFill>
              </a:rPr>
              <a:t>Gemba</a:t>
            </a:r>
            <a:r>
              <a:rPr lang="en-US" sz="2000" i="1" dirty="0" smtClean="0">
                <a:solidFill>
                  <a:prstClr val="black"/>
                </a:solidFill>
              </a:rPr>
              <a:t> Walk </a:t>
            </a:r>
            <a:r>
              <a:rPr lang="en-US" sz="2000" dirty="0" smtClean="0">
                <a:solidFill>
                  <a:prstClr val="black"/>
                </a:solidFill>
              </a:rPr>
              <a:t>leaders need to answer:</a:t>
            </a:r>
          </a:p>
          <a:p>
            <a:pPr marL="800100" lvl="1" indent="-342900">
              <a:lnSpc>
                <a:spcPts val="3000"/>
              </a:lnSpc>
              <a:buFont typeface="Arial" panose="020B0604020202020204" pitchFamily="34" charset="0"/>
              <a:buChar char="•"/>
            </a:pPr>
            <a:r>
              <a:rPr lang="en-US" dirty="0" smtClean="0">
                <a:solidFill>
                  <a:prstClr val="black"/>
                </a:solidFill>
              </a:rPr>
              <a:t>What is the process?</a:t>
            </a:r>
          </a:p>
          <a:p>
            <a:pPr marL="800100" lvl="1" indent="-342900">
              <a:lnSpc>
                <a:spcPts val="3000"/>
              </a:lnSpc>
              <a:buFont typeface="Arial" panose="020B0604020202020204" pitchFamily="34" charset="0"/>
              <a:buChar char="•"/>
            </a:pPr>
            <a:r>
              <a:rPr lang="en-US" dirty="0" smtClean="0">
                <a:solidFill>
                  <a:prstClr val="black"/>
                </a:solidFill>
              </a:rPr>
              <a:t>How do I know it is working?</a:t>
            </a:r>
          </a:p>
          <a:p>
            <a:pPr marL="800100" lvl="1" indent="-342900">
              <a:lnSpc>
                <a:spcPts val="3000"/>
              </a:lnSpc>
              <a:buFont typeface="Arial" panose="020B0604020202020204" pitchFamily="34" charset="0"/>
              <a:buChar char="•"/>
            </a:pPr>
            <a:r>
              <a:rPr lang="en-US" dirty="0" smtClean="0">
                <a:solidFill>
                  <a:prstClr val="black"/>
                </a:solidFill>
              </a:rPr>
              <a:t>What can I do to help improve the process? </a:t>
            </a:r>
          </a:p>
          <a:p>
            <a:pPr marL="800100" lvl="1" indent="-342900">
              <a:lnSpc>
                <a:spcPts val="3000"/>
              </a:lnSpc>
              <a:buFont typeface="Arial" panose="020B0604020202020204" pitchFamily="34" charset="0"/>
              <a:buChar char="•"/>
            </a:pPr>
            <a:endParaRPr lang="en-US" sz="2000" dirty="0" smtClean="0">
              <a:solidFill>
                <a:prstClr val="black"/>
              </a:solidFill>
            </a:endParaRPr>
          </a:p>
        </p:txBody>
      </p:sp>
    </p:spTree>
    <p:extLst>
      <p:ext uri="{BB962C8B-B14F-4D97-AF65-F5344CB8AC3E}">
        <p14:creationId xmlns:p14="http://schemas.microsoft.com/office/powerpoint/2010/main" val="107376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GEMBA WALK</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72</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A Leadership/Management Tool</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TextBox 2"/>
          <p:cNvSpPr txBox="1"/>
          <p:nvPr/>
        </p:nvSpPr>
        <p:spPr>
          <a:xfrm>
            <a:off x="368300" y="1288464"/>
            <a:ext cx="8257332" cy="5709255"/>
          </a:xfrm>
          <a:prstGeom prst="rect">
            <a:avLst/>
          </a:prstGeom>
          <a:noFill/>
        </p:spPr>
        <p:txBody>
          <a:bodyPr wrap="square" rtlCol="0">
            <a:spAutoFit/>
          </a:bodyPr>
          <a:lstStyle/>
          <a:p>
            <a:pPr marL="342900" indent="-342900">
              <a:lnSpc>
                <a:spcPts val="3000"/>
              </a:lnSpc>
              <a:buFont typeface="Arial" panose="020B0604020202020204" pitchFamily="34" charset="0"/>
              <a:buChar char="•"/>
            </a:pPr>
            <a:r>
              <a:rPr lang="en-US" sz="2200" dirty="0">
                <a:solidFill>
                  <a:prstClr val="black"/>
                </a:solidFill>
              </a:rPr>
              <a:t>Things to observe and to discover on the </a:t>
            </a:r>
            <a:r>
              <a:rPr lang="en-US" sz="2200" i="1" dirty="0" err="1">
                <a:solidFill>
                  <a:prstClr val="black"/>
                </a:solidFill>
              </a:rPr>
              <a:t>Gemba</a:t>
            </a:r>
            <a:r>
              <a:rPr lang="en-US" sz="2200" i="1" dirty="0">
                <a:solidFill>
                  <a:prstClr val="black"/>
                </a:solidFill>
              </a:rPr>
              <a:t> Walk</a:t>
            </a:r>
          </a:p>
          <a:p>
            <a:pPr marL="800100" lvl="1" indent="-342900">
              <a:lnSpc>
                <a:spcPts val="3000"/>
              </a:lnSpc>
              <a:buFont typeface="Arial" panose="020B0604020202020204" pitchFamily="34" charset="0"/>
              <a:buChar char="•"/>
            </a:pPr>
            <a:r>
              <a:rPr lang="en-US" sz="2000" dirty="0">
                <a:solidFill>
                  <a:prstClr val="black"/>
                </a:solidFill>
              </a:rPr>
              <a:t>How processes are accomplished (enables completion of a process map)</a:t>
            </a:r>
          </a:p>
          <a:p>
            <a:pPr marL="800100" lvl="1" indent="-342900">
              <a:lnSpc>
                <a:spcPts val="3000"/>
              </a:lnSpc>
              <a:buFont typeface="Arial" panose="020B0604020202020204" pitchFamily="34" charset="0"/>
              <a:buChar char="•"/>
            </a:pPr>
            <a:r>
              <a:rPr lang="en-US" sz="2000" dirty="0">
                <a:solidFill>
                  <a:prstClr val="black"/>
                </a:solidFill>
              </a:rPr>
              <a:t>What activity is Value Added and what is Non-value Added</a:t>
            </a:r>
          </a:p>
          <a:p>
            <a:pPr marL="800100" lvl="1" indent="-342900">
              <a:lnSpc>
                <a:spcPts val="3000"/>
              </a:lnSpc>
              <a:buFont typeface="Arial" panose="020B0604020202020204" pitchFamily="34" charset="0"/>
              <a:buChar char="•"/>
            </a:pPr>
            <a:r>
              <a:rPr lang="en-US" sz="2000" dirty="0">
                <a:solidFill>
                  <a:prstClr val="black"/>
                </a:solidFill>
              </a:rPr>
              <a:t>How upstream and downstream processes are performing</a:t>
            </a:r>
          </a:p>
          <a:p>
            <a:pPr marL="800100" lvl="1" indent="-342900">
              <a:lnSpc>
                <a:spcPts val="3000"/>
              </a:lnSpc>
              <a:buFont typeface="Arial" panose="020B0604020202020204" pitchFamily="34" charset="0"/>
              <a:buChar char="•"/>
            </a:pPr>
            <a:r>
              <a:rPr lang="en-US" sz="2000" dirty="0" smtClean="0">
                <a:solidFill>
                  <a:prstClr val="black"/>
                </a:solidFill>
              </a:rPr>
              <a:t>Safety </a:t>
            </a:r>
          </a:p>
          <a:p>
            <a:pPr marL="800100" lvl="1" indent="-342900">
              <a:lnSpc>
                <a:spcPts val="3000"/>
              </a:lnSpc>
              <a:buFont typeface="Arial" panose="020B0604020202020204" pitchFamily="34" charset="0"/>
              <a:buChar char="•"/>
            </a:pPr>
            <a:r>
              <a:rPr lang="en-US" sz="2000" dirty="0" smtClean="0">
                <a:solidFill>
                  <a:prstClr val="black"/>
                </a:solidFill>
              </a:rPr>
              <a:t>Ergonomics</a:t>
            </a:r>
          </a:p>
          <a:p>
            <a:pPr marL="800100" lvl="1" indent="-342900">
              <a:lnSpc>
                <a:spcPts val="3000"/>
              </a:lnSpc>
              <a:buFont typeface="Arial" panose="020B0604020202020204" pitchFamily="34" charset="0"/>
              <a:buChar char="•"/>
            </a:pPr>
            <a:r>
              <a:rPr lang="en-US" sz="2000" dirty="0" smtClean="0">
                <a:solidFill>
                  <a:prstClr val="black"/>
                </a:solidFill>
              </a:rPr>
              <a:t>Layout</a:t>
            </a:r>
          </a:p>
          <a:p>
            <a:pPr marL="800100" lvl="1" indent="-342900">
              <a:lnSpc>
                <a:spcPts val="3000"/>
              </a:lnSpc>
              <a:buFont typeface="Arial" panose="020B0604020202020204" pitchFamily="34" charset="0"/>
              <a:buChar char="•"/>
            </a:pPr>
            <a:r>
              <a:rPr lang="en-US" sz="2000" dirty="0" smtClean="0">
                <a:solidFill>
                  <a:prstClr val="black"/>
                </a:solidFill>
              </a:rPr>
              <a:t>Equipment status (maintenance and performance)</a:t>
            </a:r>
          </a:p>
          <a:p>
            <a:pPr marL="800100" lvl="1" indent="-342900">
              <a:lnSpc>
                <a:spcPts val="3000"/>
              </a:lnSpc>
              <a:buFont typeface="Arial" panose="020B0604020202020204" pitchFamily="34" charset="0"/>
              <a:buChar char="•"/>
            </a:pPr>
            <a:r>
              <a:rPr lang="en-US" sz="2000" dirty="0" smtClean="0">
                <a:solidFill>
                  <a:prstClr val="black"/>
                </a:solidFill>
              </a:rPr>
              <a:t>Consistency of work accomplishment (does variation exist?)</a:t>
            </a:r>
          </a:p>
          <a:p>
            <a:pPr marL="800100" lvl="1" indent="-342900">
              <a:lnSpc>
                <a:spcPts val="3000"/>
              </a:lnSpc>
              <a:buFont typeface="Arial" panose="020B0604020202020204" pitchFamily="34" charset="0"/>
              <a:buChar char="•"/>
            </a:pPr>
            <a:r>
              <a:rPr lang="en-US" sz="2000" dirty="0">
                <a:solidFill>
                  <a:prstClr val="black"/>
                </a:solidFill>
              </a:rPr>
              <a:t>Validity of measurements (are they tracked real-time?)</a:t>
            </a:r>
          </a:p>
          <a:p>
            <a:pPr marL="800100" lvl="1" indent="-342900">
              <a:lnSpc>
                <a:spcPts val="3000"/>
              </a:lnSpc>
              <a:buFont typeface="Arial" panose="020B0604020202020204" pitchFamily="34" charset="0"/>
              <a:buChar char="•"/>
            </a:pPr>
            <a:r>
              <a:rPr lang="en-US" sz="2000" dirty="0" smtClean="0">
                <a:solidFill>
                  <a:prstClr val="black"/>
                </a:solidFill>
              </a:rPr>
              <a:t>Patient activity and wait time</a:t>
            </a:r>
            <a:endParaRPr lang="en-US" sz="2000" dirty="0">
              <a:solidFill>
                <a:prstClr val="black"/>
              </a:solidFill>
            </a:endParaRPr>
          </a:p>
          <a:p>
            <a:pPr marL="800100" lvl="1" indent="-342900">
              <a:lnSpc>
                <a:spcPts val="3000"/>
              </a:lnSpc>
              <a:buFont typeface="Arial" panose="020B0604020202020204" pitchFamily="34" charset="0"/>
              <a:buChar char="•"/>
            </a:pPr>
            <a:endParaRPr lang="en-US" sz="2000" dirty="0" smtClean="0">
              <a:solidFill>
                <a:prstClr val="black"/>
              </a:solidFill>
            </a:endParaRPr>
          </a:p>
          <a:p>
            <a:pPr lvl="2"/>
            <a:endParaRPr lang="en-US" sz="2000" dirty="0" smtClean="0">
              <a:solidFill>
                <a:prstClr val="black"/>
              </a:solidFill>
            </a:endParaRPr>
          </a:p>
          <a:p>
            <a:pPr marL="800100" lvl="1" indent="-342900">
              <a:buFont typeface="Arial" panose="020B0604020202020204" pitchFamily="34" charset="0"/>
              <a:buChar char="•"/>
            </a:pPr>
            <a:endParaRPr lang="en-US" sz="2000" dirty="0">
              <a:solidFill>
                <a:prstClr val="black"/>
              </a:solidFill>
            </a:endParaRPr>
          </a:p>
        </p:txBody>
      </p:sp>
    </p:spTree>
    <p:extLst>
      <p:ext uri="{BB962C8B-B14F-4D97-AF65-F5344CB8AC3E}">
        <p14:creationId xmlns:p14="http://schemas.microsoft.com/office/powerpoint/2010/main" val="21090209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GEMBA WALK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73</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A Leadership/Management Tool</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TextBox 2"/>
          <p:cNvSpPr txBox="1"/>
          <p:nvPr/>
        </p:nvSpPr>
        <p:spPr>
          <a:xfrm>
            <a:off x="542933" y="1288464"/>
            <a:ext cx="8257332" cy="4093428"/>
          </a:xfrm>
          <a:prstGeom prst="rect">
            <a:avLst/>
          </a:prstGeom>
          <a:noFill/>
        </p:spPr>
        <p:txBody>
          <a:bodyPr wrap="square" rtlCol="0">
            <a:spAutoFit/>
          </a:bodyPr>
          <a:lstStyle/>
          <a:p>
            <a:pPr marL="1257300" lvl="2" indent="-342900">
              <a:lnSpc>
                <a:spcPts val="3000"/>
              </a:lnSpc>
              <a:buFont typeface="Arial" panose="020B0604020202020204" pitchFamily="34" charset="0"/>
              <a:buChar char="•"/>
            </a:pPr>
            <a:r>
              <a:rPr lang="en-US" sz="2000" dirty="0" smtClean="0">
                <a:solidFill>
                  <a:prstClr val="black"/>
                </a:solidFill>
              </a:rPr>
              <a:t>Chokepoints</a:t>
            </a:r>
          </a:p>
          <a:p>
            <a:pPr marL="1257300" lvl="2" indent="-342900">
              <a:lnSpc>
                <a:spcPts val="3000"/>
              </a:lnSpc>
              <a:buFont typeface="Arial" panose="020B0604020202020204" pitchFamily="34" charset="0"/>
              <a:buChar char="•"/>
            </a:pPr>
            <a:r>
              <a:rPr lang="en-US" sz="2000" dirty="0" smtClean="0">
                <a:solidFill>
                  <a:prstClr val="black"/>
                </a:solidFill>
              </a:rPr>
              <a:t>Compliance with Standard Work/Standard Operating Procedures</a:t>
            </a:r>
          </a:p>
          <a:p>
            <a:pPr marL="1257300" lvl="2" indent="-342900">
              <a:lnSpc>
                <a:spcPts val="3000"/>
              </a:lnSpc>
              <a:buFont typeface="Arial" panose="020B0604020202020204" pitchFamily="34" charset="0"/>
              <a:buChar char="•"/>
            </a:pPr>
            <a:r>
              <a:rPr lang="en-US" sz="2000" dirty="0" smtClean="0">
                <a:solidFill>
                  <a:prstClr val="black"/>
                </a:solidFill>
              </a:rPr>
              <a:t>5S</a:t>
            </a:r>
          </a:p>
          <a:p>
            <a:pPr marL="1257300" lvl="2" indent="-342900">
              <a:lnSpc>
                <a:spcPts val="3000"/>
              </a:lnSpc>
              <a:buFont typeface="Arial" panose="020B0604020202020204" pitchFamily="34" charset="0"/>
              <a:buChar char="•"/>
            </a:pPr>
            <a:r>
              <a:rPr lang="en-US" sz="2000" dirty="0" smtClean="0">
                <a:solidFill>
                  <a:prstClr val="black"/>
                </a:solidFill>
              </a:rPr>
              <a:t>Waste</a:t>
            </a:r>
          </a:p>
          <a:p>
            <a:pPr marL="1257300" lvl="2" indent="-342900">
              <a:lnSpc>
                <a:spcPts val="3000"/>
              </a:lnSpc>
              <a:buFont typeface="Arial" panose="020B0604020202020204" pitchFamily="34" charset="0"/>
              <a:buChar char="•"/>
            </a:pPr>
            <a:r>
              <a:rPr lang="en-US" sz="2000" dirty="0" smtClean="0">
                <a:solidFill>
                  <a:prstClr val="black"/>
                </a:solidFill>
              </a:rPr>
              <a:t>Visual Management</a:t>
            </a:r>
          </a:p>
          <a:p>
            <a:pPr marL="1257300" lvl="2" indent="-342900">
              <a:lnSpc>
                <a:spcPts val="3000"/>
              </a:lnSpc>
              <a:buFont typeface="Arial" panose="020B0604020202020204" pitchFamily="34" charset="0"/>
              <a:buChar char="•"/>
            </a:pPr>
            <a:r>
              <a:rPr lang="en-US" sz="2000" dirty="0" smtClean="0">
                <a:solidFill>
                  <a:prstClr val="black"/>
                </a:solidFill>
              </a:rPr>
              <a:t>Problems with the process</a:t>
            </a:r>
          </a:p>
          <a:p>
            <a:pPr marL="1714500" lvl="3" indent="-342900">
              <a:lnSpc>
                <a:spcPts val="3000"/>
              </a:lnSpc>
              <a:buFont typeface="Arial" panose="020B0604020202020204" pitchFamily="34" charset="0"/>
              <a:buChar char="•"/>
            </a:pPr>
            <a:r>
              <a:rPr lang="en-US" dirty="0" smtClean="0">
                <a:solidFill>
                  <a:prstClr val="black"/>
                </a:solidFill>
              </a:rPr>
              <a:t>Cycle times too long</a:t>
            </a:r>
          </a:p>
          <a:p>
            <a:pPr marL="1714500" lvl="3" indent="-342900">
              <a:lnSpc>
                <a:spcPts val="3000"/>
              </a:lnSpc>
              <a:buFont typeface="Arial" panose="020B0604020202020204" pitchFamily="34" charset="0"/>
              <a:buChar char="•"/>
            </a:pPr>
            <a:r>
              <a:rPr lang="en-US" dirty="0" smtClean="0">
                <a:solidFill>
                  <a:prstClr val="black"/>
                </a:solidFill>
              </a:rPr>
              <a:t>High defect rates</a:t>
            </a:r>
          </a:p>
          <a:p>
            <a:pPr marL="1257300" lvl="2" indent="-342900">
              <a:buFont typeface="Arial" panose="020B0604020202020204" pitchFamily="34" charset="0"/>
              <a:buChar char="•"/>
            </a:pPr>
            <a:endParaRPr lang="en-US" sz="2000" dirty="0" smtClean="0">
              <a:solidFill>
                <a:prstClr val="black"/>
              </a:solidFill>
            </a:endParaRPr>
          </a:p>
          <a:p>
            <a:pPr marL="1257300" lvl="2" indent="-342900">
              <a:buFont typeface="Arial" panose="020B0604020202020204" pitchFamily="34" charset="0"/>
              <a:buChar char="•"/>
            </a:pPr>
            <a:endParaRPr lang="en-US" sz="2000" dirty="0" smtClean="0">
              <a:solidFill>
                <a:prstClr val="black"/>
              </a:solidFill>
            </a:endParaRPr>
          </a:p>
          <a:p>
            <a:pPr marL="800100" lvl="1" indent="-342900">
              <a:buFont typeface="Arial" panose="020B0604020202020204" pitchFamily="34" charset="0"/>
              <a:buChar char="•"/>
            </a:pPr>
            <a:endParaRPr lang="en-US" sz="2000" dirty="0">
              <a:solidFill>
                <a:prstClr val="black"/>
              </a:solidFill>
            </a:endParaRPr>
          </a:p>
        </p:txBody>
      </p:sp>
    </p:spTree>
    <p:extLst>
      <p:ext uri="{BB962C8B-B14F-4D97-AF65-F5344CB8AC3E}">
        <p14:creationId xmlns:p14="http://schemas.microsoft.com/office/powerpoint/2010/main" val="23785753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GEMBA WALK</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74</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Points To Remember</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p:cNvSpPr txBox="1"/>
          <p:nvPr/>
        </p:nvSpPr>
        <p:spPr>
          <a:xfrm>
            <a:off x="368299" y="1288464"/>
            <a:ext cx="8590505" cy="3939540"/>
          </a:xfrm>
          <a:prstGeom prst="rect">
            <a:avLst/>
          </a:prstGeom>
          <a:noFill/>
        </p:spPr>
        <p:txBody>
          <a:bodyPr wrap="square" rtlCol="0">
            <a:spAutoFit/>
          </a:bodyPr>
          <a:lstStyle/>
          <a:p>
            <a:pPr marL="342900" indent="-342900">
              <a:lnSpc>
                <a:spcPts val="3000"/>
              </a:lnSpc>
              <a:buFont typeface="Wingdings" panose="05000000000000000000" pitchFamily="2" charset="2"/>
              <a:buChar char="q"/>
            </a:pPr>
            <a:r>
              <a:rPr lang="en-US" sz="2000" dirty="0" smtClean="0">
                <a:solidFill>
                  <a:prstClr val="black"/>
                </a:solidFill>
              </a:rPr>
              <a:t>Start with a purpose in mind (see previous slides)</a:t>
            </a:r>
          </a:p>
          <a:p>
            <a:pPr marL="800100" lvl="1" indent="-342900">
              <a:lnSpc>
                <a:spcPts val="3000"/>
              </a:lnSpc>
              <a:buFont typeface="Arial" panose="020B0604020202020204" pitchFamily="34" charset="0"/>
              <a:buChar char="•"/>
            </a:pPr>
            <a:r>
              <a:rPr lang="en-US" sz="2000" dirty="0" smtClean="0">
                <a:solidFill>
                  <a:prstClr val="black"/>
                </a:solidFill>
              </a:rPr>
              <a:t>Know what you want to observe</a:t>
            </a:r>
          </a:p>
          <a:p>
            <a:pPr marL="800100" lvl="1" indent="-342900">
              <a:lnSpc>
                <a:spcPts val="3000"/>
              </a:lnSpc>
              <a:buFont typeface="Arial" panose="020B0604020202020204" pitchFamily="34" charset="0"/>
              <a:buChar char="•"/>
            </a:pPr>
            <a:r>
              <a:rPr lang="en-US" sz="2000" dirty="0" smtClean="0">
                <a:solidFill>
                  <a:prstClr val="black"/>
                </a:solidFill>
              </a:rPr>
              <a:t>Know what you want to learn</a:t>
            </a:r>
          </a:p>
          <a:p>
            <a:pPr marL="800100" lvl="1" indent="-342900">
              <a:lnSpc>
                <a:spcPts val="3000"/>
              </a:lnSpc>
              <a:buFont typeface="Arial" panose="020B0604020202020204" pitchFamily="34" charset="0"/>
              <a:buChar char="•"/>
            </a:pPr>
            <a:r>
              <a:rPr lang="en-US" sz="2000" dirty="0" smtClean="0">
                <a:solidFill>
                  <a:prstClr val="black"/>
                </a:solidFill>
              </a:rPr>
              <a:t>Know if there are any problems</a:t>
            </a:r>
          </a:p>
          <a:p>
            <a:pPr marL="342900" indent="-342900">
              <a:lnSpc>
                <a:spcPts val="3000"/>
              </a:lnSpc>
              <a:buFont typeface="Wingdings" panose="05000000000000000000" pitchFamily="2" charset="2"/>
              <a:buChar char="q"/>
            </a:pPr>
            <a:r>
              <a:rPr lang="en-US" sz="2000" dirty="0" smtClean="0">
                <a:solidFill>
                  <a:prstClr val="black"/>
                </a:solidFill>
              </a:rPr>
              <a:t>Know the people who are involved in the process</a:t>
            </a:r>
          </a:p>
          <a:p>
            <a:pPr marL="342900" indent="-342900">
              <a:lnSpc>
                <a:spcPts val="3000"/>
              </a:lnSpc>
              <a:buFont typeface="Wingdings" panose="05000000000000000000" pitchFamily="2" charset="2"/>
              <a:buChar char="q"/>
            </a:pPr>
            <a:r>
              <a:rPr lang="en-US" sz="2000" dirty="0" smtClean="0">
                <a:solidFill>
                  <a:prstClr val="black"/>
                </a:solidFill>
              </a:rPr>
              <a:t>Observe intently … the facility, the process, the equipment, the people, etc.</a:t>
            </a:r>
          </a:p>
          <a:p>
            <a:pPr marL="342900" indent="-342900">
              <a:lnSpc>
                <a:spcPts val="3000"/>
              </a:lnSpc>
              <a:buFont typeface="Wingdings" panose="05000000000000000000" pitchFamily="2" charset="2"/>
              <a:buChar char="q"/>
            </a:pPr>
            <a:r>
              <a:rPr lang="en-US" sz="2000" dirty="0" smtClean="0">
                <a:solidFill>
                  <a:prstClr val="black"/>
                </a:solidFill>
              </a:rPr>
              <a:t>If problem solving, drill for Root Cause (use 5 Whys)</a:t>
            </a:r>
          </a:p>
          <a:p>
            <a:pPr marL="342900" indent="-342900">
              <a:lnSpc>
                <a:spcPts val="3000"/>
              </a:lnSpc>
              <a:buFont typeface="Wingdings" panose="05000000000000000000" pitchFamily="2" charset="2"/>
              <a:buChar char="q"/>
            </a:pPr>
            <a:r>
              <a:rPr lang="en-US" sz="2000" dirty="0" smtClean="0">
                <a:solidFill>
                  <a:prstClr val="black"/>
                </a:solidFill>
              </a:rPr>
              <a:t>Validate and verify … ask yourself, “is the observation what I would normally see?” </a:t>
            </a:r>
          </a:p>
          <a:p>
            <a:pPr marL="342900" indent="-342900">
              <a:lnSpc>
                <a:spcPts val="3000"/>
              </a:lnSpc>
              <a:buFont typeface="Wingdings" panose="05000000000000000000" pitchFamily="2" charset="2"/>
              <a:buChar char="q"/>
            </a:pPr>
            <a:r>
              <a:rPr lang="en-US" sz="2000" dirty="0" smtClean="0">
                <a:solidFill>
                  <a:prstClr val="black"/>
                </a:solidFill>
              </a:rPr>
              <a:t>Listen, listen, listen</a:t>
            </a:r>
            <a:endParaRPr lang="en-US" sz="2000" dirty="0">
              <a:solidFill>
                <a:prstClr val="black"/>
              </a:solidFill>
            </a:endParaRPr>
          </a:p>
        </p:txBody>
      </p:sp>
      <p:sp>
        <p:nvSpPr>
          <p:cNvPr id="11" name="TextBox 10"/>
          <p:cNvSpPr txBox="1"/>
          <p:nvPr/>
        </p:nvSpPr>
        <p:spPr>
          <a:xfrm>
            <a:off x="1398411" y="5384735"/>
            <a:ext cx="6309360" cy="769441"/>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n w="38100">
            <a:solidFill>
              <a:srgbClr val="002060"/>
            </a:solidFill>
          </a:ln>
        </p:spPr>
        <p:txBody>
          <a:bodyPr wrap="square" rtlCol="0">
            <a:spAutoFit/>
          </a:bodyPr>
          <a:lstStyle/>
          <a:p>
            <a:r>
              <a:rPr lang="en-US" sz="4400" dirty="0" smtClean="0">
                <a:solidFill>
                  <a:prstClr val="black"/>
                </a:solidFill>
              </a:rPr>
              <a:t>     Perform </a:t>
            </a:r>
            <a:r>
              <a:rPr lang="en-US" sz="4400" dirty="0" err="1" smtClean="0">
                <a:solidFill>
                  <a:prstClr val="black"/>
                </a:solidFill>
              </a:rPr>
              <a:t>Gemba</a:t>
            </a:r>
            <a:r>
              <a:rPr lang="en-US" sz="4400" dirty="0" smtClean="0">
                <a:solidFill>
                  <a:prstClr val="black"/>
                </a:solidFill>
              </a:rPr>
              <a:t> Walks</a:t>
            </a:r>
            <a:endParaRPr lang="en-US" sz="4400" dirty="0">
              <a:solidFill>
                <a:prstClr val="black"/>
              </a:solidFill>
            </a:endParaRPr>
          </a:p>
        </p:txBody>
      </p:sp>
    </p:spTree>
    <p:extLst>
      <p:ext uri="{BB962C8B-B14F-4D97-AF65-F5344CB8AC3E}">
        <p14:creationId xmlns:p14="http://schemas.microsoft.com/office/powerpoint/2010/main" val="78578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BRAINSTORMING</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75</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Helps in Decision Making</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Rectangle 3"/>
          <p:cNvSpPr txBox="1">
            <a:spLocks noChangeArrowheads="1"/>
          </p:cNvSpPr>
          <p:nvPr/>
        </p:nvSpPr>
        <p:spPr bwMode="auto">
          <a:xfrm>
            <a:off x="806350" y="1219200"/>
            <a:ext cx="7162800" cy="490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28600" indent="-228600" algn="l" rtl="0" fontAlgn="base">
              <a:spcBef>
                <a:spcPct val="0"/>
              </a:spcBef>
              <a:spcAft>
                <a:spcPct val="0"/>
              </a:spcAft>
              <a:buClr>
                <a:schemeClr val="bg1"/>
              </a:buClr>
              <a:buFont typeface="Wingdings" pitchFamily="2" charset="2"/>
              <a:buChar char="§"/>
              <a:defRPr sz="2000" b="1">
                <a:solidFill>
                  <a:schemeClr val="bg1"/>
                </a:solidFill>
                <a:latin typeface="+mn-lt"/>
                <a:ea typeface="+mn-ea"/>
                <a:cs typeface="+mn-cs"/>
              </a:defRPr>
            </a:lvl1pPr>
            <a:lvl2pPr marL="750888" indent="-285750" algn="l" rtl="0" fontAlgn="base">
              <a:spcBef>
                <a:spcPct val="25000"/>
              </a:spcBef>
              <a:spcAft>
                <a:spcPct val="15000"/>
              </a:spcAft>
              <a:buClr>
                <a:schemeClr val="bg1"/>
              </a:buClr>
              <a:buSzPct val="125000"/>
              <a:buChar char="•"/>
              <a:defRPr b="1">
                <a:solidFill>
                  <a:schemeClr val="bg1"/>
                </a:solidFill>
                <a:latin typeface="+mn-lt"/>
                <a:cs typeface="+mn-cs"/>
              </a:defRPr>
            </a:lvl2pPr>
            <a:lvl3pPr marL="1143000" indent="-228600" algn="l" rtl="0" fontAlgn="base">
              <a:spcBef>
                <a:spcPct val="20000"/>
              </a:spcBef>
              <a:spcAft>
                <a:spcPct val="0"/>
              </a:spcAft>
              <a:buClr>
                <a:schemeClr val="bg1"/>
              </a:buClr>
              <a:buFont typeface="Arial" charset="0"/>
              <a:buChar char="–"/>
              <a:defRPr>
                <a:solidFill>
                  <a:schemeClr val="bg1"/>
                </a:solidFill>
                <a:latin typeface="Helvetica" pitchFamily="34" charset="0"/>
                <a:cs typeface="+mn-cs"/>
              </a:defRPr>
            </a:lvl3pPr>
            <a:lvl4pPr marL="1600200" indent="-228600" algn="l" rtl="0" fontAlgn="base">
              <a:spcBef>
                <a:spcPct val="20000"/>
              </a:spcBef>
              <a:spcAft>
                <a:spcPct val="0"/>
              </a:spcAft>
              <a:buClr>
                <a:schemeClr val="bg1"/>
              </a:buClr>
              <a:buChar char="–"/>
              <a:defRPr>
                <a:solidFill>
                  <a:schemeClr val="bg1"/>
                </a:solidFill>
                <a:latin typeface="Helvetica" pitchFamily="34" charset="0"/>
                <a:cs typeface="+mn-cs"/>
              </a:defRPr>
            </a:lvl4pPr>
            <a:lvl5pPr marL="2057400" indent="-228600" algn="l" rtl="0" fontAlgn="base">
              <a:spcBef>
                <a:spcPct val="20000"/>
              </a:spcBef>
              <a:spcAft>
                <a:spcPct val="0"/>
              </a:spcAft>
              <a:buClr>
                <a:schemeClr val="bg1"/>
              </a:buClr>
              <a:buFont typeface="Arial" charset="0"/>
              <a:buChar char="–"/>
              <a:defRPr>
                <a:solidFill>
                  <a:schemeClr val="bg1"/>
                </a:solidFill>
                <a:latin typeface="Helvetica" pitchFamily="34" charset="0"/>
                <a:cs typeface="+mn-cs"/>
              </a:defRPr>
            </a:lvl5pPr>
            <a:lvl6pPr marL="2514600" indent="-228600" algn="l" rtl="0" fontAlgn="base">
              <a:spcBef>
                <a:spcPct val="20000"/>
              </a:spcBef>
              <a:spcAft>
                <a:spcPct val="0"/>
              </a:spcAft>
              <a:buClr>
                <a:schemeClr val="bg1"/>
              </a:buClr>
              <a:buFont typeface="Arial" charset="0"/>
              <a:buChar char="–"/>
              <a:defRPr>
                <a:solidFill>
                  <a:schemeClr val="bg1"/>
                </a:solidFill>
                <a:latin typeface="Helvetica" pitchFamily="34" charset="0"/>
                <a:cs typeface="+mn-cs"/>
              </a:defRPr>
            </a:lvl6pPr>
            <a:lvl7pPr marL="2971800" indent="-228600" algn="l" rtl="0" fontAlgn="base">
              <a:spcBef>
                <a:spcPct val="20000"/>
              </a:spcBef>
              <a:spcAft>
                <a:spcPct val="0"/>
              </a:spcAft>
              <a:buClr>
                <a:schemeClr val="bg1"/>
              </a:buClr>
              <a:buFont typeface="Arial" charset="0"/>
              <a:buChar char="–"/>
              <a:defRPr>
                <a:solidFill>
                  <a:schemeClr val="bg1"/>
                </a:solidFill>
                <a:latin typeface="Helvetica" pitchFamily="34" charset="0"/>
                <a:cs typeface="+mn-cs"/>
              </a:defRPr>
            </a:lvl7pPr>
            <a:lvl8pPr marL="3429000" indent="-228600" algn="l" rtl="0" fontAlgn="base">
              <a:spcBef>
                <a:spcPct val="20000"/>
              </a:spcBef>
              <a:spcAft>
                <a:spcPct val="0"/>
              </a:spcAft>
              <a:buClr>
                <a:schemeClr val="bg1"/>
              </a:buClr>
              <a:buFont typeface="Arial" charset="0"/>
              <a:buChar char="–"/>
              <a:defRPr>
                <a:solidFill>
                  <a:schemeClr val="bg1"/>
                </a:solidFill>
                <a:latin typeface="Helvetica" pitchFamily="34" charset="0"/>
                <a:cs typeface="+mn-cs"/>
              </a:defRPr>
            </a:lvl8pPr>
            <a:lvl9pPr marL="3886200" indent="-228600" algn="l" rtl="0" fontAlgn="base">
              <a:spcBef>
                <a:spcPct val="20000"/>
              </a:spcBef>
              <a:spcAft>
                <a:spcPct val="0"/>
              </a:spcAft>
              <a:buClr>
                <a:schemeClr val="bg1"/>
              </a:buClr>
              <a:buFont typeface="Arial" charset="0"/>
              <a:buChar char="–"/>
              <a:defRPr>
                <a:solidFill>
                  <a:schemeClr val="bg1"/>
                </a:solidFill>
                <a:latin typeface="Helvetica" pitchFamily="34" charset="0"/>
                <a:cs typeface="+mn-cs"/>
              </a:defRPr>
            </a:lvl9pPr>
          </a:lstStyle>
          <a:p>
            <a:pPr>
              <a:buClr>
                <a:srgbClr val="000000"/>
              </a:buClr>
              <a:buFont typeface="Arial" pitchFamily="34" charset="0"/>
              <a:buChar char="•"/>
              <a:defRPr/>
            </a:pPr>
            <a:r>
              <a:rPr lang="en-US" b="0" kern="0" dirty="0" smtClean="0">
                <a:solidFill>
                  <a:srgbClr val="000000"/>
                </a:solidFill>
                <a:latin typeface="Arial"/>
                <a:cs typeface="Arial"/>
              </a:rPr>
              <a:t>What is it?</a:t>
            </a:r>
          </a:p>
          <a:p>
            <a:pPr lvl="1">
              <a:buClr>
                <a:srgbClr val="000000"/>
              </a:buClr>
              <a:buFont typeface="Arial" pitchFamily="34" charset="0"/>
              <a:buChar char="•"/>
              <a:defRPr/>
            </a:pPr>
            <a:r>
              <a:rPr lang="en-US" b="0" kern="0" dirty="0" smtClean="0">
                <a:solidFill>
                  <a:srgbClr val="000000"/>
                </a:solidFill>
                <a:latin typeface="Arial"/>
                <a:cs typeface="Arial"/>
              </a:rPr>
              <a:t>Brainstorming is used for generating many ideas that team members can build upon in a non-critical environment</a:t>
            </a:r>
          </a:p>
          <a:p>
            <a:pPr lvl="1">
              <a:buClr>
                <a:srgbClr val="000000"/>
              </a:buClr>
            </a:pPr>
            <a:endParaRPr lang="en-US" b="0" kern="0" dirty="0" smtClean="0">
              <a:solidFill>
                <a:srgbClr val="000000"/>
              </a:solidFill>
              <a:latin typeface="Arial"/>
              <a:cs typeface="Arial"/>
            </a:endParaRPr>
          </a:p>
          <a:p>
            <a:pPr>
              <a:buClr>
                <a:srgbClr val="000000"/>
              </a:buClr>
              <a:buFont typeface="Arial" pitchFamily="34" charset="0"/>
              <a:buChar char="•"/>
              <a:defRPr/>
            </a:pPr>
            <a:r>
              <a:rPr lang="en-US" b="0" kern="0" dirty="0" smtClean="0">
                <a:solidFill>
                  <a:srgbClr val="000000"/>
                </a:solidFill>
                <a:latin typeface="Arial"/>
                <a:cs typeface="Arial"/>
              </a:rPr>
              <a:t>Why use it?</a:t>
            </a:r>
          </a:p>
          <a:p>
            <a:pPr lvl="1">
              <a:buClr>
                <a:srgbClr val="000000"/>
              </a:buClr>
              <a:buFont typeface="Arial" pitchFamily="34" charset="0"/>
              <a:buChar char="•"/>
              <a:defRPr/>
            </a:pPr>
            <a:r>
              <a:rPr lang="en-US" b="0" kern="0" dirty="0" smtClean="0">
                <a:solidFill>
                  <a:srgbClr val="000000"/>
                </a:solidFill>
                <a:latin typeface="Arial"/>
                <a:cs typeface="Arial"/>
              </a:rPr>
              <a:t>Brainstorming engages all members of the team by treating each idea equally</a:t>
            </a:r>
          </a:p>
          <a:p>
            <a:pPr lvl="1">
              <a:buClr>
                <a:srgbClr val="000000"/>
              </a:buClr>
              <a:buFont typeface="Arial" pitchFamily="34" charset="0"/>
              <a:buChar char="•"/>
              <a:defRPr/>
            </a:pPr>
            <a:r>
              <a:rPr lang="en-US" b="0" kern="0" dirty="0" smtClean="0">
                <a:solidFill>
                  <a:srgbClr val="000000"/>
                </a:solidFill>
                <a:latin typeface="Arial"/>
                <a:cs typeface="Arial"/>
              </a:rPr>
              <a:t>Team members are able to pool their knowledge</a:t>
            </a:r>
          </a:p>
          <a:p>
            <a:pPr lvl="1">
              <a:buClr>
                <a:srgbClr val="000000"/>
              </a:buClr>
              <a:buFont typeface="Arial" pitchFamily="34" charset="0"/>
              <a:buChar char="•"/>
              <a:defRPr/>
            </a:pPr>
            <a:r>
              <a:rPr lang="en-US" b="0" kern="0" dirty="0" smtClean="0">
                <a:solidFill>
                  <a:srgbClr val="000000"/>
                </a:solidFill>
                <a:latin typeface="Arial"/>
                <a:cs typeface="Arial"/>
              </a:rPr>
              <a:t>Creative ideas are formed by building off of other’s ideas</a:t>
            </a:r>
          </a:p>
          <a:p>
            <a:pPr lvl="1">
              <a:buClr>
                <a:srgbClr val="000000"/>
              </a:buClr>
            </a:pPr>
            <a:endParaRPr lang="en-US" b="0" kern="0" dirty="0" smtClean="0">
              <a:solidFill>
                <a:srgbClr val="000000"/>
              </a:solidFill>
              <a:latin typeface="Arial"/>
              <a:cs typeface="Arial"/>
            </a:endParaRPr>
          </a:p>
          <a:p>
            <a:pPr>
              <a:buClr>
                <a:srgbClr val="000000"/>
              </a:buClr>
              <a:buFont typeface="Arial" pitchFamily="34" charset="0"/>
              <a:buChar char="•"/>
              <a:defRPr/>
            </a:pPr>
            <a:r>
              <a:rPr lang="en-US" b="0" kern="0" dirty="0" smtClean="0">
                <a:solidFill>
                  <a:srgbClr val="000000"/>
                </a:solidFill>
                <a:latin typeface="Arial"/>
                <a:cs typeface="Arial"/>
              </a:rPr>
              <a:t>When should it be used?</a:t>
            </a:r>
          </a:p>
          <a:p>
            <a:pPr lvl="1">
              <a:buClr>
                <a:srgbClr val="000000"/>
              </a:buClr>
              <a:buFont typeface="Arial" pitchFamily="34" charset="0"/>
              <a:buChar char="•"/>
              <a:defRPr/>
            </a:pPr>
            <a:r>
              <a:rPr lang="en-US" b="0" kern="0" dirty="0" smtClean="0">
                <a:solidFill>
                  <a:srgbClr val="000000"/>
                </a:solidFill>
                <a:latin typeface="Arial"/>
                <a:cs typeface="Arial"/>
              </a:rPr>
              <a:t>Brainstorming should be used when the problem can be solved using existing knowledge  </a:t>
            </a:r>
          </a:p>
          <a:p>
            <a:pPr lvl="1">
              <a:buClr>
                <a:srgbClr val="000000"/>
              </a:buClr>
              <a:buFont typeface="Arial" pitchFamily="34" charset="0"/>
              <a:buChar char="•"/>
              <a:defRPr/>
            </a:pPr>
            <a:r>
              <a:rPr lang="en-US" b="0" kern="0" dirty="0" smtClean="0">
                <a:solidFill>
                  <a:srgbClr val="000000"/>
                </a:solidFill>
                <a:latin typeface="Arial"/>
                <a:cs typeface="Arial"/>
              </a:rPr>
              <a:t>Brainstorming can also be used as an opening step for other methods of creativity </a:t>
            </a:r>
          </a:p>
          <a:p>
            <a:pPr>
              <a:buClr>
                <a:srgbClr val="000000"/>
              </a:buClr>
              <a:buFont typeface="Wingdings" pitchFamily="2" charset="2"/>
              <a:buNone/>
              <a:defRPr/>
            </a:pPr>
            <a:endParaRPr lang="en-US" b="0" kern="0" dirty="0" smtClean="0">
              <a:solidFill>
                <a:srgbClr val="000000"/>
              </a:solidFill>
              <a:latin typeface="Arial"/>
              <a:cs typeface="Arial"/>
            </a:endParaRPr>
          </a:p>
        </p:txBody>
      </p:sp>
    </p:spTree>
    <p:extLst>
      <p:ext uri="{BB962C8B-B14F-4D97-AF65-F5344CB8AC3E}">
        <p14:creationId xmlns:p14="http://schemas.microsoft.com/office/powerpoint/2010/main" val="40715827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BRAINSTORMING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76</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Helps in Decision Making</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Rectangle 3"/>
          <p:cNvSpPr txBox="1">
            <a:spLocks noChangeArrowheads="1"/>
          </p:cNvSpPr>
          <p:nvPr/>
        </p:nvSpPr>
        <p:spPr bwMode="auto">
          <a:xfrm>
            <a:off x="870975" y="1417637"/>
            <a:ext cx="6934200" cy="490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28600" indent="-228600" algn="l" rtl="0" fontAlgn="base">
              <a:spcBef>
                <a:spcPct val="0"/>
              </a:spcBef>
              <a:spcAft>
                <a:spcPct val="0"/>
              </a:spcAft>
              <a:buClr>
                <a:schemeClr val="bg1"/>
              </a:buClr>
              <a:buFont typeface="Wingdings" pitchFamily="2" charset="2"/>
              <a:buChar char="§"/>
              <a:defRPr sz="2000" b="1">
                <a:solidFill>
                  <a:schemeClr val="bg1"/>
                </a:solidFill>
                <a:latin typeface="+mn-lt"/>
                <a:ea typeface="+mn-ea"/>
                <a:cs typeface="+mn-cs"/>
              </a:defRPr>
            </a:lvl1pPr>
            <a:lvl2pPr marL="750888" indent="-285750" algn="l" rtl="0" fontAlgn="base">
              <a:spcBef>
                <a:spcPct val="25000"/>
              </a:spcBef>
              <a:spcAft>
                <a:spcPct val="15000"/>
              </a:spcAft>
              <a:buClr>
                <a:schemeClr val="bg1"/>
              </a:buClr>
              <a:buSzPct val="125000"/>
              <a:buChar char="•"/>
              <a:defRPr b="1">
                <a:solidFill>
                  <a:schemeClr val="bg1"/>
                </a:solidFill>
                <a:latin typeface="+mn-lt"/>
                <a:cs typeface="+mn-cs"/>
              </a:defRPr>
            </a:lvl2pPr>
            <a:lvl3pPr marL="1143000" indent="-228600" algn="l" rtl="0" fontAlgn="base">
              <a:spcBef>
                <a:spcPct val="20000"/>
              </a:spcBef>
              <a:spcAft>
                <a:spcPct val="0"/>
              </a:spcAft>
              <a:buClr>
                <a:schemeClr val="bg1"/>
              </a:buClr>
              <a:buFont typeface="Arial" charset="0"/>
              <a:buChar char="–"/>
              <a:defRPr>
                <a:solidFill>
                  <a:schemeClr val="bg1"/>
                </a:solidFill>
                <a:latin typeface="Helvetica" pitchFamily="34" charset="0"/>
                <a:cs typeface="+mn-cs"/>
              </a:defRPr>
            </a:lvl3pPr>
            <a:lvl4pPr marL="1600200" indent="-228600" algn="l" rtl="0" fontAlgn="base">
              <a:spcBef>
                <a:spcPct val="20000"/>
              </a:spcBef>
              <a:spcAft>
                <a:spcPct val="0"/>
              </a:spcAft>
              <a:buClr>
                <a:schemeClr val="bg1"/>
              </a:buClr>
              <a:buChar char="–"/>
              <a:defRPr>
                <a:solidFill>
                  <a:schemeClr val="bg1"/>
                </a:solidFill>
                <a:latin typeface="Helvetica" pitchFamily="34" charset="0"/>
                <a:cs typeface="+mn-cs"/>
              </a:defRPr>
            </a:lvl4pPr>
            <a:lvl5pPr marL="2057400" indent="-228600" algn="l" rtl="0" fontAlgn="base">
              <a:spcBef>
                <a:spcPct val="20000"/>
              </a:spcBef>
              <a:spcAft>
                <a:spcPct val="0"/>
              </a:spcAft>
              <a:buClr>
                <a:schemeClr val="bg1"/>
              </a:buClr>
              <a:buFont typeface="Arial" charset="0"/>
              <a:buChar char="–"/>
              <a:defRPr>
                <a:solidFill>
                  <a:schemeClr val="bg1"/>
                </a:solidFill>
                <a:latin typeface="Helvetica" pitchFamily="34" charset="0"/>
                <a:cs typeface="+mn-cs"/>
              </a:defRPr>
            </a:lvl5pPr>
            <a:lvl6pPr marL="2514600" indent="-228600" algn="l" rtl="0" fontAlgn="base">
              <a:spcBef>
                <a:spcPct val="20000"/>
              </a:spcBef>
              <a:spcAft>
                <a:spcPct val="0"/>
              </a:spcAft>
              <a:buClr>
                <a:schemeClr val="bg1"/>
              </a:buClr>
              <a:buFont typeface="Arial" charset="0"/>
              <a:buChar char="–"/>
              <a:defRPr>
                <a:solidFill>
                  <a:schemeClr val="bg1"/>
                </a:solidFill>
                <a:latin typeface="Helvetica" pitchFamily="34" charset="0"/>
                <a:cs typeface="+mn-cs"/>
              </a:defRPr>
            </a:lvl6pPr>
            <a:lvl7pPr marL="2971800" indent="-228600" algn="l" rtl="0" fontAlgn="base">
              <a:spcBef>
                <a:spcPct val="20000"/>
              </a:spcBef>
              <a:spcAft>
                <a:spcPct val="0"/>
              </a:spcAft>
              <a:buClr>
                <a:schemeClr val="bg1"/>
              </a:buClr>
              <a:buFont typeface="Arial" charset="0"/>
              <a:buChar char="–"/>
              <a:defRPr>
                <a:solidFill>
                  <a:schemeClr val="bg1"/>
                </a:solidFill>
                <a:latin typeface="Helvetica" pitchFamily="34" charset="0"/>
                <a:cs typeface="+mn-cs"/>
              </a:defRPr>
            </a:lvl7pPr>
            <a:lvl8pPr marL="3429000" indent="-228600" algn="l" rtl="0" fontAlgn="base">
              <a:spcBef>
                <a:spcPct val="20000"/>
              </a:spcBef>
              <a:spcAft>
                <a:spcPct val="0"/>
              </a:spcAft>
              <a:buClr>
                <a:schemeClr val="bg1"/>
              </a:buClr>
              <a:buFont typeface="Arial" charset="0"/>
              <a:buChar char="–"/>
              <a:defRPr>
                <a:solidFill>
                  <a:schemeClr val="bg1"/>
                </a:solidFill>
                <a:latin typeface="Helvetica" pitchFamily="34" charset="0"/>
                <a:cs typeface="+mn-cs"/>
              </a:defRPr>
            </a:lvl8pPr>
            <a:lvl9pPr marL="3886200" indent="-228600" algn="l" rtl="0" fontAlgn="base">
              <a:spcBef>
                <a:spcPct val="20000"/>
              </a:spcBef>
              <a:spcAft>
                <a:spcPct val="0"/>
              </a:spcAft>
              <a:buClr>
                <a:schemeClr val="bg1"/>
              </a:buClr>
              <a:buFont typeface="Arial" charset="0"/>
              <a:buChar char="–"/>
              <a:defRPr>
                <a:solidFill>
                  <a:schemeClr val="bg1"/>
                </a:solidFill>
                <a:latin typeface="Helvetica" pitchFamily="34" charset="0"/>
                <a:cs typeface="+mn-cs"/>
              </a:defRPr>
            </a:lvl9pPr>
          </a:lstStyle>
          <a:p>
            <a:pPr>
              <a:buClr>
                <a:srgbClr val="000000"/>
              </a:buClr>
              <a:buFont typeface="Arial" pitchFamily="34" charset="0"/>
              <a:buChar char="•"/>
              <a:defRPr/>
            </a:pPr>
            <a:r>
              <a:rPr lang="en-US" sz="2200" b="0" kern="0" dirty="0" smtClean="0">
                <a:solidFill>
                  <a:srgbClr val="000000"/>
                </a:solidFill>
                <a:latin typeface="Arial"/>
                <a:cs typeface="Arial"/>
              </a:rPr>
              <a:t>Assemble a team</a:t>
            </a:r>
          </a:p>
          <a:p>
            <a:pPr lvl="1">
              <a:buClr>
                <a:srgbClr val="000000"/>
              </a:buClr>
              <a:buFont typeface="Arial" pitchFamily="34" charset="0"/>
              <a:buChar char="•"/>
              <a:defRPr/>
            </a:pPr>
            <a:r>
              <a:rPr lang="en-US" sz="2000" b="0" kern="0" dirty="0" smtClean="0">
                <a:solidFill>
                  <a:srgbClr val="000000"/>
                </a:solidFill>
                <a:latin typeface="Arial"/>
                <a:cs typeface="Arial"/>
              </a:rPr>
              <a:t>Team members should include experts in the fields that are likely to be useful in solving the problem.</a:t>
            </a:r>
          </a:p>
          <a:p>
            <a:pPr lvl="1">
              <a:buClr>
                <a:srgbClr val="000000"/>
              </a:buClr>
              <a:buFont typeface="Arial" pitchFamily="34" charset="0"/>
              <a:buChar char="•"/>
              <a:defRPr/>
            </a:pPr>
            <a:r>
              <a:rPr lang="en-US" sz="2000" b="0" kern="0" dirty="0" smtClean="0">
                <a:solidFill>
                  <a:srgbClr val="000000"/>
                </a:solidFill>
                <a:latin typeface="Arial"/>
                <a:cs typeface="Arial"/>
              </a:rPr>
              <a:t>Team size should be limited to 8 (approx.)</a:t>
            </a:r>
          </a:p>
          <a:p>
            <a:pPr lvl="1">
              <a:buClr>
                <a:srgbClr val="000000"/>
              </a:buClr>
              <a:buFont typeface="Arial" pitchFamily="34" charset="0"/>
              <a:buChar char="•"/>
              <a:defRPr/>
            </a:pPr>
            <a:endParaRPr lang="en-US" b="0" kern="0" dirty="0" smtClean="0">
              <a:solidFill>
                <a:srgbClr val="000000"/>
              </a:solidFill>
              <a:latin typeface="Arial"/>
              <a:cs typeface="Arial"/>
            </a:endParaRPr>
          </a:p>
          <a:p>
            <a:pPr>
              <a:buClr>
                <a:srgbClr val="000000"/>
              </a:buClr>
              <a:buFont typeface="Arial" pitchFamily="34" charset="0"/>
              <a:buChar char="•"/>
              <a:defRPr/>
            </a:pPr>
            <a:r>
              <a:rPr lang="en-US" sz="2200" b="0" kern="0" dirty="0" smtClean="0">
                <a:solidFill>
                  <a:srgbClr val="000000"/>
                </a:solidFill>
                <a:latin typeface="Arial"/>
                <a:cs typeface="Arial"/>
              </a:rPr>
              <a:t>Clearly state the problem to be solved</a:t>
            </a:r>
          </a:p>
          <a:p>
            <a:pPr>
              <a:buClr>
                <a:srgbClr val="000000"/>
              </a:buClr>
              <a:buFont typeface="Arial" pitchFamily="34" charset="0"/>
              <a:buChar char="•"/>
              <a:defRPr/>
            </a:pPr>
            <a:endParaRPr lang="en-US" b="0" kern="0" dirty="0" smtClean="0">
              <a:solidFill>
                <a:srgbClr val="000000"/>
              </a:solidFill>
              <a:latin typeface="Arial"/>
              <a:cs typeface="Arial"/>
            </a:endParaRPr>
          </a:p>
          <a:p>
            <a:pPr>
              <a:buClr>
                <a:srgbClr val="000000"/>
              </a:buClr>
              <a:buFont typeface="Arial" pitchFamily="34" charset="0"/>
              <a:buChar char="•"/>
              <a:defRPr/>
            </a:pPr>
            <a:r>
              <a:rPr lang="en-US" sz="2200" b="0" kern="0" dirty="0" smtClean="0">
                <a:solidFill>
                  <a:srgbClr val="000000"/>
                </a:solidFill>
                <a:latin typeface="Arial"/>
                <a:cs typeface="Arial"/>
              </a:rPr>
              <a:t>Explain the rules for Classic Brainstorming</a:t>
            </a:r>
          </a:p>
          <a:p>
            <a:pPr>
              <a:buClr>
                <a:srgbClr val="000000"/>
              </a:buClr>
              <a:buFont typeface="Arial" pitchFamily="34" charset="0"/>
              <a:buChar char="•"/>
              <a:defRPr/>
            </a:pPr>
            <a:endParaRPr lang="en-US" b="0" kern="0" dirty="0" smtClean="0">
              <a:solidFill>
                <a:srgbClr val="000000"/>
              </a:solidFill>
              <a:latin typeface="Arial"/>
              <a:cs typeface="Arial"/>
            </a:endParaRPr>
          </a:p>
          <a:p>
            <a:pPr>
              <a:buClr>
                <a:srgbClr val="000000"/>
              </a:buClr>
              <a:buFont typeface="Arial" pitchFamily="34" charset="0"/>
              <a:buChar char="•"/>
              <a:defRPr/>
            </a:pPr>
            <a:endParaRPr lang="en-US" kern="0" dirty="0" smtClean="0">
              <a:solidFill>
                <a:srgbClr val="000000"/>
              </a:solidFill>
              <a:latin typeface="Arial"/>
              <a:cs typeface="Arial"/>
            </a:endParaRPr>
          </a:p>
          <a:p>
            <a:pPr>
              <a:buClr>
                <a:srgbClr val="000000"/>
              </a:buClr>
              <a:defRPr/>
            </a:pPr>
            <a:endParaRPr lang="en-US" kern="0" dirty="0" smtClean="0">
              <a:solidFill>
                <a:srgbClr val="000000"/>
              </a:solidFill>
              <a:latin typeface="Arial"/>
              <a:cs typeface="Arial"/>
            </a:endParaRPr>
          </a:p>
        </p:txBody>
      </p:sp>
    </p:spTree>
    <p:extLst>
      <p:ext uri="{BB962C8B-B14F-4D97-AF65-F5344CB8AC3E}">
        <p14:creationId xmlns:p14="http://schemas.microsoft.com/office/powerpoint/2010/main" val="20001939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BRAINSTORMING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77</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Rules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Rectangle 9"/>
          <p:cNvSpPr/>
          <p:nvPr/>
        </p:nvSpPr>
        <p:spPr>
          <a:xfrm>
            <a:off x="1146850" y="1690063"/>
            <a:ext cx="4572000" cy="3816429"/>
          </a:xfrm>
          <a:prstGeom prst="rect">
            <a:avLst/>
          </a:prstGeom>
        </p:spPr>
        <p:txBody>
          <a:bodyPr>
            <a:spAutoFit/>
          </a:bodyPr>
          <a:lstStyle/>
          <a:p>
            <a:pPr marL="342900" indent="-342900" fontAlgn="base">
              <a:spcBef>
                <a:spcPct val="0"/>
              </a:spcBef>
              <a:spcAft>
                <a:spcPct val="0"/>
              </a:spcAft>
              <a:buClr>
                <a:srgbClr val="000000"/>
              </a:buClr>
              <a:buFont typeface="Arial" pitchFamily="34" charset="0"/>
              <a:buChar char="•"/>
              <a:defRPr/>
            </a:pPr>
            <a:r>
              <a:rPr lang="en-US" sz="2200" kern="0" dirty="0" smtClean="0">
                <a:solidFill>
                  <a:srgbClr val="000000"/>
                </a:solidFill>
                <a:latin typeface="Arial"/>
                <a:cs typeface="Arial"/>
              </a:rPr>
              <a:t>All ideas are recorded</a:t>
            </a:r>
          </a:p>
          <a:p>
            <a:pPr marL="342900" indent="-342900" fontAlgn="base">
              <a:spcBef>
                <a:spcPct val="0"/>
              </a:spcBef>
              <a:spcAft>
                <a:spcPct val="0"/>
              </a:spcAft>
              <a:buClr>
                <a:srgbClr val="000000"/>
              </a:buClr>
              <a:buFont typeface="Arial" pitchFamily="34" charset="0"/>
              <a:buChar char="•"/>
              <a:defRPr/>
            </a:pPr>
            <a:endParaRPr lang="en-US" sz="2200" kern="0" dirty="0" smtClean="0">
              <a:solidFill>
                <a:srgbClr val="000000"/>
              </a:solidFill>
              <a:latin typeface="Arial"/>
              <a:cs typeface="Arial"/>
            </a:endParaRPr>
          </a:p>
          <a:p>
            <a:pPr marL="342900" indent="-342900" fontAlgn="base">
              <a:spcBef>
                <a:spcPct val="0"/>
              </a:spcBef>
              <a:spcAft>
                <a:spcPct val="0"/>
              </a:spcAft>
              <a:buClr>
                <a:srgbClr val="000000"/>
              </a:buClr>
              <a:buFont typeface="Arial" pitchFamily="34" charset="0"/>
              <a:buChar char="•"/>
              <a:defRPr/>
            </a:pPr>
            <a:r>
              <a:rPr lang="en-US" sz="2200" kern="0" dirty="0" smtClean="0">
                <a:solidFill>
                  <a:srgbClr val="000000"/>
                </a:solidFill>
                <a:latin typeface="Arial"/>
                <a:cs typeface="Arial"/>
              </a:rPr>
              <a:t>No criticism, all ideas are valid</a:t>
            </a:r>
          </a:p>
          <a:p>
            <a:pPr marL="342900" indent="-342900" fontAlgn="base">
              <a:spcBef>
                <a:spcPct val="0"/>
              </a:spcBef>
              <a:spcAft>
                <a:spcPct val="0"/>
              </a:spcAft>
              <a:buClr>
                <a:srgbClr val="000000"/>
              </a:buClr>
              <a:buFont typeface="Arial" pitchFamily="34" charset="0"/>
              <a:buChar char="•"/>
              <a:defRPr/>
            </a:pPr>
            <a:endParaRPr lang="en-US" sz="2200" kern="0" dirty="0" smtClean="0">
              <a:solidFill>
                <a:srgbClr val="000000"/>
              </a:solidFill>
              <a:latin typeface="Arial"/>
              <a:cs typeface="Arial"/>
            </a:endParaRPr>
          </a:p>
          <a:p>
            <a:pPr marL="342900" indent="-342900" fontAlgn="base">
              <a:spcBef>
                <a:spcPct val="0"/>
              </a:spcBef>
              <a:spcAft>
                <a:spcPct val="0"/>
              </a:spcAft>
              <a:buClr>
                <a:srgbClr val="000000"/>
              </a:buClr>
              <a:buFont typeface="Arial" pitchFamily="34" charset="0"/>
              <a:buChar char="•"/>
              <a:defRPr/>
            </a:pPr>
            <a:r>
              <a:rPr lang="en-US" sz="2200" kern="0" dirty="0" smtClean="0">
                <a:solidFill>
                  <a:srgbClr val="000000"/>
                </a:solidFill>
                <a:latin typeface="Arial"/>
                <a:cs typeface="Arial"/>
              </a:rPr>
              <a:t>Quantity is important, not quality</a:t>
            </a:r>
          </a:p>
          <a:p>
            <a:pPr marL="342900" indent="-342900" fontAlgn="base">
              <a:spcBef>
                <a:spcPct val="0"/>
              </a:spcBef>
              <a:spcAft>
                <a:spcPct val="0"/>
              </a:spcAft>
              <a:buClr>
                <a:srgbClr val="000000"/>
              </a:buClr>
              <a:buFont typeface="Arial" pitchFamily="34" charset="0"/>
              <a:buChar char="•"/>
              <a:defRPr/>
            </a:pPr>
            <a:endParaRPr lang="en-US" sz="2200" kern="0" dirty="0" smtClean="0">
              <a:solidFill>
                <a:srgbClr val="000000"/>
              </a:solidFill>
              <a:latin typeface="Arial"/>
              <a:cs typeface="Arial"/>
            </a:endParaRPr>
          </a:p>
          <a:p>
            <a:pPr marL="342900" indent="-342900" fontAlgn="base">
              <a:spcBef>
                <a:spcPct val="0"/>
              </a:spcBef>
              <a:spcAft>
                <a:spcPct val="0"/>
              </a:spcAft>
              <a:buClr>
                <a:srgbClr val="000000"/>
              </a:buClr>
              <a:buFont typeface="Arial" pitchFamily="34" charset="0"/>
              <a:buChar char="•"/>
              <a:defRPr/>
            </a:pPr>
            <a:r>
              <a:rPr lang="en-US" sz="2200" kern="0" dirty="0" smtClean="0">
                <a:solidFill>
                  <a:srgbClr val="000000"/>
                </a:solidFill>
                <a:latin typeface="Arial"/>
                <a:cs typeface="Arial"/>
              </a:rPr>
              <a:t>Be imaginative</a:t>
            </a:r>
          </a:p>
          <a:p>
            <a:pPr marL="342900" indent="-342900" fontAlgn="base">
              <a:spcBef>
                <a:spcPct val="0"/>
              </a:spcBef>
              <a:spcAft>
                <a:spcPct val="0"/>
              </a:spcAft>
              <a:buClr>
                <a:srgbClr val="000000"/>
              </a:buClr>
              <a:buFont typeface="Arial" pitchFamily="34" charset="0"/>
              <a:buChar char="•"/>
              <a:defRPr/>
            </a:pPr>
            <a:endParaRPr lang="en-US" sz="2200" kern="0" dirty="0" smtClean="0">
              <a:solidFill>
                <a:srgbClr val="000000"/>
              </a:solidFill>
              <a:latin typeface="Arial"/>
              <a:cs typeface="Arial"/>
            </a:endParaRPr>
          </a:p>
          <a:p>
            <a:pPr marL="342900" indent="-342900" fontAlgn="base">
              <a:spcBef>
                <a:spcPct val="0"/>
              </a:spcBef>
              <a:spcAft>
                <a:spcPct val="0"/>
              </a:spcAft>
              <a:buClr>
                <a:srgbClr val="000000"/>
              </a:buClr>
              <a:buFont typeface="Arial" pitchFamily="34" charset="0"/>
              <a:buChar char="•"/>
              <a:defRPr/>
            </a:pPr>
            <a:r>
              <a:rPr lang="en-US" sz="2200" kern="0" dirty="0" smtClean="0">
                <a:solidFill>
                  <a:srgbClr val="000000"/>
                </a:solidFill>
                <a:latin typeface="Arial"/>
                <a:cs typeface="Arial"/>
              </a:rPr>
              <a:t>Build off each other’s ideas</a:t>
            </a:r>
          </a:p>
          <a:p>
            <a:pPr marL="342900" indent="-342900" fontAlgn="base">
              <a:spcBef>
                <a:spcPct val="0"/>
              </a:spcBef>
              <a:spcAft>
                <a:spcPct val="0"/>
              </a:spcAft>
              <a:buClr>
                <a:srgbClr val="000000"/>
              </a:buClr>
              <a:buFont typeface="Arial" pitchFamily="34" charset="0"/>
              <a:buChar char="•"/>
              <a:defRPr/>
            </a:pPr>
            <a:endParaRPr lang="en-US" sz="2200" kern="0" dirty="0" smtClean="0">
              <a:solidFill>
                <a:srgbClr val="000000"/>
              </a:solidFill>
              <a:latin typeface="Arial"/>
              <a:cs typeface="Arial"/>
            </a:endParaRPr>
          </a:p>
          <a:p>
            <a:pPr marL="342900" indent="-342900" fontAlgn="base">
              <a:spcBef>
                <a:spcPct val="0"/>
              </a:spcBef>
              <a:spcAft>
                <a:spcPct val="0"/>
              </a:spcAft>
              <a:buClr>
                <a:srgbClr val="000000"/>
              </a:buClr>
              <a:buFont typeface="Arial" pitchFamily="34" charset="0"/>
              <a:buChar char="•"/>
              <a:defRPr/>
            </a:pPr>
            <a:r>
              <a:rPr lang="en-US" sz="2200" kern="0" dirty="0" smtClean="0">
                <a:solidFill>
                  <a:srgbClr val="000000"/>
                </a:solidFill>
                <a:latin typeface="Arial"/>
                <a:cs typeface="Arial"/>
              </a:rPr>
              <a:t>Get to the point</a:t>
            </a:r>
            <a:endParaRPr lang="en-US" sz="2200" kern="0" dirty="0">
              <a:solidFill>
                <a:srgbClr val="000000"/>
              </a:solidFill>
              <a:latin typeface="Arial"/>
              <a:cs typeface="Arial"/>
            </a:endParaRPr>
          </a:p>
        </p:txBody>
      </p:sp>
    </p:spTree>
    <p:extLst>
      <p:ext uri="{BB962C8B-B14F-4D97-AF65-F5344CB8AC3E}">
        <p14:creationId xmlns:p14="http://schemas.microsoft.com/office/powerpoint/2010/main" val="40159647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TEAM VOTING</a:t>
            </a:r>
            <a:endParaRPr lang="en-US" b="1" dirty="0">
              <a:solidFill>
                <a:srgbClr val="002060"/>
              </a:solidFill>
            </a:endParaRPr>
          </a:p>
        </p:txBody>
      </p:sp>
      <p:sp>
        <p:nvSpPr>
          <p:cNvPr id="12" name="Slide Number Placeholder 5"/>
          <p:cNvSpPr>
            <a:spLocks noGrp="1"/>
          </p:cNvSpPr>
          <p:nvPr>
            <p:ph type="sldNum" sz="quarter" idx="12"/>
          </p:nvPr>
        </p:nvSpPr>
        <p:spPr>
          <a:xfrm>
            <a:off x="606057"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78</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Tool Used to Prioritize </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Rectangle 3"/>
          <p:cNvSpPr txBox="1">
            <a:spLocks noChangeArrowheads="1"/>
          </p:cNvSpPr>
          <p:nvPr/>
        </p:nvSpPr>
        <p:spPr bwMode="auto">
          <a:xfrm>
            <a:off x="454618" y="1216213"/>
            <a:ext cx="7229475" cy="1198562"/>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42" tIns="46022" rIns="92042" bIns="46022" numCol="1" anchor="t" anchorCtr="0" compatLnSpc="1">
            <a:prstTxWarp prst="textNoShape">
              <a:avLst/>
            </a:prstTxWarp>
          </a:bodyPr>
          <a:lstStyle>
            <a:lvl1pPr marL="228600" indent="-228600" algn="l" rtl="0" fontAlgn="base">
              <a:spcBef>
                <a:spcPct val="0"/>
              </a:spcBef>
              <a:spcAft>
                <a:spcPct val="0"/>
              </a:spcAft>
              <a:buClr>
                <a:schemeClr val="bg1"/>
              </a:buClr>
              <a:buFont typeface="Wingdings" pitchFamily="2" charset="2"/>
              <a:buChar char="§"/>
              <a:defRPr sz="2400">
                <a:solidFill>
                  <a:schemeClr val="bg1"/>
                </a:solidFill>
                <a:latin typeface="+mn-lt"/>
                <a:ea typeface="+mn-ea"/>
                <a:cs typeface="+mn-cs"/>
              </a:defRPr>
            </a:lvl1pPr>
            <a:lvl2pPr marL="750888" indent="-285750" algn="l" rtl="0" fontAlgn="base">
              <a:spcBef>
                <a:spcPct val="25000"/>
              </a:spcBef>
              <a:spcAft>
                <a:spcPct val="15000"/>
              </a:spcAft>
              <a:buClr>
                <a:schemeClr val="bg1"/>
              </a:buClr>
              <a:buSzPct val="125000"/>
              <a:buChar char="•"/>
              <a:defRPr sz="2000">
                <a:solidFill>
                  <a:schemeClr val="bg1"/>
                </a:solidFill>
                <a:latin typeface="+mn-lt"/>
                <a:cs typeface="+mn-cs"/>
              </a:defRPr>
            </a:lvl2pPr>
            <a:lvl3pPr marL="1143000" indent="-228600" algn="l" rtl="0" fontAlgn="base">
              <a:spcBef>
                <a:spcPct val="20000"/>
              </a:spcBef>
              <a:spcAft>
                <a:spcPct val="0"/>
              </a:spcAft>
              <a:buClr>
                <a:schemeClr val="bg1"/>
              </a:buClr>
              <a:buFont typeface="Arial" pitchFamily="34" charset="0"/>
              <a:buChar char="–"/>
              <a:defRPr sz="2000">
                <a:solidFill>
                  <a:schemeClr val="bg1"/>
                </a:solidFill>
                <a:latin typeface="Helvetica" pitchFamily="34" charset="0"/>
                <a:cs typeface="+mn-cs"/>
              </a:defRPr>
            </a:lvl3pPr>
            <a:lvl4pPr marL="1600200" indent="-228600" algn="l" rtl="0" fontAlgn="base">
              <a:spcBef>
                <a:spcPct val="20000"/>
              </a:spcBef>
              <a:spcAft>
                <a:spcPct val="0"/>
              </a:spcAft>
              <a:buClr>
                <a:schemeClr val="bg1"/>
              </a:buClr>
              <a:buChar char="–"/>
              <a:defRPr>
                <a:solidFill>
                  <a:schemeClr val="bg1"/>
                </a:solidFill>
                <a:latin typeface="Helvetica" pitchFamily="34" charset="0"/>
                <a:cs typeface="+mn-cs"/>
              </a:defRPr>
            </a:lvl4pPr>
            <a:lvl5pPr marL="2057400" indent="-228600" algn="l" rtl="0" fontAlgn="base">
              <a:spcBef>
                <a:spcPct val="20000"/>
              </a:spcBef>
              <a:spcAft>
                <a:spcPct val="0"/>
              </a:spcAft>
              <a:buClr>
                <a:schemeClr val="bg1"/>
              </a:buClr>
              <a:buFont typeface="Arial" pitchFamily="34" charset="0"/>
              <a:buChar char="–"/>
              <a:defRPr sz="1400">
                <a:solidFill>
                  <a:schemeClr val="bg1"/>
                </a:solidFill>
                <a:latin typeface="Helvetica" pitchFamily="34" charset="0"/>
                <a:cs typeface="+mn-cs"/>
              </a:defRPr>
            </a:lvl5pPr>
            <a:lvl6pPr marL="2514600" indent="-228600" algn="l" rtl="0" fontAlgn="base">
              <a:spcBef>
                <a:spcPct val="20000"/>
              </a:spcBef>
              <a:spcAft>
                <a:spcPct val="0"/>
              </a:spcAft>
              <a:buClr>
                <a:schemeClr val="bg1"/>
              </a:buClr>
              <a:buFont typeface="Arial" pitchFamily="34" charset="0"/>
              <a:buChar char="–"/>
              <a:defRPr sz="1400">
                <a:solidFill>
                  <a:schemeClr val="bg1"/>
                </a:solidFill>
                <a:latin typeface="Helvetica" pitchFamily="34" charset="0"/>
                <a:cs typeface="+mn-cs"/>
              </a:defRPr>
            </a:lvl6pPr>
            <a:lvl7pPr marL="2971800" indent="-228600" algn="l" rtl="0" fontAlgn="base">
              <a:spcBef>
                <a:spcPct val="20000"/>
              </a:spcBef>
              <a:spcAft>
                <a:spcPct val="0"/>
              </a:spcAft>
              <a:buClr>
                <a:schemeClr val="bg1"/>
              </a:buClr>
              <a:buFont typeface="Arial" pitchFamily="34" charset="0"/>
              <a:buChar char="–"/>
              <a:defRPr sz="1400">
                <a:solidFill>
                  <a:schemeClr val="bg1"/>
                </a:solidFill>
                <a:latin typeface="Helvetica" pitchFamily="34" charset="0"/>
                <a:cs typeface="+mn-cs"/>
              </a:defRPr>
            </a:lvl7pPr>
            <a:lvl8pPr marL="3429000" indent="-228600" algn="l" rtl="0" fontAlgn="base">
              <a:spcBef>
                <a:spcPct val="20000"/>
              </a:spcBef>
              <a:spcAft>
                <a:spcPct val="0"/>
              </a:spcAft>
              <a:buClr>
                <a:schemeClr val="bg1"/>
              </a:buClr>
              <a:buFont typeface="Arial" pitchFamily="34" charset="0"/>
              <a:buChar char="–"/>
              <a:defRPr sz="1400">
                <a:solidFill>
                  <a:schemeClr val="bg1"/>
                </a:solidFill>
                <a:latin typeface="Helvetica" pitchFamily="34" charset="0"/>
                <a:cs typeface="+mn-cs"/>
              </a:defRPr>
            </a:lvl8pPr>
            <a:lvl9pPr marL="3886200" indent="-228600" algn="l" rtl="0" fontAlgn="base">
              <a:spcBef>
                <a:spcPct val="20000"/>
              </a:spcBef>
              <a:spcAft>
                <a:spcPct val="0"/>
              </a:spcAft>
              <a:buClr>
                <a:schemeClr val="bg1"/>
              </a:buClr>
              <a:buFont typeface="Arial" pitchFamily="34" charset="0"/>
              <a:buChar char="–"/>
              <a:defRPr sz="1400">
                <a:solidFill>
                  <a:schemeClr val="bg1"/>
                </a:solidFill>
                <a:latin typeface="Helvetica" pitchFamily="34" charset="0"/>
                <a:cs typeface="+mn-cs"/>
              </a:defRPr>
            </a:lvl9pPr>
          </a:lstStyle>
          <a:p>
            <a:pPr>
              <a:lnSpc>
                <a:spcPts val="2800"/>
              </a:lnSpc>
              <a:buClr>
                <a:srgbClr val="000000"/>
              </a:buClr>
              <a:buFontTx/>
              <a:buChar char="•"/>
              <a:defRPr/>
            </a:pPr>
            <a:r>
              <a:rPr lang="en-US" sz="2000" kern="0" dirty="0" smtClean="0">
                <a:solidFill>
                  <a:srgbClr val="000000"/>
                </a:solidFill>
                <a:latin typeface="Arial"/>
                <a:cs typeface="Arial"/>
              </a:rPr>
              <a:t>Use after the “right” level of discussion has occurred </a:t>
            </a:r>
          </a:p>
          <a:p>
            <a:pPr>
              <a:lnSpc>
                <a:spcPts val="2800"/>
              </a:lnSpc>
              <a:buClr>
                <a:srgbClr val="000000"/>
              </a:buClr>
              <a:buFontTx/>
              <a:buChar char="•"/>
              <a:defRPr/>
            </a:pPr>
            <a:r>
              <a:rPr lang="en-US" sz="2000" kern="0" dirty="0" smtClean="0">
                <a:solidFill>
                  <a:srgbClr val="000000"/>
                </a:solidFill>
                <a:latin typeface="Arial"/>
                <a:cs typeface="Arial"/>
              </a:rPr>
              <a:t>Use a CE diagram, sticky notes, or easel paper</a:t>
            </a:r>
          </a:p>
          <a:p>
            <a:pPr>
              <a:lnSpc>
                <a:spcPts val="2800"/>
              </a:lnSpc>
              <a:buClr>
                <a:srgbClr val="000000"/>
              </a:buClr>
              <a:buFontTx/>
              <a:buChar char="•"/>
              <a:defRPr/>
            </a:pPr>
            <a:r>
              <a:rPr lang="en-US" sz="2000" kern="0" dirty="0" smtClean="0">
                <a:solidFill>
                  <a:srgbClr val="000000"/>
                </a:solidFill>
                <a:latin typeface="Arial"/>
                <a:cs typeface="Arial"/>
              </a:rPr>
              <a:t>Give all team members a certain number of votes</a:t>
            </a:r>
          </a:p>
          <a:p>
            <a:pPr>
              <a:lnSpc>
                <a:spcPts val="2800"/>
              </a:lnSpc>
              <a:buClr>
                <a:srgbClr val="000000"/>
              </a:buClr>
              <a:buFontTx/>
              <a:buChar char="•"/>
              <a:defRPr/>
            </a:pPr>
            <a:r>
              <a:rPr lang="en-US" sz="2000" kern="0" dirty="0" smtClean="0">
                <a:solidFill>
                  <a:srgbClr val="000000"/>
                </a:solidFill>
                <a:latin typeface="Arial"/>
                <a:cs typeface="Arial"/>
              </a:rPr>
              <a:t>Provides documentation</a:t>
            </a:r>
          </a:p>
          <a:p>
            <a:pPr marL="0" indent="0">
              <a:buClr>
                <a:srgbClr val="000000"/>
              </a:buClr>
              <a:buFont typeface="Wingdings" pitchFamily="2" charset="2"/>
              <a:buNone/>
              <a:defRPr/>
            </a:pPr>
            <a:endParaRPr lang="en-US" sz="2000" kern="0" dirty="0">
              <a:solidFill>
                <a:srgbClr val="000000"/>
              </a:solidFill>
              <a:latin typeface="Arial"/>
              <a:cs typeface="Arial"/>
            </a:endParaRPr>
          </a:p>
        </p:txBody>
      </p:sp>
      <p:grpSp>
        <p:nvGrpSpPr>
          <p:cNvPr id="39941" name="Group 39940"/>
          <p:cNvGrpSpPr/>
          <p:nvPr/>
        </p:nvGrpSpPr>
        <p:grpSpPr>
          <a:xfrm>
            <a:off x="7026868" y="4603611"/>
            <a:ext cx="1314450" cy="1714500"/>
            <a:chOff x="6783793" y="4406836"/>
            <a:chExt cx="1314450" cy="171450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793" y="4406836"/>
              <a:ext cx="131445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05887" y="5558625"/>
              <a:ext cx="970137" cy="215444"/>
            </a:xfrm>
            <a:prstGeom prst="rect">
              <a:avLst/>
            </a:prstGeom>
            <a:noFill/>
          </p:spPr>
          <p:txBody>
            <a:bodyPr wrap="none" rtlCol="0">
              <a:spAutoFit/>
            </a:bodyPr>
            <a:lstStyle/>
            <a:p>
              <a:r>
                <a:rPr lang="en-US" sz="800" dirty="0" smtClean="0">
                  <a:solidFill>
                    <a:prstClr val="black"/>
                  </a:solidFill>
                  <a:latin typeface="Forte" panose="03060902040502070203" pitchFamily="66" charset="0"/>
                </a:rPr>
                <a:t>Address Incorrect</a:t>
              </a:r>
              <a:endParaRPr lang="en-US" sz="800" dirty="0">
                <a:solidFill>
                  <a:prstClr val="black"/>
                </a:solidFill>
                <a:latin typeface="Forte" panose="03060902040502070203" pitchFamily="66" charset="0"/>
              </a:endParaRPr>
            </a:p>
          </p:txBody>
        </p:sp>
        <p:sp>
          <p:nvSpPr>
            <p:cNvPr id="59" name="TextBox 58"/>
            <p:cNvSpPr txBox="1"/>
            <p:nvPr/>
          </p:nvSpPr>
          <p:spPr>
            <a:xfrm>
              <a:off x="6784662" y="4622975"/>
              <a:ext cx="846707" cy="215444"/>
            </a:xfrm>
            <a:prstGeom prst="rect">
              <a:avLst/>
            </a:prstGeom>
            <a:noFill/>
          </p:spPr>
          <p:txBody>
            <a:bodyPr wrap="none" rtlCol="0">
              <a:spAutoFit/>
            </a:bodyPr>
            <a:lstStyle/>
            <a:p>
              <a:r>
                <a:rPr lang="en-US" sz="800" dirty="0" smtClean="0">
                  <a:solidFill>
                    <a:prstClr val="black"/>
                  </a:solidFill>
                  <a:latin typeface="Forte" panose="03060902040502070203" pitchFamily="66" charset="0"/>
                </a:rPr>
                <a:t>Quality Issues</a:t>
              </a:r>
              <a:endParaRPr lang="en-US" sz="800" dirty="0">
                <a:solidFill>
                  <a:prstClr val="black"/>
                </a:solidFill>
                <a:latin typeface="Forte" panose="03060902040502070203" pitchFamily="66" charset="0"/>
              </a:endParaRPr>
            </a:p>
          </p:txBody>
        </p:sp>
        <p:sp>
          <p:nvSpPr>
            <p:cNvPr id="60" name="TextBox 59"/>
            <p:cNvSpPr txBox="1"/>
            <p:nvPr/>
          </p:nvSpPr>
          <p:spPr>
            <a:xfrm>
              <a:off x="6796237" y="4842900"/>
              <a:ext cx="968535" cy="215444"/>
            </a:xfrm>
            <a:prstGeom prst="rect">
              <a:avLst/>
            </a:prstGeom>
            <a:noFill/>
          </p:spPr>
          <p:txBody>
            <a:bodyPr wrap="none" rtlCol="0">
              <a:spAutoFit/>
            </a:bodyPr>
            <a:lstStyle/>
            <a:p>
              <a:r>
                <a:rPr lang="en-US" sz="800" dirty="0" smtClean="0">
                  <a:solidFill>
                    <a:prstClr val="black"/>
                  </a:solidFill>
                  <a:latin typeface="Forte" panose="03060902040502070203" pitchFamily="66" charset="0"/>
                </a:rPr>
                <a:t>Supplier Damage </a:t>
              </a:r>
              <a:endParaRPr lang="en-US" sz="800" dirty="0">
                <a:solidFill>
                  <a:prstClr val="black"/>
                </a:solidFill>
                <a:latin typeface="Forte" panose="03060902040502070203" pitchFamily="66" charset="0"/>
              </a:endParaRPr>
            </a:p>
          </p:txBody>
        </p:sp>
        <p:sp>
          <p:nvSpPr>
            <p:cNvPr id="61" name="TextBox 60"/>
            <p:cNvSpPr txBox="1"/>
            <p:nvPr/>
          </p:nvSpPr>
          <p:spPr>
            <a:xfrm>
              <a:off x="6796237" y="5097550"/>
              <a:ext cx="1002197" cy="215444"/>
            </a:xfrm>
            <a:prstGeom prst="rect">
              <a:avLst/>
            </a:prstGeom>
            <a:noFill/>
          </p:spPr>
          <p:txBody>
            <a:bodyPr wrap="none" rtlCol="0">
              <a:spAutoFit/>
            </a:bodyPr>
            <a:lstStyle/>
            <a:p>
              <a:r>
                <a:rPr lang="en-US" sz="800" dirty="0" smtClean="0">
                  <a:solidFill>
                    <a:prstClr val="black"/>
                  </a:solidFill>
                  <a:latin typeface="Forte" panose="03060902040502070203" pitchFamily="66" charset="0"/>
                </a:rPr>
                <a:t>Shipping Company</a:t>
              </a:r>
              <a:endParaRPr lang="en-US" sz="800" dirty="0">
                <a:solidFill>
                  <a:prstClr val="black"/>
                </a:solidFill>
                <a:latin typeface="Forte" panose="03060902040502070203" pitchFamily="66" charset="0"/>
              </a:endParaRPr>
            </a:p>
          </p:txBody>
        </p:sp>
        <p:sp>
          <p:nvSpPr>
            <p:cNvPr id="62" name="TextBox 61"/>
            <p:cNvSpPr txBox="1"/>
            <p:nvPr/>
          </p:nvSpPr>
          <p:spPr>
            <a:xfrm>
              <a:off x="6807812" y="5352200"/>
              <a:ext cx="889987" cy="215444"/>
            </a:xfrm>
            <a:prstGeom prst="rect">
              <a:avLst/>
            </a:prstGeom>
            <a:noFill/>
          </p:spPr>
          <p:txBody>
            <a:bodyPr wrap="none" rtlCol="0">
              <a:spAutoFit/>
            </a:bodyPr>
            <a:lstStyle/>
            <a:p>
              <a:r>
                <a:rPr lang="en-US" sz="800" dirty="0" smtClean="0">
                  <a:solidFill>
                    <a:prstClr val="black"/>
                  </a:solidFill>
                  <a:latin typeface="Forte" panose="03060902040502070203" pitchFamily="66" charset="0"/>
                </a:rPr>
                <a:t>Database Errors</a:t>
              </a:r>
              <a:endParaRPr lang="en-US" sz="800" dirty="0">
                <a:solidFill>
                  <a:prstClr val="black"/>
                </a:solidFill>
                <a:latin typeface="Forte" panose="03060902040502070203" pitchFamily="66" charset="0"/>
              </a:endParaRPr>
            </a:p>
          </p:txBody>
        </p:sp>
        <p:sp>
          <p:nvSpPr>
            <p:cNvPr id="4" name="TextBox 3"/>
            <p:cNvSpPr txBox="1"/>
            <p:nvPr/>
          </p:nvSpPr>
          <p:spPr>
            <a:xfrm>
              <a:off x="7662431" y="4820650"/>
              <a:ext cx="312906" cy="246221"/>
            </a:xfrm>
            <a:prstGeom prst="rect">
              <a:avLst/>
            </a:prstGeom>
            <a:noFill/>
          </p:spPr>
          <p:txBody>
            <a:bodyPr wrap="none" rtlCol="0">
              <a:spAutoFit/>
            </a:bodyPr>
            <a:lstStyle/>
            <a:p>
              <a:r>
                <a:rPr lang="en-US" sz="1000" dirty="0" smtClean="0">
                  <a:solidFill>
                    <a:prstClr val="black"/>
                  </a:solidFill>
                  <a:latin typeface="Arial" panose="020B0604020202020204" pitchFamily="34" charset="0"/>
                  <a:cs typeface="Arial" panose="020B0604020202020204" pitchFamily="34" charset="0"/>
                </a:rPr>
                <a:t>xx</a:t>
              </a:r>
              <a:endParaRPr lang="en-US" sz="1000" dirty="0">
                <a:solidFill>
                  <a:prstClr val="black"/>
                </a:solidFill>
                <a:latin typeface="Arial" panose="020B0604020202020204" pitchFamily="34" charset="0"/>
                <a:cs typeface="Arial" panose="020B0604020202020204" pitchFamily="34" charset="0"/>
              </a:endParaRPr>
            </a:p>
          </p:txBody>
        </p:sp>
        <p:sp>
          <p:nvSpPr>
            <p:cNvPr id="63" name="TextBox 62"/>
            <p:cNvSpPr txBox="1"/>
            <p:nvPr/>
          </p:nvSpPr>
          <p:spPr>
            <a:xfrm>
              <a:off x="7560181" y="4579500"/>
              <a:ext cx="441146" cy="246221"/>
            </a:xfrm>
            <a:prstGeom prst="rect">
              <a:avLst/>
            </a:prstGeom>
            <a:noFill/>
          </p:spPr>
          <p:txBody>
            <a:bodyPr wrap="none" rtlCol="0">
              <a:spAutoFit/>
            </a:bodyPr>
            <a:lstStyle/>
            <a:p>
              <a:r>
                <a:rPr lang="en-US" sz="1000" dirty="0" err="1" smtClean="0">
                  <a:solidFill>
                    <a:prstClr val="black"/>
                  </a:solidFill>
                  <a:latin typeface="Arial" panose="020B0604020202020204" pitchFamily="34" charset="0"/>
                  <a:cs typeface="Arial" panose="020B0604020202020204" pitchFamily="34" charset="0"/>
                </a:rPr>
                <a:t>xxxx</a:t>
              </a:r>
              <a:endParaRPr lang="en-US" sz="10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7732262" y="5068675"/>
              <a:ext cx="248786" cy="246221"/>
            </a:xfrm>
            <a:prstGeom prst="rect">
              <a:avLst/>
            </a:prstGeom>
            <a:noFill/>
          </p:spPr>
          <p:txBody>
            <a:bodyPr wrap="none" rtlCol="0">
              <a:spAutoFit/>
            </a:bodyPr>
            <a:lstStyle/>
            <a:p>
              <a:r>
                <a:rPr lang="en-US" sz="1000" dirty="0" smtClean="0">
                  <a:solidFill>
                    <a:prstClr val="black"/>
                  </a:solidFill>
                  <a:latin typeface="Arial" panose="020B0604020202020204" pitchFamily="34" charset="0"/>
                  <a:cs typeface="Arial" panose="020B0604020202020204" pitchFamily="34" charset="0"/>
                </a:rPr>
                <a:t>x</a:t>
              </a:r>
              <a:endParaRPr lang="en-US" sz="10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7604547" y="5307663"/>
              <a:ext cx="248786" cy="246221"/>
            </a:xfrm>
            <a:prstGeom prst="rect">
              <a:avLst/>
            </a:prstGeom>
            <a:noFill/>
          </p:spPr>
          <p:txBody>
            <a:bodyPr wrap="none" rtlCol="0">
              <a:spAutoFit/>
            </a:bodyPr>
            <a:lstStyle/>
            <a:p>
              <a:r>
                <a:rPr lang="en-US" sz="1000" dirty="0" smtClean="0">
                  <a:solidFill>
                    <a:prstClr val="black"/>
                  </a:solidFill>
                  <a:latin typeface="Arial" panose="020B0604020202020204" pitchFamily="34" charset="0"/>
                  <a:cs typeface="Arial" panose="020B0604020202020204" pitchFamily="34" charset="0"/>
                </a:rPr>
                <a:t>x</a:t>
              </a:r>
              <a:endParaRPr lang="en-US" sz="1000" dirty="0">
                <a:solidFill>
                  <a:prstClr val="black"/>
                </a:solidFill>
                <a:latin typeface="Arial" panose="020B0604020202020204" pitchFamily="34" charset="0"/>
                <a:cs typeface="Arial" panose="020B0604020202020204" pitchFamily="34" charset="0"/>
              </a:endParaRPr>
            </a:p>
          </p:txBody>
        </p:sp>
        <p:sp>
          <p:nvSpPr>
            <p:cNvPr id="39936" name="TextBox 39935"/>
            <p:cNvSpPr txBox="1"/>
            <p:nvPr/>
          </p:nvSpPr>
          <p:spPr>
            <a:xfrm>
              <a:off x="7673992" y="5528208"/>
              <a:ext cx="377026" cy="246221"/>
            </a:xfrm>
            <a:prstGeom prst="rect">
              <a:avLst/>
            </a:prstGeom>
            <a:noFill/>
          </p:spPr>
          <p:txBody>
            <a:bodyPr wrap="none" rtlCol="0">
              <a:spAutoFit/>
            </a:bodyPr>
            <a:lstStyle/>
            <a:p>
              <a:r>
                <a:rPr lang="en-US" sz="1000" dirty="0" smtClean="0">
                  <a:solidFill>
                    <a:prstClr val="black"/>
                  </a:solidFill>
                  <a:latin typeface="Arial" panose="020B0604020202020204" pitchFamily="34" charset="0"/>
                  <a:cs typeface="Arial" panose="020B0604020202020204" pitchFamily="34" charset="0"/>
                </a:rPr>
                <a:t>xxx</a:t>
              </a:r>
              <a:endParaRPr lang="en-US" sz="1000" dirty="0">
                <a:solidFill>
                  <a:prstClr val="black"/>
                </a:solidFill>
                <a:latin typeface="Arial" panose="020B0604020202020204" pitchFamily="34" charset="0"/>
                <a:cs typeface="Arial" panose="020B0604020202020204" pitchFamily="34" charset="0"/>
              </a:endParaRPr>
            </a:p>
          </p:txBody>
        </p:sp>
      </p:grpSp>
      <p:grpSp>
        <p:nvGrpSpPr>
          <p:cNvPr id="39943" name="Group 39942"/>
          <p:cNvGrpSpPr/>
          <p:nvPr/>
        </p:nvGrpSpPr>
        <p:grpSpPr>
          <a:xfrm>
            <a:off x="489622" y="3052380"/>
            <a:ext cx="2327827" cy="2284451"/>
            <a:chOff x="5199366" y="2123967"/>
            <a:chExt cx="2327827" cy="2284451"/>
          </a:xfrm>
        </p:grpSpPr>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9366" y="2123967"/>
              <a:ext cx="2327827" cy="2284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Box 66"/>
            <p:cNvSpPr txBox="1"/>
            <p:nvPr/>
          </p:nvSpPr>
          <p:spPr>
            <a:xfrm>
              <a:off x="5247112" y="2460375"/>
              <a:ext cx="846707" cy="215444"/>
            </a:xfrm>
            <a:prstGeom prst="rect">
              <a:avLst/>
            </a:prstGeom>
            <a:noFill/>
          </p:spPr>
          <p:txBody>
            <a:bodyPr wrap="none" rtlCol="0">
              <a:spAutoFit/>
            </a:bodyPr>
            <a:lstStyle/>
            <a:p>
              <a:r>
                <a:rPr lang="en-US" sz="800" dirty="0" smtClean="0">
                  <a:solidFill>
                    <a:prstClr val="black"/>
                  </a:solidFill>
                  <a:latin typeface="Forte" panose="03060902040502070203" pitchFamily="66" charset="0"/>
                </a:rPr>
                <a:t>Quality Issues</a:t>
              </a:r>
              <a:endParaRPr lang="en-US" sz="800" dirty="0">
                <a:solidFill>
                  <a:prstClr val="black"/>
                </a:solidFill>
                <a:latin typeface="Forte" panose="03060902040502070203" pitchFamily="66" charset="0"/>
              </a:endParaRPr>
            </a:p>
          </p:txBody>
        </p:sp>
        <p:sp>
          <p:nvSpPr>
            <p:cNvPr id="68" name="TextBox 67"/>
            <p:cNvSpPr txBox="1"/>
            <p:nvPr/>
          </p:nvSpPr>
          <p:spPr>
            <a:xfrm rot="20569454">
              <a:off x="6452837" y="2601200"/>
              <a:ext cx="846707" cy="215444"/>
            </a:xfrm>
            <a:prstGeom prst="rect">
              <a:avLst/>
            </a:prstGeom>
            <a:noFill/>
          </p:spPr>
          <p:txBody>
            <a:bodyPr wrap="none" rtlCol="0">
              <a:spAutoFit/>
            </a:bodyPr>
            <a:lstStyle/>
            <a:p>
              <a:r>
                <a:rPr lang="en-US" sz="800" dirty="0" smtClean="0">
                  <a:solidFill>
                    <a:prstClr val="black"/>
                  </a:solidFill>
                  <a:latin typeface="Forte" panose="03060902040502070203" pitchFamily="66" charset="0"/>
                </a:rPr>
                <a:t>Quality Issues</a:t>
              </a:r>
              <a:endParaRPr lang="en-US" sz="800" dirty="0">
                <a:solidFill>
                  <a:prstClr val="black"/>
                </a:solidFill>
                <a:latin typeface="Forte" panose="03060902040502070203" pitchFamily="66" charset="0"/>
              </a:endParaRPr>
            </a:p>
          </p:txBody>
        </p:sp>
        <p:sp>
          <p:nvSpPr>
            <p:cNvPr id="69" name="TextBox 68"/>
            <p:cNvSpPr txBox="1"/>
            <p:nvPr/>
          </p:nvSpPr>
          <p:spPr>
            <a:xfrm rot="412784">
              <a:off x="5260612" y="3642950"/>
              <a:ext cx="846707" cy="215444"/>
            </a:xfrm>
            <a:prstGeom prst="rect">
              <a:avLst/>
            </a:prstGeom>
            <a:noFill/>
          </p:spPr>
          <p:txBody>
            <a:bodyPr wrap="none" rtlCol="0">
              <a:spAutoFit/>
            </a:bodyPr>
            <a:lstStyle/>
            <a:p>
              <a:r>
                <a:rPr lang="en-US" sz="800" dirty="0" smtClean="0">
                  <a:solidFill>
                    <a:prstClr val="black"/>
                  </a:solidFill>
                  <a:latin typeface="Forte" panose="03060902040502070203" pitchFamily="66" charset="0"/>
                </a:rPr>
                <a:t>Quality Issues</a:t>
              </a:r>
              <a:endParaRPr lang="en-US" sz="800" dirty="0">
                <a:solidFill>
                  <a:prstClr val="black"/>
                </a:solidFill>
                <a:latin typeface="Forte" panose="03060902040502070203" pitchFamily="66" charset="0"/>
              </a:endParaRPr>
            </a:p>
          </p:txBody>
        </p:sp>
        <p:sp>
          <p:nvSpPr>
            <p:cNvPr id="70" name="TextBox 69"/>
            <p:cNvSpPr txBox="1"/>
            <p:nvPr/>
          </p:nvSpPr>
          <p:spPr>
            <a:xfrm rot="19480344">
              <a:off x="6535787" y="3749050"/>
              <a:ext cx="846707" cy="215444"/>
            </a:xfrm>
            <a:prstGeom prst="rect">
              <a:avLst/>
            </a:prstGeom>
            <a:noFill/>
          </p:spPr>
          <p:txBody>
            <a:bodyPr wrap="none" rtlCol="0">
              <a:spAutoFit/>
            </a:bodyPr>
            <a:lstStyle/>
            <a:p>
              <a:r>
                <a:rPr lang="en-US" sz="800" dirty="0" smtClean="0">
                  <a:solidFill>
                    <a:prstClr val="black"/>
                  </a:solidFill>
                  <a:latin typeface="Forte" panose="03060902040502070203" pitchFamily="66" charset="0"/>
                </a:rPr>
                <a:t>Quality Issues</a:t>
              </a:r>
              <a:endParaRPr lang="en-US" sz="800" dirty="0">
                <a:solidFill>
                  <a:prstClr val="black"/>
                </a:solidFill>
                <a:latin typeface="Forte" panose="03060902040502070203" pitchFamily="66" charset="0"/>
              </a:endParaRPr>
            </a:p>
          </p:txBody>
        </p:sp>
        <p:sp>
          <p:nvSpPr>
            <p:cNvPr id="71" name="TextBox 70"/>
            <p:cNvSpPr txBox="1"/>
            <p:nvPr/>
          </p:nvSpPr>
          <p:spPr>
            <a:xfrm>
              <a:off x="5210462" y="2747825"/>
              <a:ext cx="970137" cy="215444"/>
            </a:xfrm>
            <a:prstGeom prst="rect">
              <a:avLst/>
            </a:prstGeom>
            <a:noFill/>
          </p:spPr>
          <p:txBody>
            <a:bodyPr wrap="none" rtlCol="0">
              <a:spAutoFit/>
            </a:bodyPr>
            <a:lstStyle/>
            <a:p>
              <a:r>
                <a:rPr lang="en-US" sz="800" dirty="0" smtClean="0">
                  <a:solidFill>
                    <a:prstClr val="black"/>
                  </a:solidFill>
                  <a:latin typeface="Forte" panose="03060902040502070203" pitchFamily="66" charset="0"/>
                </a:rPr>
                <a:t>Address Incorrect</a:t>
              </a:r>
              <a:endParaRPr lang="en-US" sz="800" dirty="0">
                <a:solidFill>
                  <a:prstClr val="black"/>
                </a:solidFill>
                <a:latin typeface="Forte" panose="03060902040502070203" pitchFamily="66" charset="0"/>
              </a:endParaRPr>
            </a:p>
          </p:txBody>
        </p:sp>
        <p:sp>
          <p:nvSpPr>
            <p:cNvPr id="72" name="TextBox 71"/>
            <p:cNvSpPr txBox="1"/>
            <p:nvPr/>
          </p:nvSpPr>
          <p:spPr>
            <a:xfrm rot="19650069">
              <a:off x="6369887" y="3536850"/>
              <a:ext cx="970137" cy="215444"/>
            </a:xfrm>
            <a:prstGeom prst="rect">
              <a:avLst/>
            </a:prstGeom>
            <a:noFill/>
          </p:spPr>
          <p:txBody>
            <a:bodyPr wrap="none" rtlCol="0">
              <a:spAutoFit/>
            </a:bodyPr>
            <a:lstStyle/>
            <a:p>
              <a:r>
                <a:rPr lang="en-US" sz="800" dirty="0" smtClean="0">
                  <a:solidFill>
                    <a:prstClr val="black"/>
                  </a:solidFill>
                  <a:latin typeface="Forte" panose="03060902040502070203" pitchFamily="66" charset="0"/>
                </a:rPr>
                <a:t>Address Incorrect</a:t>
              </a:r>
              <a:endParaRPr lang="en-US" sz="800" dirty="0">
                <a:solidFill>
                  <a:prstClr val="black"/>
                </a:solidFill>
                <a:latin typeface="Forte" panose="03060902040502070203" pitchFamily="66" charset="0"/>
              </a:endParaRPr>
            </a:p>
          </p:txBody>
        </p:sp>
        <p:sp>
          <p:nvSpPr>
            <p:cNvPr id="73" name="TextBox 72"/>
            <p:cNvSpPr txBox="1"/>
            <p:nvPr/>
          </p:nvSpPr>
          <p:spPr>
            <a:xfrm rot="390306">
              <a:off x="5247112" y="3397950"/>
              <a:ext cx="968535" cy="215444"/>
            </a:xfrm>
            <a:prstGeom prst="rect">
              <a:avLst/>
            </a:prstGeom>
            <a:noFill/>
          </p:spPr>
          <p:txBody>
            <a:bodyPr wrap="none" rtlCol="0">
              <a:spAutoFit/>
            </a:bodyPr>
            <a:lstStyle/>
            <a:p>
              <a:r>
                <a:rPr lang="en-US" sz="800" dirty="0" smtClean="0">
                  <a:solidFill>
                    <a:prstClr val="black"/>
                  </a:solidFill>
                  <a:latin typeface="Forte" panose="03060902040502070203" pitchFamily="66" charset="0"/>
                </a:rPr>
                <a:t>Supplier Damage </a:t>
              </a:r>
              <a:endParaRPr lang="en-US" sz="800" dirty="0">
                <a:solidFill>
                  <a:prstClr val="black"/>
                </a:solidFill>
                <a:latin typeface="Forte" panose="03060902040502070203" pitchFamily="66" charset="0"/>
              </a:endParaRPr>
            </a:p>
          </p:txBody>
        </p:sp>
        <p:sp>
          <p:nvSpPr>
            <p:cNvPr id="74" name="TextBox 73"/>
            <p:cNvSpPr txBox="1"/>
            <p:nvPr/>
          </p:nvSpPr>
          <p:spPr>
            <a:xfrm rot="20684417">
              <a:off x="6358312" y="2356200"/>
              <a:ext cx="1002197" cy="215444"/>
            </a:xfrm>
            <a:prstGeom prst="rect">
              <a:avLst/>
            </a:prstGeom>
            <a:noFill/>
          </p:spPr>
          <p:txBody>
            <a:bodyPr wrap="none" rtlCol="0">
              <a:spAutoFit/>
            </a:bodyPr>
            <a:lstStyle/>
            <a:p>
              <a:r>
                <a:rPr lang="en-US" sz="800" dirty="0" smtClean="0">
                  <a:solidFill>
                    <a:prstClr val="black"/>
                  </a:solidFill>
                  <a:latin typeface="Forte" panose="03060902040502070203" pitchFamily="66" charset="0"/>
                </a:rPr>
                <a:t>Shipping Company</a:t>
              </a:r>
              <a:endParaRPr lang="en-US" sz="800" dirty="0">
                <a:solidFill>
                  <a:prstClr val="black"/>
                </a:solidFill>
                <a:latin typeface="Forte" panose="03060902040502070203" pitchFamily="66" charset="0"/>
              </a:endParaRPr>
            </a:p>
          </p:txBody>
        </p:sp>
      </p:grpSp>
      <p:sp>
        <p:nvSpPr>
          <p:cNvPr id="39940" name="TextBox 39939"/>
          <p:cNvSpPr txBox="1"/>
          <p:nvPr/>
        </p:nvSpPr>
        <p:spPr>
          <a:xfrm>
            <a:off x="2144611" y="5636637"/>
            <a:ext cx="4556055" cy="400110"/>
          </a:xfrm>
          <a:prstGeom prst="rect">
            <a:avLst/>
          </a:prstGeom>
          <a:solidFill>
            <a:schemeClr val="accent1">
              <a:lumMod val="40000"/>
              <a:lumOff val="60000"/>
            </a:schemeClr>
          </a:solidFill>
          <a:ln w="38100">
            <a:solidFill>
              <a:schemeClr val="accent1">
                <a:lumMod val="75000"/>
              </a:schemeClr>
            </a:solidFill>
          </a:ln>
        </p:spPr>
        <p:txBody>
          <a:bodyPr wrap="none" rtlCol="0">
            <a:spAutoFit/>
          </a:bodyPr>
          <a:lstStyle/>
          <a:p>
            <a:r>
              <a:rPr lang="en-US" sz="2000" dirty="0" smtClean="0">
                <a:solidFill>
                  <a:prstClr val="black"/>
                </a:solidFill>
                <a:latin typeface="Arial" panose="020B0604020202020204" pitchFamily="34" charset="0"/>
                <a:cs typeface="Arial" panose="020B0604020202020204" pitchFamily="34" charset="0"/>
              </a:rPr>
              <a:t>Prioritize according to number of votes</a:t>
            </a:r>
            <a:endParaRPr lang="en-US" sz="2000" dirty="0">
              <a:solidFill>
                <a:prstClr val="black"/>
              </a:solidFill>
              <a:latin typeface="Arial" panose="020B0604020202020204" pitchFamily="34" charset="0"/>
              <a:cs typeface="Arial" panose="020B0604020202020204" pitchFamily="34" charset="0"/>
            </a:endParaRPr>
          </a:p>
        </p:txBody>
      </p:sp>
      <p:grpSp>
        <p:nvGrpSpPr>
          <p:cNvPr id="39944" name="Group 39943"/>
          <p:cNvGrpSpPr/>
          <p:nvPr/>
        </p:nvGrpSpPr>
        <p:grpSpPr>
          <a:xfrm>
            <a:off x="3085549" y="2530525"/>
            <a:ext cx="5652101" cy="1871693"/>
            <a:chOff x="3085549" y="2530525"/>
            <a:chExt cx="5652101" cy="1871693"/>
          </a:xfrm>
        </p:grpSpPr>
        <p:grpSp>
          <p:nvGrpSpPr>
            <p:cNvPr id="39942" name="Group 39941"/>
            <p:cNvGrpSpPr/>
            <p:nvPr/>
          </p:nvGrpSpPr>
          <p:grpSpPr>
            <a:xfrm>
              <a:off x="3085549" y="2611661"/>
              <a:ext cx="4914530" cy="1790557"/>
              <a:chOff x="816849" y="4347911"/>
              <a:chExt cx="4914530" cy="1790557"/>
            </a:xfrm>
          </p:grpSpPr>
          <p:sp>
            <p:nvSpPr>
              <p:cNvPr id="31" name="Line 20"/>
              <p:cNvSpPr>
                <a:spLocks noChangeShapeType="1"/>
              </p:cNvSpPr>
              <p:nvPr/>
            </p:nvSpPr>
            <p:spPr bwMode="auto">
              <a:xfrm>
                <a:off x="2195959" y="5322493"/>
                <a:ext cx="240377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fontAlgn="base">
                  <a:spcBef>
                    <a:spcPct val="0"/>
                  </a:spcBef>
                  <a:spcAft>
                    <a:spcPct val="0"/>
                  </a:spcAft>
                </a:pPr>
                <a:endParaRPr lang="en-US" sz="2400" baseline="-25000" smtClean="0">
                  <a:solidFill>
                    <a:srgbClr val="FFFFFF"/>
                  </a:solidFill>
                  <a:latin typeface="Times New Roman" pitchFamily="18" charset="0"/>
                  <a:cs typeface="Arial"/>
                </a:endParaRPr>
              </a:p>
            </p:txBody>
          </p:sp>
          <p:sp>
            <p:nvSpPr>
              <p:cNvPr id="32" name="Text Box 21"/>
              <p:cNvSpPr txBox="1">
                <a:spLocks noChangeArrowheads="1"/>
              </p:cNvSpPr>
              <p:nvPr/>
            </p:nvSpPr>
            <p:spPr bwMode="auto">
              <a:xfrm>
                <a:off x="4621647" y="5187556"/>
                <a:ext cx="1109732" cy="27463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fontAlgn="base">
                  <a:spcBef>
                    <a:spcPct val="20000"/>
                  </a:spcBef>
                  <a:spcAft>
                    <a:spcPct val="0"/>
                  </a:spcAft>
                </a:pPr>
                <a:r>
                  <a:rPr lang="en-US" sz="1200" smtClean="0">
                    <a:solidFill>
                      <a:srgbClr val="000000"/>
                    </a:solidFill>
                    <a:latin typeface="Arial"/>
                    <a:cs typeface="Arial"/>
                  </a:rPr>
                  <a:t>Late Shipments</a:t>
                </a:r>
              </a:p>
            </p:txBody>
          </p:sp>
          <p:sp>
            <p:nvSpPr>
              <p:cNvPr id="33" name="Line 22"/>
              <p:cNvSpPr>
                <a:spLocks noChangeShapeType="1"/>
              </p:cNvSpPr>
              <p:nvPr/>
            </p:nvSpPr>
            <p:spPr bwMode="auto">
              <a:xfrm>
                <a:off x="2381559" y="4906568"/>
                <a:ext cx="647022" cy="41592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fontAlgn="base">
                  <a:spcBef>
                    <a:spcPct val="0"/>
                  </a:spcBef>
                  <a:spcAft>
                    <a:spcPct val="0"/>
                  </a:spcAft>
                </a:pPr>
                <a:endParaRPr lang="en-US" sz="2400" baseline="-25000" smtClean="0">
                  <a:solidFill>
                    <a:srgbClr val="FFFFFF"/>
                  </a:solidFill>
                  <a:latin typeface="Times New Roman" pitchFamily="18" charset="0"/>
                  <a:cs typeface="Arial"/>
                </a:endParaRPr>
              </a:p>
            </p:txBody>
          </p:sp>
          <p:sp>
            <p:nvSpPr>
              <p:cNvPr id="34" name="Line 23"/>
              <p:cNvSpPr>
                <a:spLocks noChangeShapeType="1"/>
              </p:cNvSpPr>
              <p:nvPr/>
            </p:nvSpPr>
            <p:spPr bwMode="auto">
              <a:xfrm>
                <a:off x="2935781" y="4906568"/>
                <a:ext cx="647022" cy="41592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fontAlgn="base">
                  <a:spcBef>
                    <a:spcPct val="0"/>
                  </a:spcBef>
                  <a:spcAft>
                    <a:spcPct val="0"/>
                  </a:spcAft>
                </a:pPr>
                <a:endParaRPr lang="en-US" sz="2400" baseline="-25000" smtClean="0">
                  <a:solidFill>
                    <a:srgbClr val="FFFFFF"/>
                  </a:solidFill>
                  <a:latin typeface="Times New Roman" pitchFamily="18" charset="0"/>
                  <a:cs typeface="Arial"/>
                </a:endParaRPr>
              </a:p>
            </p:txBody>
          </p:sp>
          <p:sp>
            <p:nvSpPr>
              <p:cNvPr id="35" name="Line 24"/>
              <p:cNvSpPr>
                <a:spLocks noChangeShapeType="1"/>
              </p:cNvSpPr>
              <p:nvPr/>
            </p:nvSpPr>
            <p:spPr bwMode="auto">
              <a:xfrm>
                <a:off x="3490003" y="4906568"/>
                <a:ext cx="647022" cy="41592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fontAlgn="base">
                  <a:spcBef>
                    <a:spcPct val="0"/>
                  </a:spcBef>
                  <a:spcAft>
                    <a:spcPct val="0"/>
                  </a:spcAft>
                </a:pPr>
                <a:endParaRPr lang="en-US" sz="2400" baseline="-25000" smtClean="0">
                  <a:solidFill>
                    <a:srgbClr val="FFFFFF"/>
                  </a:solidFill>
                  <a:latin typeface="Times New Roman" pitchFamily="18" charset="0"/>
                  <a:cs typeface="Arial"/>
                </a:endParaRPr>
              </a:p>
            </p:txBody>
          </p:sp>
          <p:sp>
            <p:nvSpPr>
              <p:cNvPr id="36" name="Line 25"/>
              <p:cNvSpPr>
                <a:spLocks noChangeShapeType="1"/>
              </p:cNvSpPr>
              <p:nvPr/>
            </p:nvSpPr>
            <p:spPr bwMode="auto">
              <a:xfrm flipH="1">
                <a:off x="2257826" y="5322493"/>
                <a:ext cx="770755" cy="49212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fontAlgn="base">
                  <a:spcBef>
                    <a:spcPct val="0"/>
                  </a:spcBef>
                  <a:spcAft>
                    <a:spcPct val="0"/>
                  </a:spcAft>
                </a:pPr>
                <a:endParaRPr lang="en-US" sz="2400" baseline="-25000" smtClean="0">
                  <a:solidFill>
                    <a:srgbClr val="FFFFFF"/>
                  </a:solidFill>
                  <a:latin typeface="Times New Roman" pitchFamily="18" charset="0"/>
                  <a:cs typeface="Arial"/>
                </a:endParaRPr>
              </a:p>
            </p:txBody>
          </p:sp>
          <p:sp>
            <p:nvSpPr>
              <p:cNvPr id="37" name="Line 26"/>
              <p:cNvSpPr>
                <a:spLocks noChangeShapeType="1"/>
              </p:cNvSpPr>
              <p:nvPr/>
            </p:nvSpPr>
            <p:spPr bwMode="auto">
              <a:xfrm flipH="1">
                <a:off x="2935781" y="5322493"/>
                <a:ext cx="647022" cy="41592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fontAlgn="base">
                  <a:spcBef>
                    <a:spcPct val="0"/>
                  </a:spcBef>
                  <a:spcAft>
                    <a:spcPct val="0"/>
                  </a:spcAft>
                </a:pPr>
                <a:endParaRPr lang="en-US" sz="2400" baseline="-25000" smtClean="0">
                  <a:solidFill>
                    <a:srgbClr val="FFFFFF"/>
                  </a:solidFill>
                  <a:latin typeface="Times New Roman" pitchFamily="18" charset="0"/>
                  <a:cs typeface="Arial"/>
                </a:endParaRPr>
              </a:p>
            </p:txBody>
          </p:sp>
          <p:sp>
            <p:nvSpPr>
              <p:cNvPr id="38" name="Line 27"/>
              <p:cNvSpPr>
                <a:spLocks noChangeShapeType="1"/>
              </p:cNvSpPr>
              <p:nvPr/>
            </p:nvSpPr>
            <p:spPr bwMode="auto">
              <a:xfrm flipH="1">
                <a:off x="3490003" y="5322493"/>
                <a:ext cx="647022" cy="41592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fontAlgn="base">
                  <a:spcBef>
                    <a:spcPct val="0"/>
                  </a:spcBef>
                  <a:spcAft>
                    <a:spcPct val="0"/>
                  </a:spcAft>
                </a:pPr>
                <a:endParaRPr lang="en-US" sz="2400" baseline="-25000" smtClean="0">
                  <a:solidFill>
                    <a:srgbClr val="FFFFFF"/>
                  </a:solidFill>
                  <a:latin typeface="Times New Roman" pitchFamily="18" charset="0"/>
                  <a:cs typeface="Arial"/>
                </a:endParaRPr>
              </a:p>
            </p:txBody>
          </p:sp>
          <p:sp>
            <p:nvSpPr>
              <p:cNvPr id="39" name="Text Box 28"/>
              <p:cNvSpPr txBox="1">
                <a:spLocks noChangeArrowheads="1"/>
              </p:cNvSpPr>
              <p:nvPr/>
            </p:nvSpPr>
            <p:spPr bwMode="auto">
              <a:xfrm>
                <a:off x="3675603" y="5595543"/>
                <a:ext cx="924132" cy="2444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fontAlgn="base">
                  <a:spcBef>
                    <a:spcPct val="20000"/>
                  </a:spcBef>
                  <a:spcAft>
                    <a:spcPct val="0"/>
                  </a:spcAft>
                </a:pPr>
                <a:r>
                  <a:rPr lang="en-US" sz="1000" smtClean="0">
                    <a:solidFill>
                      <a:srgbClr val="000000"/>
                    </a:solidFill>
                    <a:latin typeface="Arial"/>
                    <a:cs typeface="Arial"/>
                  </a:rPr>
                  <a:t>Database errors</a:t>
                </a:r>
              </a:p>
            </p:txBody>
          </p:sp>
          <p:sp>
            <p:nvSpPr>
              <p:cNvPr id="40" name="Text Box 29"/>
              <p:cNvSpPr txBox="1">
                <a:spLocks noChangeArrowheads="1"/>
              </p:cNvSpPr>
              <p:nvPr/>
            </p:nvSpPr>
            <p:spPr bwMode="auto">
              <a:xfrm>
                <a:off x="3582803" y="4600181"/>
                <a:ext cx="831332" cy="3968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fontAlgn="base">
                  <a:spcBef>
                    <a:spcPct val="20000"/>
                  </a:spcBef>
                  <a:spcAft>
                    <a:spcPct val="0"/>
                  </a:spcAft>
                </a:pPr>
                <a:r>
                  <a:rPr lang="en-US" sz="1000" dirty="0" smtClean="0">
                    <a:solidFill>
                      <a:srgbClr val="000000"/>
                    </a:solidFill>
                    <a:latin typeface="Arial"/>
                    <a:cs typeface="Arial"/>
                  </a:rPr>
                  <a:t>Shipping company</a:t>
                </a:r>
              </a:p>
            </p:txBody>
          </p:sp>
          <p:sp>
            <p:nvSpPr>
              <p:cNvPr id="41" name="Text Box 30"/>
              <p:cNvSpPr txBox="1">
                <a:spLocks noChangeArrowheads="1"/>
              </p:cNvSpPr>
              <p:nvPr/>
            </p:nvSpPr>
            <p:spPr bwMode="auto">
              <a:xfrm>
                <a:off x="2473070" y="4538268"/>
                <a:ext cx="1109733" cy="3968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fontAlgn="base">
                  <a:spcBef>
                    <a:spcPct val="20000"/>
                  </a:spcBef>
                  <a:spcAft>
                    <a:spcPct val="0"/>
                  </a:spcAft>
                </a:pPr>
                <a:r>
                  <a:rPr lang="en-US" sz="1000" dirty="0" smtClean="0">
                    <a:solidFill>
                      <a:srgbClr val="000000"/>
                    </a:solidFill>
                    <a:latin typeface="Arial"/>
                    <a:cs typeface="Arial"/>
                  </a:rPr>
                  <a:t>Damage from suppliers</a:t>
                </a:r>
              </a:p>
            </p:txBody>
          </p:sp>
          <p:sp>
            <p:nvSpPr>
              <p:cNvPr id="42" name="Text Box 31"/>
              <p:cNvSpPr txBox="1">
                <a:spLocks noChangeArrowheads="1"/>
              </p:cNvSpPr>
              <p:nvPr/>
            </p:nvSpPr>
            <p:spPr bwMode="auto">
              <a:xfrm>
                <a:off x="2676014" y="4347911"/>
                <a:ext cx="286133" cy="27463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457200" indent="-4572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pPr>
                <a:r>
                  <a:rPr lang="en-US" sz="1200" b="1" dirty="0" smtClean="0">
                    <a:solidFill>
                      <a:srgbClr val="000000"/>
                    </a:solidFill>
                    <a:latin typeface="Arial" pitchFamily="34" charset="0"/>
                    <a:cs typeface="Arial"/>
                  </a:rPr>
                  <a:t>xx</a:t>
                </a:r>
              </a:p>
            </p:txBody>
          </p:sp>
          <p:sp>
            <p:nvSpPr>
              <p:cNvPr id="43" name="Text Box 32"/>
              <p:cNvSpPr txBox="1">
                <a:spLocks noChangeArrowheads="1"/>
              </p:cNvSpPr>
              <p:nvPr/>
            </p:nvSpPr>
            <p:spPr bwMode="auto">
              <a:xfrm>
                <a:off x="3775091" y="4449372"/>
                <a:ext cx="216533"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457200" indent="-4572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pPr>
                <a:r>
                  <a:rPr lang="en-US" sz="1200" b="1" dirty="0" smtClean="0">
                    <a:solidFill>
                      <a:srgbClr val="000000"/>
                    </a:solidFill>
                    <a:latin typeface="Arial" pitchFamily="34" charset="0"/>
                    <a:cs typeface="Arial"/>
                  </a:rPr>
                  <a:t>x</a:t>
                </a:r>
              </a:p>
            </p:txBody>
          </p:sp>
          <p:sp>
            <p:nvSpPr>
              <p:cNvPr id="44" name="Text Box 33"/>
              <p:cNvSpPr txBox="1">
                <a:spLocks noChangeArrowheads="1"/>
              </p:cNvSpPr>
              <p:nvPr/>
            </p:nvSpPr>
            <p:spPr bwMode="auto">
              <a:xfrm>
                <a:off x="3948725" y="5436085"/>
                <a:ext cx="217822" cy="27622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457200" indent="-4572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pPr>
                <a:r>
                  <a:rPr lang="en-US" sz="1200" b="1" dirty="0" smtClean="0">
                    <a:solidFill>
                      <a:srgbClr val="000000"/>
                    </a:solidFill>
                    <a:latin typeface="Arial" pitchFamily="34" charset="0"/>
                    <a:cs typeface="Arial"/>
                  </a:rPr>
                  <a:t>x</a:t>
                </a:r>
              </a:p>
            </p:txBody>
          </p:sp>
          <p:grpSp>
            <p:nvGrpSpPr>
              <p:cNvPr id="45" name="Group 34"/>
              <p:cNvGrpSpPr>
                <a:grpSpLocks noChangeAspect="1"/>
              </p:cNvGrpSpPr>
              <p:nvPr/>
            </p:nvGrpSpPr>
            <p:grpSpPr bwMode="auto">
              <a:xfrm>
                <a:off x="816849" y="5222481"/>
                <a:ext cx="484622" cy="704850"/>
                <a:chOff x="4080" y="1824"/>
                <a:chExt cx="657" cy="1059"/>
              </a:xfrm>
            </p:grpSpPr>
            <p:sp>
              <p:nvSpPr>
                <p:cNvPr id="54" name="Oval 35"/>
                <p:cNvSpPr>
                  <a:spLocks noChangeAspect="1" noChangeArrowheads="1"/>
                </p:cNvSpPr>
                <p:nvPr/>
              </p:nvSpPr>
              <p:spPr bwMode="auto">
                <a:xfrm rot="1091288">
                  <a:off x="4080" y="1826"/>
                  <a:ext cx="583" cy="592"/>
                </a:xfrm>
                <a:prstGeom prst="ellipse">
                  <a:avLst/>
                </a:prstGeom>
                <a:solidFill>
                  <a:srgbClr val="C0C0C0">
                    <a:alpha val="50000"/>
                  </a:srgbClr>
                </a:solidFill>
                <a:ln w="19050">
                  <a:solidFill>
                    <a:srgbClr val="000000"/>
                  </a:solidFill>
                  <a:round/>
                  <a:headEnd/>
                  <a:tailEnd/>
                </a:ln>
              </p:spPr>
              <p:txBody>
                <a:bodyPr wrap="none" lIns="18288" tIns="18288" rIns="18288" bIns="18288" anchor="ctr"/>
                <a:lstStyle/>
                <a:p>
                  <a:pPr algn="ctr" fontAlgn="base">
                    <a:spcBef>
                      <a:spcPct val="0"/>
                    </a:spcBef>
                    <a:spcAft>
                      <a:spcPct val="0"/>
                    </a:spcAft>
                  </a:pPr>
                  <a:endParaRPr lang="en-US" sz="2400" baseline="-25000" smtClean="0">
                    <a:solidFill>
                      <a:srgbClr val="FFFFFF"/>
                    </a:solidFill>
                    <a:latin typeface="Times New Roman" pitchFamily="18" charset="0"/>
                    <a:cs typeface="Arial"/>
                  </a:endParaRPr>
                </a:p>
              </p:txBody>
            </p:sp>
            <p:sp>
              <p:nvSpPr>
                <p:cNvPr id="55" name="Freeform 36"/>
                <p:cNvSpPr>
                  <a:spLocks noChangeAspect="1"/>
                </p:cNvSpPr>
                <p:nvPr/>
              </p:nvSpPr>
              <p:spPr bwMode="auto">
                <a:xfrm rot="1026323" flipH="1" flipV="1">
                  <a:off x="4174" y="1871"/>
                  <a:ext cx="351" cy="535"/>
                </a:xfrm>
                <a:custGeom>
                  <a:avLst/>
                  <a:gdLst>
                    <a:gd name="T0" fmla="*/ 276 w 465"/>
                    <a:gd name="T1" fmla="*/ 0 h 714"/>
                    <a:gd name="T2" fmla="*/ 342 w 465"/>
                    <a:gd name="T3" fmla="*/ 45 h 714"/>
                    <a:gd name="T4" fmla="*/ 399 w 465"/>
                    <a:gd name="T5" fmla="*/ 111 h 714"/>
                    <a:gd name="T6" fmla="*/ 432 w 465"/>
                    <a:gd name="T7" fmla="*/ 177 h 714"/>
                    <a:gd name="T8" fmla="*/ 456 w 465"/>
                    <a:gd name="T9" fmla="*/ 243 h 714"/>
                    <a:gd name="T10" fmla="*/ 465 w 465"/>
                    <a:gd name="T11" fmla="*/ 309 h 714"/>
                    <a:gd name="T12" fmla="*/ 465 w 465"/>
                    <a:gd name="T13" fmla="*/ 369 h 714"/>
                    <a:gd name="T14" fmla="*/ 450 w 465"/>
                    <a:gd name="T15" fmla="*/ 447 h 714"/>
                    <a:gd name="T16" fmla="*/ 417 w 465"/>
                    <a:gd name="T17" fmla="*/ 528 h 714"/>
                    <a:gd name="T18" fmla="*/ 366 w 465"/>
                    <a:gd name="T19" fmla="*/ 591 h 714"/>
                    <a:gd name="T20" fmla="*/ 309 w 465"/>
                    <a:gd name="T21" fmla="*/ 636 h 714"/>
                    <a:gd name="T22" fmla="*/ 249 w 465"/>
                    <a:gd name="T23" fmla="*/ 675 h 714"/>
                    <a:gd name="T24" fmla="*/ 189 w 465"/>
                    <a:gd name="T25" fmla="*/ 696 h 714"/>
                    <a:gd name="T26" fmla="*/ 123 w 465"/>
                    <a:gd name="T27" fmla="*/ 711 h 714"/>
                    <a:gd name="T28" fmla="*/ 45 w 465"/>
                    <a:gd name="T29" fmla="*/ 711 h 714"/>
                    <a:gd name="T30" fmla="*/ 0 w 465"/>
                    <a:gd name="T31"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5" h="714">
                      <a:moveTo>
                        <a:pt x="276" y="0"/>
                      </a:moveTo>
                      <a:lnTo>
                        <a:pt x="342" y="45"/>
                      </a:lnTo>
                      <a:lnTo>
                        <a:pt x="399" y="111"/>
                      </a:lnTo>
                      <a:lnTo>
                        <a:pt x="432" y="177"/>
                      </a:lnTo>
                      <a:lnTo>
                        <a:pt x="456" y="243"/>
                      </a:lnTo>
                      <a:lnTo>
                        <a:pt x="465" y="309"/>
                      </a:lnTo>
                      <a:lnTo>
                        <a:pt x="465" y="369"/>
                      </a:lnTo>
                      <a:lnTo>
                        <a:pt x="450" y="447"/>
                      </a:lnTo>
                      <a:lnTo>
                        <a:pt x="417" y="528"/>
                      </a:lnTo>
                      <a:lnTo>
                        <a:pt x="366" y="591"/>
                      </a:lnTo>
                      <a:lnTo>
                        <a:pt x="309" y="636"/>
                      </a:lnTo>
                      <a:lnTo>
                        <a:pt x="249" y="675"/>
                      </a:lnTo>
                      <a:lnTo>
                        <a:pt x="189" y="696"/>
                      </a:lnTo>
                      <a:lnTo>
                        <a:pt x="123" y="711"/>
                      </a:lnTo>
                      <a:lnTo>
                        <a:pt x="45" y="711"/>
                      </a:lnTo>
                      <a:lnTo>
                        <a:pt x="0" y="714"/>
                      </a:lnTo>
                    </a:path>
                  </a:pathLst>
                </a:custGeom>
                <a:noFill/>
                <a:ln w="190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288" tIns="18288" rIns="18288" bIns="18288" anchor="ctr"/>
                <a:lstStyle/>
                <a:p>
                  <a:pPr algn="ctr" fontAlgn="base">
                    <a:spcBef>
                      <a:spcPct val="0"/>
                    </a:spcBef>
                    <a:spcAft>
                      <a:spcPct val="0"/>
                    </a:spcAft>
                  </a:pPr>
                  <a:endParaRPr lang="en-US" sz="2400" baseline="-25000" smtClean="0">
                    <a:solidFill>
                      <a:srgbClr val="FFFFFF"/>
                    </a:solidFill>
                    <a:latin typeface="Times New Roman" pitchFamily="18" charset="0"/>
                    <a:cs typeface="Arial"/>
                  </a:endParaRPr>
                </a:p>
              </p:txBody>
            </p:sp>
            <p:sp>
              <p:nvSpPr>
                <p:cNvPr id="56" name="Freeform 37"/>
                <p:cNvSpPr>
                  <a:spLocks noChangeAspect="1"/>
                </p:cNvSpPr>
                <p:nvPr/>
              </p:nvSpPr>
              <p:spPr bwMode="auto">
                <a:xfrm>
                  <a:off x="4080" y="1824"/>
                  <a:ext cx="519" cy="556"/>
                </a:xfrm>
                <a:custGeom>
                  <a:avLst/>
                  <a:gdLst>
                    <a:gd name="T0" fmla="*/ 202 w 684"/>
                    <a:gd name="T1" fmla="*/ 720 h 720"/>
                    <a:gd name="T2" fmla="*/ 162 w 684"/>
                    <a:gd name="T3" fmla="*/ 664 h 720"/>
                    <a:gd name="T4" fmla="*/ 130 w 684"/>
                    <a:gd name="T5" fmla="*/ 596 h 720"/>
                    <a:gd name="T6" fmla="*/ 118 w 684"/>
                    <a:gd name="T7" fmla="*/ 534 h 720"/>
                    <a:gd name="T8" fmla="*/ 110 w 684"/>
                    <a:gd name="T9" fmla="*/ 470 h 720"/>
                    <a:gd name="T10" fmla="*/ 116 w 684"/>
                    <a:gd name="T11" fmla="*/ 404 h 720"/>
                    <a:gd name="T12" fmla="*/ 132 w 684"/>
                    <a:gd name="T13" fmla="*/ 342 h 720"/>
                    <a:gd name="T14" fmla="*/ 154 w 684"/>
                    <a:gd name="T15" fmla="*/ 296 h 720"/>
                    <a:gd name="T16" fmla="*/ 178 w 684"/>
                    <a:gd name="T17" fmla="*/ 254 h 720"/>
                    <a:gd name="T18" fmla="*/ 220 w 684"/>
                    <a:gd name="T19" fmla="*/ 206 h 720"/>
                    <a:gd name="T20" fmla="*/ 242 w 684"/>
                    <a:gd name="T21" fmla="*/ 182 h 720"/>
                    <a:gd name="T22" fmla="*/ 268 w 684"/>
                    <a:gd name="T23" fmla="*/ 168 h 720"/>
                    <a:gd name="T24" fmla="*/ 302 w 684"/>
                    <a:gd name="T25" fmla="*/ 150 h 720"/>
                    <a:gd name="T26" fmla="*/ 352 w 684"/>
                    <a:gd name="T27" fmla="*/ 128 h 720"/>
                    <a:gd name="T28" fmla="*/ 400 w 684"/>
                    <a:gd name="T29" fmla="*/ 114 h 720"/>
                    <a:gd name="T30" fmla="*/ 436 w 684"/>
                    <a:gd name="T31" fmla="*/ 106 h 720"/>
                    <a:gd name="T32" fmla="*/ 482 w 684"/>
                    <a:gd name="T33" fmla="*/ 104 h 720"/>
                    <a:gd name="T34" fmla="*/ 520 w 684"/>
                    <a:gd name="T35" fmla="*/ 106 h 720"/>
                    <a:gd name="T36" fmla="*/ 550 w 684"/>
                    <a:gd name="T37" fmla="*/ 106 h 720"/>
                    <a:gd name="T38" fmla="*/ 588 w 684"/>
                    <a:gd name="T39" fmla="*/ 116 h 720"/>
                    <a:gd name="T40" fmla="*/ 626 w 684"/>
                    <a:gd name="T41" fmla="*/ 126 h 720"/>
                    <a:gd name="T42" fmla="*/ 654 w 684"/>
                    <a:gd name="T43" fmla="*/ 136 h 720"/>
                    <a:gd name="T44" fmla="*/ 684 w 684"/>
                    <a:gd name="T45" fmla="*/ 142 h 720"/>
                    <a:gd name="T46" fmla="*/ 628 w 684"/>
                    <a:gd name="T47" fmla="*/ 88 h 720"/>
                    <a:gd name="T48" fmla="*/ 592 w 684"/>
                    <a:gd name="T49" fmla="*/ 60 h 720"/>
                    <a:gd name="T50" fmla="*/ 534 w 684"/>
                    <a:gd name="T51" fmla="*/ 30 h 720"/>
                    <a:gd name="T52" fmla="*/ 488 w 684"/>
                    <a:gd name="T53" fmla="*/ 16 h 720"/>
                    <a:gd name="T54" fmla="*/ 448 w 684"/>
                    <a:gd name="T55" fmla="*/ 6 h 720"/>
                    <a:gd name="T56" fmla="*/ 406 w 684"/>
                    <a:gd name="T57" fmla="*/ 0 h 720"/>
                    <a:gd name="T58" fmla="*/ 356 w 684"/>
                    <a:gd name="T59" fmla="*/ 2 h 720"/>
                    <a:gd name="T60" fmla="*/ 302 w 684"/>
                    <a:gd name="T61" fmla="*/ 8 h 720"/>
                    <a:gd name="T62" fmla="*/ 242 w 684"/>
                    <a:gd name="T63" fmla="*/ 28 h 720"/>
                    <a:gd name="T64" fmla="*/ 200 w 684"/>
                    <a:gd name="T65" fmla="*/ 46 h 720"/>
                    <a:gd name="T66" fmla="*/ 150 w 684"/>
                    <a:gd name="T67" fmla="*/ 82 h 720"/>
                    <a:gd name="T68" fmla="*/ 122 w 684"/>
                    <a:gd name="T69" fmla="*/ 106 h 720"/>
                    <a:gd name="T70" fmla="*/ 86 w 684"/>
                    <a:gd name="T71" fmla="*/ 142 h 720"/>
                    <a:gd name="T72" fmla="*/ 60 w 684"/>
                    <a:gd name="T73" fmla="*/ 180 h 720"/>
                    <a:gd name="T74" fmla="*/ 36 w 684"/>
                    <a:gd name="T75" fmla="*/ 224 h 720"/>
                    <a:gd name="T76" fmla="*/ 18 w 684"/>
                    <a:gd name="T77" fmla="*/ 270 h 720"/>
                    <a:gd name="T78" fmla="*/ 8 w 684"/>
                    <a:gd name="T79" fmla="*/ 312 h 720"/>
                    <a:gd name="T80" fmla="*/ 0 w 684"/>
                    <a:gd name="T81" fmla="*/ 354 h 720"/>
                    <a:gd name="T82" fmla="*/ 2 w 684"/>
                    <a:gd name="T83" fmla="*/ 420 h 720"/>
                    <a:gd name="T84" fmla="*/ 14 w 684"/>
                    <a:gd name="T85" fmla="*/ 494 h 720"/>
                    <a:gd name="T86" fmla="*/ 34 w 684"/>
                    <a:gd name="T87" fmla="*/ 546 h 720"/>
                    <a:gd name="T88" fmla="*/ 58 w 684"/>
                    <a:gd name="T89" fmla="*/ 594 h 720"/>
                    <a:gd name="T90" fmla="*/ 96 w 684"/>
                    <a:gd name="T91" fmla="*/ 642 h 720"/>
                    <a:gd name="T92" fmla="*/ 142 w 684"/>
                    <a:gd name="T93" fmla="*/ 686 h 720"/>
                    <a:gd name="T94" fmla="*/ 176 w 684"/>
                    <a:gd name="T95" fmla="*/ 710 h 720"/>
                    <a:gd name="T96" fmla="*/ 202 w 684"/>
                    <a:gd name="T97"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4" h="720">
                      <a:moveTo>
                        <a:pt x="202" y="720"/>
                      </a:moveTo>
                      <a:lnTo>
                        <a:pt x="162" y="664"/>
                      </a:lnTo>
                      <a:lnTo>
                        <a:pt x="130" y="596"/>
                      </a:lnTo>
                      <a:lnTo>
                        <a:pt x="118" y="534"/>
                      </a:lnTo>
                      <a:lnTo>
                        <a:pt x="110" y="470"/>
                      </a:lnTo>
                      <a:lnTo>
                        <a:pt x="116" y="404"/>
                      </a:lnTo>
                      <a:lnTo>
                        <a:pt x="132" y="342"/>
                      </a:lnTo>
                      <a:lnTo>
                        <a:pt x="154" y="296"/>
                      </a:lnTo>
                      <a:lnTo>
                        <a:pt x="178" y="254"/>
                      </a:lnTo>
                      <a:lnTo>
                        <a:pt x="220" y="206"/>
                      </a:lnTo>
                      <a:lnTo>
                        <a:pt x="242" y="182"/>
                      </a:lnTo>
                      <a:lnTo>
                        <a:pt x="268" y="168"/>
                      </a:lnTo>
                      <a:lnTo>
                        <a:pt x="302" y="150"/>
                      </a:lnTo>
                      <a:lnTo>
                        <a:pt x="352" y="128"/>
                      </a:lnTo>
                      <a:lnTo>
                        <a:pt x="400" y="114"/>
                      </a:lnTo>
                      <a:lnTo>
                        <a:pt x="436" y="106"/>
                      </a:lnTo>
                      <a:lnTo>
                        <a:pt x="482" y="104"/>
                      </a:lnTo>
                      <a:lnTo>
                        <a:pt x="520" y="106"/>
                      </a:lnTo>
                      <a:lnTo>
                        <a:pt x="550" y="106"/>
                      </a:lnTo>
                      <a:lnTo>
                        <a:pt x="588" y="116"/>
                      </a:lnTo>
                      <a:lnTo>
                        <a:pt x="626" y="126"/>
                      </a:lnTo>
                      <a:lnTo>
                        <a:pt x="654" y="136"/>
                      </a:lnTo>
                      <a:lnTo>
                        <a:pt x="684" y="142"/>
                      </a:lnTo>
                      <a:lnTo>
                        <a:pt x="628" y="88"/>
                      </a:lnTo>
                      <a:lnTo>
                        <a:pt x="592" y="60"/>
                      </a:lnTo>
                      <a:lnTo>
                        <a:pt x="534" y="30"/>
                      </a:lnTo>
                      <a:lnTo>
                        <a:pt x="488" y="16"/>
                      </a:lnTo>
                      <a:lnTo>
                        <a:pt x="448" y="6"/>
                      </a:lnTo>
                      <a:lnTo>
                        <a:pt x="406" y="0"/>
                      </a:lnTo>
                      <a:lnTo>
                        <a:pt x="356" y="2"/>
                      </a:lnTo>
                      <a:lnTo>
                        <a:pt x="302" y="8"/>
                      </a:lnTo>
                      <a:lnTo>
                        <a:pt x="242" y="28"/>
                      </a:lnTo>
                      <a:lnTo>
                        <a:pt x="200" y="46"/>
                      </a:lnTo>
                      <a:lnTo>
                        <a:pt x="150" y="82"/>
                      </a:lnTo>
                      <a:lnTo>
                        <a:pt x="122" y="106"/>
                      </a:lnTo>
                      <a:lnTo>
                        <a:pt x="86" y="142"/>
                      </a:lnTo>
                      <a:lnTo>
                        <a:pt x="60" y="180"/>
                      </a:lnTo>
                      <a:lnTo>
                        <a:pt x="36" y="224"/>
                      </a:lnTo>
                      <a:lnTo>
                        <a:pt x="18" y="270"/>
                      </a:lnTo>
                      <a:lnTo>
                        <a:pt x="8" y="312"/>
                      </a:lnTo>
                      <a:lnTo>
                        <a:pt x="0" y="354"/>
                      </a:lnTo>
                      <a:lnTo>
                        <a:pt x="2" y="420"/>
                      </a:lnTo>
                      <a:lnTo>
                        <a:pt x="14" y="494"/>
                      </a:lnTo>
                      <a:lnTo>
                        <a:pt x="34" y="546"/>
                      </a:lnTo>
                      <a:lnTo>
                        <a:pt x="58" y="594"/>
                      </a:lnTo>
                      <a:lnTo>
                        <a:pt x="96" y="642"/>
                      </a:lnTo>
                      <a:lnTo>
                        <a:pt x="142" y="686"/>
                      </a:lnTo>
                      <a:lnTo>
                        <a:pt x="176" y="710"/>
                      </a:lnTo>
                      <a:lnTo>
                        <a:pt x="202" y="720"/>
                      </a:lnTo>
                      <a:close/>
                    </a:path>
                  </a:pathLst>
                </a:custGeom>
                <a:solidFill>
                  <a:srgbClr val="FFFFFF"/>
                </a:soli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8288" tIns="18288" rIns="18288" bIns="18288" anchor="ctr"/>
                <a:lstStyle/>
                <a:p>
                  <a:pPr algn="ctr" fontAlgn="base">
                    <a:spcBef>
                      <a:spcPct val="0"/>
                    </a:spcBef>
                    <a:spcAft>
                      <a:spcPct val="0"/>
                    </a:spcAft>
                  </a:pPr>
                  <a:endParaRPr lang="en-US" sz="2400" baseline="-25000" smtClean="0">
                    <a:solidFill>
                      <a:srgbClr val="FFFFFF"/>
                    </a:solidFill>
                    <a:latin typeface="Times New Roman" pitchFamily="18" charset="0"/>
                    <a:cs typeface="Arial"/>
                  </a:endParaRPr>
                </a:p>
              </p:txBody>
            </p:sp>
            <p:sp>
              <p:nvSpPr>
                <p:cNvPr id="57" name="Freeform 38"/>
                <p:cNvSpPr>
                  <a:spLocks noChangeAspect="1"/>
                </p:cNvSpPr>
                <p:nvPr/>
              </p:nvSpPr>
              <p:spPr bwMode="auto">
                <a:xfrm>
                  <a:off x="4217" y="1898"/>
                  <a:ext cx="520" cy="566"/>
                </a:xfrm>
                <a:custGeom>
                  <a:avLst/>
                  <a:gdLst>
                    <a:gd name="T0" fmla="*/ 470 w 686"/>
                    <a:gd name="T1" fmla="*/ 0 h 734"/>
                    <a:gd name="T2" fmla="*/ 592 w 686"/>
                    <a:gd name="T3" fmla="*/ 90 h 734"/>
                    <a:gd name="T4" fmla="*/ 638 w 686"/>
                    <a:gd name="T5" fmla="*/ 154 h 734"/>
                    <a:gd name="T6" fmla="*/ 668 w 686"/>
                    <a:gd name="T7" fmla="*/ 218 h 734"/>
                    <a:gd name="T8" fmla="*/ 682 w 686"/>
                    <a:gd name="T9" fmla="*/ 312 h 734"/>
                    <a:gd name="T10" fmla="*/ 686 w 686"/>
                    <a:gd name="T11" fmla="*/ 384 h 734"/>
                    <a:gd name="T12" fmla="*/ 672 w 686"/>
                    <a:gd name="T13" fmla="*/ 448 h 734"/>
                    <a:gd name="T14" fmla="*/ 648 w 686"/>
                    <a:gd name="T15" fmla="*/ 514 h 734"/>
                    <a:gd name="T16" fmla="*/ 616 w 686"/>
                    <a:gd name="T17" fmla="*/ 572 h 734"/>
                    <a:gd name="T18" fmla="*/ 572 w 686"/>
                    <a:gd name="T19" fmla="*/ 622 h 734"/>
                    <a:gd name="T20" fmla="*/ 534 w 686"/>
                    <a:gd name="T21" fmla="*/ 656 h 734"/>
                    <a:gd name="T22" fmla="*/ 484 w 686"/>
                    <a:gd name="T23" fmla="*/ 688 h 734"/>
                    <a:gd name="T24" fmla="*/ 434 w 686"/>
                    <a:gd name="T25" fmla="*/ 706 h 734"/>
                    <a:gd name="T26" fmla="*/ 364 w 686"/>
                    <a:gd name="T27" fmla="*/ 730 h 734"/>
                    <a:gd name="T28" fmla="*/ 308 w 686"/>
                    <a:gd name="T29" fmla="*/ 734 h 734"/>
                    <a:gd name="T30" fmla="*/ 256 w 686"/>
                    <a:gd name="T31" fmla="*/ 728 h 734"/>
                    <a:gd name="T32" fmla="*/ 200 w 686"/>
                    <a:gd name="T33" fmla="*/ 720 h 734"/>
                    <a:gd name="T34" fmla="*/ 172 w 686"/>
                    <a:gd name="T35" fmla="*/ 712 h 734"/>
                    <a:gd name="T36" fmla="*/ 124 w 686"/>
                    <a:gd name="T37" fmla="*/ 706 h 734"/>
                    <a:gd name="T38" fmla="*/ 0 w 686"/>
                    <a:gd name="T39" fmla="*/ 604 h 734"/>
                    <a:gd name="T40" fmla="*/ 72 w 686"/>
                    <a:gd name="T41" fmla="*/ 634 h 734"/>
                    <a:gd name="T42" fmla="*/ 122 w 686"/>
                    <a:gd name="T43" fmla="*/ 648 h 734"/>
                    <a:gd name="T44" fmla="*/ 174 w 686"/>
                    <a:gd name="T45" fmla="*/ 658 h 734"/>
                    <a:gd name="T46" fmla="*/ 228 w 686"/>
                    <a:gd name="T47" fmla="*/ 656 h 734"/>
                    <a:gd name="T48" fmla="*/ 294 w 686"/>
                    <a:gd name="T49" fmla="*/ 646 h 734"/>
                    <a:gd name="T50" fmla="*/ 346 w 686"/>
                    <a:gd name="T51" fmla="*/ 630 h 734"/>
                    <a:gd name="T52" fmla="*/ 396 w 686"/>
                    <a:gd name="T53" fmla="*/ 604 h 734"/>
                    <a:gd name="T54" fmla="*/ 448 w 686"/>
                    <a:gd name="T55" fmla="*/ 568 h 734"/>
                    <a:gd name="T56" fmla="*/ 496 w 686"/>
                    <a:gd name="T57" fmla="*/ 522 h 734"/>
                    <a:gd name="T58" fmla="*/ 528 w 686"/>
                    <a:gd name="T59" fmla="*/ 474 h 734"/>
                    <a:gd name="T60" fmla="*/ 554 w 686"/>
                    <a:gd name="T61" fmla="*/ 422 h 734"/>
                    <a:gd name="T62" fmla="*/ 570 w 686"/>
                    <a:gd name="T63" fmla="*/ 370 h 734"/>
                    <a:gd name="T64" fmla="*/ 580 w 686"/>
                    <a:gd name="T65" fmla="*/ 322 h 734"/>
                    <a:gd name="T66" fmla="*/ 584 w 686"/>
                    <a:gd name="T67" fmla="*/ 272 h 734"/>
                    <a:gd name="T68" fmla="*/ 580 w 686"/>
                    <a:gd name="T69" fmla="*/ 214 h 734"/>
                    <a:gd name="T70" fmla="*/ 568 w 686"/>
                    <a:gd name="T71" fmla="*/ 170 h 734"/>
                    <a:gd name="T72" fmla="*/ 554 w 686"/>
                    <a:gd name="T73" fmla="*/ 130 h 734"/>
                    <a:gd name="T74" fmla="*/ 532 w 686"/>
                    <a:gd name="T75" fmla="*/ 84 h 734"/>
                    <a:gd name="T76" fmla="*/ 514 w 686"/>
                    <a:gd name="T77" fmla="*/ 52 h 734"/>
                    <a:gd name="T78" fmla="*/ 470 w 686"/>
                    <a:gd name="T79"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6" h="734">
                      <a:moveTo>
                        <a:pt x="470" y="0"/>
                      </a:moveTo>
                      <a:lnTo>
                        <a:pt x="592" y="90"/>
                      </a:lnTo>
                      <a:lnTo>
                        <a:pt x="638" y="154"/>
                      </a:lnTo>
                      <a:lnTo>
                        <a:pt x="668" y="218"/>
                      </a:lnTo>
                      <a:lnTo>
                        <a:pt x="682" y="312"/>
                      </a:lnTo>
                      <a:lnTo>
                        <a:pt x="686" y="384"/>
                      </a:lnTo>
                      <a:lnTo>
                        <a:pt x="672" y="448"/>
                      </a:lnTo>
                      <a:lnTo>
                        <a:pt x="648" y="514"/>
                      </a:lnTo>
                      <a:lnTo>
                        <a:pt x="616" y="572"/>
                      </a:lnTo>
                      <a:lnTo>
                        <a:pt x="572" y="622"/>
                      </a:lnTo>
                      <a:lnTo>
                        <a:pt x="534" y="656"/>
                      </a:lnTo>
                      <a:lnTo>
                        <a:pt x="484" y="688"/>
                      </a:lnTo>
                      <a:lnTo>
                        <a:pt x="434" y="706"/>
                      </a:lnTo>
                      <a:lnTo>
                        <a:pt x="364" y="730"/>
                      </a:lnTo>
                      <a:lnTo>
                        <a:pt x="308" y="734"/>
                      </a:lnTo>
                      <a:lnTo>
                        <a:pt x="256" y="728"/>
                      </a:lnTo>
                      <a:lnTo>
                        <a:pt x="200" y="720"/>
                      </a:lnTo>
                      <a:lnTo>
                        <a:pt x="172" y="712"/>
                      </a:lnTo>
                      <a:lnTo>
                        <a:pt x="124" y="706"/>
                      </a:lnTo>
                      <a:lnTo>
                        <a:pt x="0" y="604"/>
                      </a:lnTo>
                      <a:lnTo>
                        <a:pt x="72" y="634"/>
                      </a:lnTo>
                      <a:lnTo>
                        <a:pt x="122" y="648"/>
                      </a:lnTo>
                      <a:lnTo>
                        <a:pt x="174" y="658"/>
                      </a:lnTo>
                      <a:lnTo>
                        <a:pt x="228" y="656"/>
                      </a:lnTo>
                      <a:lnTo>
                        <a:pt x="294" y="646"/>
                      </a:lnTo>
                      <a:lnTo>
                        <a:pt x="346" y="630"/>
                      </a:lnTo>
                      <a:lnTo>
                        <a:pt x="396" y="604"/>
                      </a:lnTo>
                      <a:lnTo>
                        <a:pt x="448" y="568"/>
                      </a:lnTo>
                      <a:lnTo>
                        <a:pt x="496" y="522"/>
                      </a:lnTo>
                      <a:lnTo>
                        <a:pt x="528" y="474"/>
                      </a:lnTo>
                      <a:lnTo>
                        <a:pt x="554" y="422"/>
                      </a:lnTo>
                      <a:lnTo>
                        <a:pt x="570" y="370"/>
                      </a:lnTo>
                      <a:lnTo>
                        <a:pt x="580" y="322"/>
                      </a:lnTo>
                      <a:lnTo>
                        <a:pt x="584" y="272"/>
                      </a:lnTo>
                      <a:lnTo>
                        <a:pt x="580" y="214"/>
                      </a:lnTo>
                      <a:lnTo>
                        <a:pt x="568" y="170"/>
                      </a:lnTo>
                      <a:lnTo>
                        <a:pt x="554" y="130"/>
                      </a:lnTo>
                      <a:lnTo>
                        <a:pt x="532" y="84"/>
                      </a:lnTo>
                      <a:lnTo>
                        <a:pt x="514" y="52"/>
                      </a:lnTo>
                      <a:lnTo>
                        <a:pt x="470" y="0"/>
                      </a:lnTo>
                      <a:close/>
                    </a:path>
                  </a:pathLst>
                </a:custGeom>
                <a:solidFill>
                  <a:srgbClr val="DDDDDD"/>
                </a:soli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8288" tIns="18288" rIns="18288" bIns="18288" anchor="ctr"/>
                <a:lstStyle/>
                <a:p>
                  <a:pPr algn="ctr" fontAlgn="base">
                    <a:spcBef>
                      <a:spcPct val="0"/>
                    </a:spcBef>
                    <a:spcAft>
                      <a:spcPct val="0"/>
                    </a:spcAft>
                  </a:pPr>
                  <a:endParaRPr lang="en-US" sz="2400" baseline="-25000" smtClean="0">
                    <a:solidFill>
                      <a:srgbClr val="FFFFFF"/>
                    </a:solidFill>
                    <a:latin typeface="Times New Roman" pitchFamily="18" charset="0"/>
                    <a:cs typeface="Arial"/>
                  </a:endParaRPr>
                </a:p>
              </p:txBody>
            </p:sp>
            <p:sp>
              <p:nvSpPr>
                <p:cNvPr id="58" name="AutoShape 39"/>
                <p:cNvSpPr>
                  <a:spLocks noChangeAspect="1" noChangeArrowheads="1"/>
                </p:cNvSpPr>
                <p:nvPr/>
              </p:nvSpPr>
              <p:spPr bwMode="auto">
                <a:xfrm rot="1116733" flipV="1">
                  <a:off x="4180" y="2380"/>
                  <a:ext cx="103" cy="503"/>
                </a:xfrm>
                <a:prstGeom prst="can">
                  <a:avLst>
                    <a:gd name="adj" fmla="val 57833"/>
                  </a:avLst>
                </a:prstGeom>
                <a:solidFill>
                  <a:srgbClr val="969696"/>
                </a:solidFill>
                <a:ln w="19050">
                  <a:solidFill>
                    <a:srgbClr val="000000"/>
                  </a:solidFill>
                  <a:round/>
                  <a:headEnd/>
                  <a:tailEnd/>
                </a:ln>
              </p:spPr>
              <p:txBody>
                <a:bodyPr wrap="none" lIns="18288" tIns="18288" rIns="18288" bIns="18288" anchor="ctr"/>
                <a:lstStyle/>
                <a:p>
                  <a:pPr algn="ctr" fontAlgn="base">
                    <a:spcBef>
                      <a:spcPct val="0"/>
                    </a:spcBef>
                    <a:spcAft>
                      <a:spcPct val="0"/>
                    </a:spcAft>
                  </a:pPr>
                  <a:endParaRPr lang="en-US" sz="2400" baseline="-25000" smtClean="0">
                    <a:solidFill>
                      <a:srgbClr val="FFFFFF"/>
                    </a:solidFill>
                    <a:latin typeface="Times New Roman" pitchFamily="18" charset="0"/>
                    <a:cs typeface="Arial"/>
                  </a:endParaRPr>
                </a:p>
              </p:txBody>
            </p:sp>
          </p:grpSp>
          <p:sp>
            <p:nvSpPr>
              <p:cNvPr id="46" name="Oval 40"/>
              <p:cNvSpPr>
                <a:spLocks noChangeArrowheads="1"/>
              </p:cNvSpPr>
              <p:nvPr/>
            </p:nvSpPr>
            <p:spPr bwMode="auto">
              <a:xfrm>
                <a:off x="1371071" y="5389168"/>
                <a:ext cx="924132" cy="749300"/>
              </a:xfrm>
              <a:prstGeom prst="ellipse">
                <a:avLst/>
              </a:prstGeom>
              <a:solidFill>
                <a:srgbClr val="EAEAEA"/>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pPr algn="ctr" fontAlgn="base">
                  <a:spcBef>
                    <a:spcPct val="0"/>
                  </a:spcBef>
                  <a:spcAft>
                    <a:spcPct val="0"/>
                  </a:spcAft>
                </a:pPr>
                <a:endParaRPr lang="en-US" sz="2400" baseline="-25000" smtClean="0">
                  <a:solidFill>
                    <a:srgbClr val="FFFFFF"/>
                  </a:solidFill>
                  <a:latin typeface="Times New Roman" pitchFamily="18" charset="0"/>
                  <a:cs typeface="Arial"/>
                </a:endParaRPr>
              </a:p>
            </p:txBody>
          </p:sp>
          <p:sp>
            <p:nvSpPr>
              <p:cNvPr id="47" name="Oval 41"/>
              <p:cNvSpPr>
                <a:spLocks noChangeArrowheads="1"/>
              </p:cNvSpPr>
              <p:nvPr/>
            </p:nvSpPr>
            <p:spPr bwMode="auto">
              <a:xfrm>
                <a:off x="1093960" y="4555731"/>
                <a:ext cx="1294044" cy="749300"/>
              </a:xfrm>
              <a:prstGeom prst="ellipse">
                <a:avLst/>
              </a:prstGeom>
              <a:solidFill>
                <a:srgbClr val="EAEAEA"/>
              </a:solidFill>
              <a:ln w="1905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pPr algn="ctr" fontAlgn="base">
                  <a:spcBef>
                    <a:spcPct val="0"/>
                  </a:spcBef>
                  <a:spcAft>
                    <a:spcPct val="0"/>
                  </a:spcAft>
                </a:pPr>
                <a:endParaRPr lang="en-US" sz="2400" baseline="-25000" smtClean="0">
                  <a:solidFill>
                    <a:srgbClr val="FFFFFF"/>
                  </a:solidFill>
                  <a:latin typeface="Times New Roman" pitchFamily="18" charset="0"/>
                  <a:cs typeface="Arial"/>
                </a:endParaRPr>
              </a:p>
            </p:txBody>
          </p:sp>
          <p:sp>
            <p:nvSpPr>
              <p:cNvPr id="48" name="Text Box 42"/>
              <p:cNvSpPr txBox="1">
                <a:spLocks noChangeArrowheads="1"/>
              </p:cNvSpPr>
              <p:nvPr/>
            </p:nvSpPr>
            <p:spPr bwMode="auto">
              <a:xfrm>
                <a:off x="1556671" y="4704956"/>
                <a:ext cx="924132" cy="3968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fontAlgn="base">
                  <a:spcBef>
                    <a:spcPct val="20000"/>
                  </a:spcBef>
                  <a:spcAft>
                    <a:spcPct val="0"/>
                  </a:spcAft>
                </a:pPr>
                <a:r>
                  <a:rPr lang="en-US" sz="1000" smtClean="0">
                    <a:solidFill>
                      <a:srgbClr val="000000"/>
                    </a:solidFill>
                    <a:latin typeface="Arial"/>
                    <a:cs typeface="Arial"/>
                  </a:rPr>
                  <a:t>Quality issues (defects)</a:t>
                </a:r>
              </a:p>
            </p:txBody>
          </p:sp>
          <p:sp>
            <p:nvSpPr>
              <p:cNvPr id="49" name="Text Box 43"/>
              <p:cNvSpPr txBox="1">
                <a:spLocks noChangeArrowheads="1"/>
              </p:cNvSpPr>
              <p:nvPr/>
            </p:nvSpPr>
            <p:spPr bwMode="auto">
              <a:xfrm>
                <a:off x="1463871" y="5454256"/>
                <a:ext cx="924132" cy="39528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fontAlgn="base">
                  <a:spcBef>
                    <a:spcPct val="20000"/>
                  </a:spcBef>
                  <a:spcAft>
                    <a:spcPct val="0"/>
                  </a:spcAft>
                </a:pPr>
                <a:r>
                  <a:rPr lang="en-US" sz="1000" smtClean="0">
                    <a:solidFill>
                      <a:srgbClr val="000000"/>
                    </a:solidFill>
                    <a:latin typeface="Arial"/>
                    <a:cs typeface="Arial"/>
                  </a:rPr>
                  <a:t>Address incorrect</a:t>
                </a:r>
              </a:p>
            </p:txBody>
          </p:sp>
          <p:sp>
            <p:nvSpPr>
              <p:cNvPr id="50" name="Text Box 44"/>
              <p:cNvSpPr txBox="1">
                <a:spLocks noChangeArrowheads="1"/>
              </p:cNvSpPr>
              <p:nvPr/>
            </p:nvSpPr>
            <p:spPr bwMode="auto">
              <a:xfrm>
                <a:off x="1209960" y="4635106"/>
                <a:ext cx="421467" cy="27463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457200" indent="-4572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pPr>
                <a:r>
                  <a:rPr lang="en-US" sz="1200" b="1" smtClean="0">
                    <a:solidFill>
                      <a:srgbClr val="000000"/>
                    </a:solidFill>
                    <a:latin typeface="Arial" pitchFamily="34" charset="0"/>
                    <a:cs typeface="Arial"/>
                  </a:rPr>
                  <a:t>xxxx</a:t>
                </a:r>
              </a:p>
            </p:txBody>
          </p:sp>
          <p:sp>
            <p:nvSpPr>
              <p:cNvPr id="51" name="Text Box 45"/>
              <p:cNvSpPr txBox="1">
                <a:spLocks noChangeArrowheads="1"/>
              </p:cNvSpPr>
              <p:nvPr/>
            </p:nvSpPr>
            <p:spPr bwMode="auto">
              <a:xfrm>
                <a:off x="1649471" y="5770168"/>
                <a:ext cx="354444"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457200" indent="-4572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pPr>
                <a:r>
                  <a:rPr lang="en-US" sz="1200" b="1" smtClean="0">
                    <a:solidFill>
                      <a:srgbClr val="000000"/>
                    </a:solidFill>
                    <a:latin typeface="Arial" pitchFamily="34" charset="0"/>
                    <a:cs typeface="Arial"/>
                  </a:rPr>
                  <a:t>xxx</a:t>
                </a:r>
              </a:p>
            </p:txBody>
          </p:sp>
          <p:sp>
            <p:nvSpPr>
              <p:cNvPr id="52" name="Line 46"/>
              <p:cNvSpPr>
                <a:spLocks noChangeShapeType="1"/>
              </p:cNvSpPr>
              <p:nvPr/>
            </p:nvSpPr>
            <p:spPr bwMode="auto">
              <a:xfrm flipV="1">
                <a:off x="1001160" y="4889106"/>
                <a:ext cx="92800" cy="33337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fontAlgn="base">
                  <a:spcBef>
                    <a:spcPct val="0"/>
                  </a:spcBef>
                  <a:spcAft>
                    <a:spcPct val="0"/>
                  </a:spcAft>
                </a:pPr>
                <a:endParaRPr lang="en-US" sz="2400" baseline="-25000" smtClean="0">
                  <a:solidFill>
                    <a:srgbClr val="FFFFFF"/>
                  </a:solidFill>
                  <a:latin typeface="Times New Roman" pitchFamily="18" charset="0"/>
                  <a:cs typeface="Arial"/>
                </a:endParaRPr>
              </a:p>
            </p:txBody>
          </p:sp>
          <p:sp>
            <p:nvSpPr>
              <p:cNvPr id="53" name="Line 47"/>
              <p:cNvSpPr>
                <a:spLocks noChangeShapeType="1"/>
              </p:cNvSpPr>
              <p:nvPr/>
            </p:nvSpPr>
            <p:spPr bwMode="auto">
              <a:xfrm>
                <a:off x="1186760" y="5638406"/>
                <a:ext cx="184311" cy="16668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fontAlgn="base">
                  <a:spcBef>
                    <a:spcPct val="0"/>
                  </a:spcBef>
                  <a:spcAft>
                    <a:spcPct val="0"/>
                  </a:spcAft>
                </a:pPr>
                <a:endParaRPr lang="en-US" sz="2400" baseline="-25000" smtClean="0">
                  <a:solidFill>
                    <a:srgbClr val="FFFFFF"/>
                  </a:solidFill>
                  <a:latin typeface="Times New Roman" pitchFamily="18" charset="0"/>
                  <a:cs typeface="Arial"/>
                </a:endParaRPr>
              </a:p>
            </p:txBody>
          </p:sp>
        </p:grpSp>
        <p:grpSp>
          <p:nvGrpSpPr>
            <p:cNvPr id="79" name="Group 78"/>
            <p:cNvGrpSpPr/>
            <p:nvPr/>
          </p:nvGrpSpPr>
          <p:grpSpPr>
            <a:xfrm>
              <a:off x="6400850" y="2530525"/>
              <a:ext cx="2336800" cy="685800"/>
              <a:chOff x="4572000" y="2171700"/>
              <a:chExt cx="2336800" cy="685800"/>
            </a:xfrm>
          </p:grpSpPr>
          <p:sp>
            <p:nvSpPr>
              <p:cNvPr id="80" name="Text Box 13"/>
              <p:cNvSpPr txBox="1">
                <a:spLocks noChangeArrowheads="1"/>
              </p:cNvSpPr>
              <p:nvPr/>
            </p:nvSpPr>
            <p:spPr bwMode="auto">
              <a:xfrm>
                <a:off x="4876800" y="2228850"/>
                <a:ext cx="1828800" cy="5016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fontAlgn="base">
                  <a:spcBef>
                    <a:spcPct val="20000"/>
                  </a:spcBef>
                  <a:spcAft>
                    <a:spcPct val="0"/>
                  </a:spcAft>
                </a:pPr>
                <a:r>
                  <a:rPr lang="en-US" sz="900" dirty="0" smtClean="0">
                    <a:solidFill>
                      <a:srgbClr val="000000"/>
                    </a:solidFill>
                  </a:rPr>
                  <a:t>Why are we having late shipments?  What things might be impacting or causing that?</a:t>
                </a:r>
              </a:p>
            </p:txBody>
          </p:sp>
          <p:sp>
            <p:nvSpPr>
              <p:cNvPr id="81" name="AutoShape 14"/>
              <p:cNvSpPr>
                <a:spLocks noChangeArrowheads="1"/>
              </p:cNvSpPr>
              <p:nvPr/>
            </p:nvSpPr>
            <p:spPr bwMode="auto">
              <a:xfrm>
                <a:off x="4572000" y="2171700"/>
                <a:ext cx="2336800" cy="685800"/>
              </a:xfrm>
              <a:prstGeom prst="cloudCallout">
                <a:avLst>
                  <a:gd name="adj1" fmla="val -17843"/>
                  <a:gd name="adj2" fmla="val 75523"/>
                </a:avLst>
              </a:prstGeom>
              <a:noFill/>
              <a:ln w="19050">
                <a:solidFill>
                  <a:srgbClr val="000000"/>
                </a:solidFill>
                <a:round/>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457200" indent="-457200" algn="ctr" fontAlgn="base">
                  <a:spcBef>
                    <a:spcPct val="20000"/>
                  </a:spcBef>
                  <a:spcAft>
                    <a:spcPct val="0"/>
                  </a:spcAft>
                </a:pPr>
                <a:endParaRPr lang="en-US" sz="1400" smtClean="0">
                  <a:solidFill>
                    <a:srgbClr val="000000"/>
                  </a:solidFill>
                </a:endParaRPr>
              </a:p>
            </p:txBody>
          </p:sp>
        </p:grpSp>
      </p:grpSp>
    </p:spTree>
    <p:extLst>
      <p:ext uri="{BB962C8B-B14F-4D97-AF65-F5344CB8AC3E}">
        <p14:creationId xmlns:p14="http://schemas.microsoft.com/office/powerpoint/2010/main" val="85061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BRAINSTORMING/CE</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79</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Exercise</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p:cNvSpPr txBox="1"/>
          <p:nvPr/>
        </p:nvSpPr>
        <p:spPr>
          <a:xfrm>
            <a:off x="908600" y="1327225"/>
            <a:ext cx="7239000" cy="4760278"/>
          </a:xfrm>
          <a:prstGeom prst="rect">
            <a:avLst/>
          </a:prstGeom>
          <a:noFill/>
        </p:spPr>
        <p:txBody>
          <a:bodyPr wrap="square" rtlCol="0">
            <a:spAutoFit/>
          </a:bodyPr>
          <a:lstStyle/>
          <a:p>
            <a:pPr marL="285750" indent="-285750">
              <a:lnSpc>
                <a:spcPts val="2800"/>
              </a:lnSpc>
              <a:buFont typeface="Arial" pitchFamily="34" charset="0"/>
              <a:buChar char="•"/>
            </a:pPr>
            <a:r>
              <a:rPr lang="en-US" dirty="0" smtClean="0">
                <a:solidFill>
                  <a:srgbClr val="000000"/>
                </a:solidFill>
                <a:latin typeface="Arial"/>
                <a:cs typeface="Arial"/>
              </a:rPr>
              <a:t>Break into teams of 6-8 people</a:t>
            </a:r>
          </a:p>
          <a:p>
            <a:pPr marL="285750" indent="-285750">
              <a:lnSpc>
                <a:spcPts val="2800"/>
              </a:lnSpc>
              <a:buFont typeface="Arial" pitchFamily="34" charset="0"/>
              <a:buChar char="•"/>
            </a:pPr>
            <a:r>
              <a:rPr lang="en-US" dirty="0" smtClean="0">
                <a:solidFill>
                  <a:srgbClr val="000000"/>
                </a:solidFill>
                <a:latin typeface="Arial"/>
                <a:cs typeface="Arial"/>
              </a:rPr>
              <a:t>Pick a real problem (scheduling, admission, patient complaints, staffing, process thinking, etc.) and state it</a:t>
            </a:r>
          </a:p>
          <a:p>
            <a:pPr marL="285750" indent="-285750">
              <a:lnSpc>
                <a:spcPts val="2800"/>
              </a:lnSpc>
              <a:buFont typeface="Arial" pitchFamily="34" charset="0"/>
              <a:buChar char="•"/>
            </a:pPr>
            <a:r>
              <a:rPr lang="en-US" dirty="0" smtClean="0">
                <a:solidFill>
                  <a:srgbClr val="000000"/>
                </a:solidFill>
                <a:latin typeface="Arial"/>
                <a:cs typeface="Arial"/>
              </a:rPr>
              <a:t>Brainstorm for 15 minutes the potential causes</a:t>
            </a:r>
          </a:p>
          <a:p>
            <a:pPr marL="285750" indent="-285750">
              <a:lnSpc>
                <a:spcPts val="2800"/>
              </a:lnSpc>
              <a:buFont typeface="Arial" pitchFamily="34" charset="0"/>
              <a:buChar char="•"/>
            </a:pPr>
            <a:r>
              <a:rPr lang="en-US" dirty="0" smtClean="0">
                <a:solidFill>
                  <a:srgbClr val="000000"/>
                </a:solidFill>
                <a:latin typeface="Arial"/>
                <a:cs typeface="Arial"/>
              </a:rPr>
              <a:t>Record potential causes</a:t>
            </a:r>
          </a:p>
          <a:p>
            <a:pPr marL="285750" indent="-285750">
              <a:lnSpc>
                <a:spcPts val="2800"/>
              </a:lnSpc>
              <a:buFont typeface="Arial" pitchFamily="34" charset="0"/>
              <a:buChar char="•"/>
            </a:pPr>
            <a:r>
              <a:rPr lang="en-US" dirty="0" smtClean="0">
                <a:solidFill>
                  <a:srgbClr val="000000"/>
                </a:solidFill>
                <a:latin typeface="Arial"/>
                <a:cs typeface="Arial"/>
              </a:rPr>
              <a:t>Use a team tool such as team voting to prioritize the top three potential causes </a:t>
            </a:r>
          </a:p>
          <a:p>
            <a:pPr marL="285750" indent="-285750">
              <a:lnSpc>
                <a:spcPts val="2800"/>
              </a:lnSpc>
              <a:buFont typeface="Arial" pitchFamily="34" charset="0"/>
              <a:buChar char="•"/>
            </a:pPr>
            <a:r>
              <a:rPr lang="en-US" dirty="0" smtClean="0">
                <a:solidFill>
                  <a:srgbClr val="000000"/>
                </a:solidFill>
                <a:latin typeface="Arial"/>
                <a:cs typeface="Arial"/>
              </a:rPr>
              <a:t>Have a spokesperson from your group discuss:</a:t>
            </a:r>
          </a:p>
          <a:p>
            <a:pPr marL="742950" lvl="1" indent="-285750">
              <a:lnSpc>
                <a:spcPts val="2800"/>
              </a:lnSpc>
              <a:buFont typeface="Arial" pitchFamily="34" charset="0"/>
              <a:buChar char="•"/>
            </a:pPr>
            <a:r>
              <a:rPr lang="en-US" dirty="0" smtClean="0">
                <a:solidFill>
                  <a:srgbClr val="000000"/>
                </a:solidFill>
                <a:latin typeface="Arial"/>
                <a:cs typeface="Arial"/>
              </a:rPr>
              <a:t>The process (pros and cons)</a:t>
            </a:r>
          </a:p>
          <a:p>
            <a:pPr marL="742950" lvl="1" indent="-285750">
              <a:lnSpc>
                <a:spcPts val="2800"/>
              </a:lnSpc>
              <a:buFont typeface="Arial" pitchFamily="34" charset="0"/>
              <a:buChar char="•"/>
            </a:pPr>
            <a:r>
              <a:rPr lang="en-US" dirty="0" smtClean="0">
                <a:solidFill>
                  <a:srgbClr val="000000"/>
                </a:solidFill>
                <a:latin typeface="Arial"/>
                <a:cs typeface="Arial"/>
              </a:rPr>
              <a:t>The prioritization</a:t>
            </a:r>
          </a:p>
          <a:p>
            <a:pPr marL="742950" lvl="1" indent="-285750">
              <a:lnSpc>
                <a:spcPts val="2800"/>
              </a:lnSpc>
              <a:buFont typeface="Arial" pitchFamily="34" charset="0"/>
              <a:buChar char="•"/>
            </a:pPr>
            <a:r>
              <a:rPr lang="en-US" dirty="0" smtClean="0">
                <a:solidFill>
                  <a:srgbClr val="000000"/>
                </a:solidFill>
                <a:latin typeface="Arial"/>
                <a:cs typeface="Arial"/>
              </a:rPr>
              <a:t>The plan </a:t>
            </a:r>
          </a:p>
          <a:p>
            <a:pPr marL="742950" lvl="1" indent="-285750">
              <a:lnSpc>
                <a:spcPts val="2800"/>
              </a:lnSpc>
              <a:buFont typeface="Arial" pitchFamily="34" charset="0"/>
              <a:buChar char="•"/>
            </a:pPr>
            <a:endParaRPr lang="en-US" dirty="0" smtClean="0">
              <a:solidFill>
                <a:srgbClr val="000000"/>
              </a:solidFill>
              <a:latin typeface="Arial"/>
              <a:cs typeface="Arial"/>
            </a:endParaRPr>
          </a:p>
          <a:p>
            <a:pPr marL="285750" indent="-285750" algn="ctr">
              <a:lnSpc>
                <a:spcPts val="2800"/>
              </a:lnSpc>
              <a:buFont typeface="Arial" pitchFamily="34" charset="0"/>
              <a:buChar char="•"/>
            </a:pPr>
            <a:endParaRPr lang="en-US" dirty="0" smtClean="0">
              <a:solidFill>
                <a:srgbClr val="000000"/>
              </a:solidFill>
              <a:latin typeface="Arial"/>
              <a:cs typeface="Arial"/>
            </a:endParaRPr>
          </a:p>
        </p:txBody>
      </p:sp>
    </p:spTree>
    <p:extLst>
      <p:ext uri="{BB962C8B-B14F-4D97-AF65-F5344CB8AC3E}">
        <p14:creationId xmlns:p14="http://schemas.microsoft.com/office/powerpoint/2010/main" val="41214091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676150" y="739849"/>
            <a:ext cx="7891272" cy="400110"/>
          </a:xfrm>
        </p:spPr>
        <p:txBody>
          <a:bodyPr/>
          <a:lstStyle/>
          <a:p>
            <a:pPr>
              <a:lnSpc>
                <a:spcPct val="100000"/>
              </a:lnSpc>
              <a:spcBef>
                <a:spcPts val="0"/>
              </a:spcBef>
              <a:defRPr/>
            </a:pPr>
            <a:r>
              <a:rPr lang="en-US" dirty="0" smtClean="0"/>
              <a:t>In a “Conventional ” Organization</a:t>
            </a:r>
            <a:endParaRPr lang="en-US" b="1" dirty="0">
              <a:solidFill>
                <a:srgbClr val="002060"/>
              </a:solidFill>
            </a:endParaRPr>
          </a:p>
        </p:txBody>
      </p:sp>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676150" y="262216"/>
            <a:ext cx="7886700" cy="461665"/>
          </a:xfrm>
        </p:spPr>
        <p:txBody>
          <a:bodyPr/>
          <a:lstStyle/>
          <a:p>
            <a:r>
              <a:rPr lang="en-US" b="1" dirty="0" smtClean="0">
                <a:solidFill>
                  <a:srgbClr val="002060"/>
                </a:solidFill>
              </a:rPr>
              <a:t>TIME ALLOCATION (cont.) </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8</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605"/>
          <a:stretch/>
        </p:blipFill>
        <p:spPr bwMode="auto">
          <a:xfrm>
            <a:off x="724362" y="1560513"/>
            <a:ext cx="7718425"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699658" y="6654867"/>
            <a:ext cx="3570514" cy="203133"/>
          </a:xfrm>
          <a:prstGeom prst="rect">
            <a:avLst/>
          </a:prstGeom>
          <a:noFill/>
        </p:spPr>
        <p:txBody>
          <a:bodyPr wrap="square" lIns="0" tIns="0" rtlCol="0">
            <a:spAutoFit/>
          </a:bodyPr>
          <a:lstStyle/>
          <a:p>
            <a:pPr>
              <a:lnSpc>
                <a:spcPct val="85000"/>
              </a:lnSpc>
            </a:pPr>
            <a:r>
              <a:rPr lang="en-US" sz="1200" b="1" dirty="0" smtClean="0">
                <a:solidFill>
                  <a:prstClr val="black">
                    <a:lumMod val="50000"/>
                    <a:lumOff val="50000"/>
                  </a:prstClr>
                </a:solidFill>
              </a:rPr>
              <a:t>Source: George Hanson  - Empire State Advantage</a:t>
            </a:r>
            <a:endParaRPr lang="en-US" sz="1200" dirty="0">
              <a:solidFill>
                <a:prstClr val="black">
                  <a:lumMod val="50000"/>
                  <a:lumOff val="50000"/>
                </a:prstClr>
              </a:solidFill>
            </a:endParaRPr>
          </a:p>
        </p:txBody>
      </p:sp>
    </p:spTree>
    <p:extLst>
      <p:ext uri="{BB962C8B-B14F-4D97-AF65-F5344CB8AC3E}">
        <p14:creationId xmlns:p14="http://schemas.microsoft.com/office/powerpoint/2010/main" val="42456284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5 WHYs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80</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Root Cause Analysis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Text Box 70"/>
          <p:cNvSpPr txBox="1">
            <a:spLocks noChangeArrowheads="1"/>
          </p:cNvSpPr>
          <p:nvPr/>
        </p:nvSpPr>
        <p:spPr bwMode="auto">
          <a:xfrm>
            <a:off x="4058138" y="1769338"/>
            <a:ext cx="4715472"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600" b="1" i="0" u="none" strike="noStrike" kern="0" cap="none" spc="0" normalizeH="0" baseline="0" noProof="0" dirty="0" smtClean="0">
              <a:ln>
                <a:noFill/>
              </a:ln>
              <a:solidFill>
                <a:srgbClr val="000000"/>
              </a:solidFill>
              <a:effectLst/>
              <a:uLnTx/>
              <a:uFillTx/>
              <a:latin typeface="Arial" charset="0"/>
              <a:cs typeface="Arial"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400" b="0" i="1" u="none" strike="noStrike" kern="0" cap="none" spc="0" normalizeH="0" baseline="0" noProof="0" dirty="0" smtClean="0">
                <a:ln>
                  <a:noFill/>
                </a:ln>
                <a:solidFill>
                  <a:srgbClr val="000000"/>
                </a:solidFill>
                <a:effectLst/>
                <a:uLnTx/>
                <a:uFillTx/>
                <a:latin typeface="Arial" charset="0"/>
                <a:cs typeface="Arial" charset="0"/>
              </a:rPr>
              <a:t>Why </a:t>
            </a:r>
            <a:r>
              <a:rPr kumimoji="0" lang="en-US" altLang="en-US" sz="1400" b="0" i="0" u="none" strike="noStrike" kern="0" cap="none" spc="0" normalizeH="0" baseline="0" noProof="0" dirty="0" smtClean="0">
                <a:ln>
                  <a:noFill/>
                </a:ln>
                <a:solidFill>
                  <a:srgbClr val="000000"/>
                </a:solidFill>
                <a:effectLst/>
                <a:uLnTx/>
                <a:uFillTx/>
                <a:latin typeface="Arial" charset="0"/>
                <a:cs typeface="Arial" charset="0"/>
              </a:rPr>
              <a:t>was it delayed?</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Arial" charset="0"/>
                <a:cs typeface="Arial" charset="0"/>
              </a:rPr>
              <a:t>Because the oncologist did not make the diagnosis timely.</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400" b="0" i="0" u="none" strike="noStrike" kern="0" cap="none" spc="0" normalizeH="0" baseline="0" noProof="0" dirty="0" smtClean="0">
              <a:ln>
                <a:noFill/>
              </a:ln>
              <a:solidFill>
                <a:srgbClr val="000000"/>
              </a:solidFill>
              <a:effectLst/>
              <a:uLnTx/>
              <a:uFillTx/>
              <a:latin typeface="Arial" charset="0"/>
              <a:cs typeface="Arial"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400" b="0" i="1" u="none" strike="noStrike" kern="0" cap="none" spc="0" normalizeH="0" baseline="0" noProof="0" dirty="0" smtClean="0">
                <a:ln>
                  <a:noFill/>
                </a:ln>
                <a:solidFill>
                  <a:srgbClr val="000000"/>
                </a:solidFill>
                <a:effectLst/>
                <a:uLnTx/>
                <a:uFillTx/>
                <a:latin typeface="Arial" charset="0"/>
                <a:cs typeface="Arial" charset="0"/>
              </a:rPr>
              <a:t>Why </a:t>
            </a:r>
            <a:r>
              <a:rPr lang="en-US" altLang="en-US" sz="1400" b="0" kern="0" noProof="0" dirty="0" smtClean="0">
                <a:solidFill>
                  <a:srgbClr val="000000"/>
                </a:solidFill>
              </a:rPr>
              <a:t>didn’t </a:t>
            </a:r>
            <a:r>
              <a:rPr kumimoji="0" lang="en-US" altLang="en-US" sz="1400" b="0" i="0" u="none" strike="noStrike" kern="0" cap="none" spc="0" normalizeH="0" baseline="0" noProof="0" dirty="0" smtClean="0">
                <a:ln>
                  <a:noFill/>
                </a:ln>
                <a:solidFill>
                  <a:srgbClr val="000000"/>
                </a:solidFill>
                <a:effectLst/>
                <a:uLnTx/>
                <a:uFillTx/>
                <a:latin typeface="Arial" charset="0"/>
                <a:cs typeface="Arial" charset="0"/>
              </a:rPr>
              <a:t>the oncologist </a:t>
            </a:r>
            <a:r>
              <a:rPr lang="en-US" altLang="en-US" sz="1400" b="0" kern="0" dirty="0" smtClean="0">
                <a:solidFill>
                  <a:srgbClr val="000000"/>
                </a:solidFill>
              </a:rPr>
              <a:t>make the diagnosis timely?</a:t>
            </a:r>
            <a:endParaRPr kumimoji="0" lang="en-US" altLang="en-US" sz="1400" b="0" i="0" u="none" strike="noStrike" kern="0" cap="none" spc="0" normalizeH="0" baseline="0" noProof="0" dirty="0" smtClean="0">
              <a:ln>
                <a:noFill/>
              </a:ln>
              <a:solidFill>
                <a:srgbClr val="000000"/>
              </a:solidFill>
              <a:effectLst/>
              <a:uLnTx/>
              <a:uFillTx/>
              <a:latin typeface="Arial" charset="0"/>
              <a:cs typeface="Arial"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Arial" charset="0"/>
                <a:cs typeface="Arial" charset="0"/>
              </a:rPr>
              <a:t>Because the oncologist did not receive the excision biopsy report.</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400" b="0" i="0" u="none" strike="noStrike" kern="0" cap="none" spc="0" normalizeH="0" baseline="0" noProof="0" dirty="0" smtClean="0">
              <a:ln>
                <a:noFill/>
              </a:ln>
              <a:solidFill>
                <a:srgbClr val="000000"/>
              </a:solidFill>
              <a:effectLst/>
              <a:uLnTx/>
              <a:uFillTx/>
              <a:latin typeface="Arial" charset="0"/>
              <a:cs typeface="Arial"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400" b="0" i="1" u="none" strike="noStrike" kern="0" cap="none" spc="0" normalizeH="0" baseline="0" noProof="0" dirty="0" smtClean="0">
                <a:ln>
                  <a:noFill/>
                </a:ln>
                <a:solidFill>
                  <a:srgbClr val="000000"/>
                </a:solidFill>
                <a:effectLst/>
                <a:uLnTx/>
                <a:uFillTx/>
                <a:latin typeface="Arial" charset="0"/>
                <a:cs typeface="Arial" charset="0"/>
              </a:rPr>
              <a:t>Why</a:t>
            </a:r>
            <a:r>
              <a:rPr kumimoji="0" lang="en-US" altLang="en-US" sz="1400" b="0" i="0" u="none" strike="noStrike" kern="0" cap="none" spc="0" normalizeH="0" baseline="0" noProof="0" dirty="0" smtClean="0">
                <a:ln>
                  <a:noFill/>
                </a:ln>
                <a:solidFill>
                  <a:srgbClr val="000000"/>
                </a:solidFill>
                <a:effectLst/>
                <a:uLnTx/>
                <a:uFillTx/>
                <a:latin typeface="Arial" charset="0"/>
                <a:cs typeface="Arial" charset="0"/>
              </a:rPr>
              <a:t> didn’t the oncologist receive the report?</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Arial" charset="0"/>
                <a:cs typeface="Arial" charset="0"/>
              </a:rPr>
              <a:t>Because it was not sent.</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400" b="0" i="0" u="none" strike="noStrike" kern="0" cap="none" spc="0" normalizeH="0" baseline="0" noProof="0" dirty="0" smtClean="0">
              <a:ln>
                <a:noFill/>
              </a:ln>
              <a:solidFill>
                <a:srgbClr val="000000"/>
              </a:solidFill>
              <a:effectLst/>
              <a:uLnTx/>
              <a:uFillTx/>
              <a:latin typeface="Arial" charset="0"/>
              <a:cs typeface="Arial"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400" b="0" i="1" u="none" strike="noStrike" kern="0" cap="none" spc="0" normalizeH="0" baseline="0" noProof="0" dirty="0" smtClean="0">
                <a:ln>
                  <a:noFill/>
                </a:ln>
                <a:solidFill>
                  <a:srgbClr val="000000"/>
                </a:solidFill>
                <a:effectLst/>
                <a:uLnTx/>
                <a:uFillTx/>
                <a:latin typeface="Arial" charset="0"/>
                <a:cs typeface="Arial" charset="0"/>
              </a:rPr>
              <a:t>Why </a:t>
            </a:r>
            <a:r>
              <a:rPr kumimoji="0" lang="en-US" altLang="en-US" sz="1400" b="0" i="0" u="none" strike="noStrike" kern="0" cap="none" spc="0" normalizeH="0" baseline="0" noProof="0" dirty="0" smtClean="0">
                <a:ln>
                  <a:noFill/>
                </a:ln>
                <a:solidFill>
                  <a:srgbClr val="000000"/>
                </a:solidFill>
                <a:effectLst/>
                <a:uLnTx/>
                <a:uFillTx/>
                <a:latin typeface="Arial" charset="0"/>
                <a:cs typeface="Arial" charset="0"/>
              </a:rPr>
              <a:t>was the report not sent to the oncologist?</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Arial" charset="0"/>
                <a:cs typeface="Arial" charset="0"/>
              </a:rPr>
              <a:t>Because it was filed in the patient’s medical record.</a:t>
            </a:r>
          </a:p>
          <a:p>
            <a:pPr marL="0" marR="0" lvl="0" indent="0" defTabSz="914400" eaLnBrk="1" fontAlgn="base" latinLnBrk="0" hangingPunct="1">
              <a:lnSpc>
                <a:spcPct val="100000"/>
              </a:lnSpc>
              <a:spcBef>
                <a:spcPct val="0"/>
              </a:spcBef>
              <a:spcAft>
                <a:spcPct val="0"/>
              </a:spcAft>
              <a:buClrTx/>
              <a:buSzTx/>
              <a:buFontTx/>
              <a:buNone/>
              <a:tabLst/>
              <a:defRPr/>
            </a:pPr>
            <a:endParaRPr lang="en-US" altLang="en-US" sz="1400" b="0" kern="0" dirty="0">
              <a:solidFill>
                <a:srgbClr val="000000"/>
              </a:solidFill>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400" b="0" i="1" u="none" strike="noStrike" kern="0" cap="none" spc="0" normalizeH="0" baseline="0" noProof="0" dirty="0" smtClean="0">
                <a:ln>
                  <a:noFill/>
                </a:ln>
                <a:solidFill>
                  <a:srgbClr val="000000"/>
                </a:solidFill>
                <a:effectLst/>
                <a:uLnTx/>
                <a:uFillTx/>
                <a:latin typeface="Arial" charset="0"/>
                <a:cs typeface="Arial" charset="0"/>
              </a:rPr>
              <a:t>Why </a:t>
            </a:r>
            <a:r>
              <a:rPr kumimoji="0" lang="en-US" altLang="en-US" sz="1400" b="0" u="none" strike="noStrike" kern="0" cap="none" spc="0" normalizeH="0" baseline="0" noProof="0" dirty="0" smtClean="0">
                <a:ln>
                  <a:noFill/>
                </a:ln>
                <a:solidFill>
                  <a:srgbClr val="000000"/>
                </a:solidFill>
                <a:effectLst/>
                <a:uLnTx/>
                <a:uFillTx/>
                <a:latin typeface="Arial" charset="0"/>
                <a:cs typeface="Arial" charset="0"/>
              </a:rPr>
              <a:t>was the report filed in the medical records?</a:t>
            </a:r>
          </a:p>
          <a:p>
            <a:pPr marL="0" marR="0" lvl="0" indent="0" defTabSz="914400" eaLnBrk="1" fontAlgn="base" latinLnBrk="0" hangingPunct="1">
              <a:lnSpc>
                <a:spcPct val="100000"/>
              </a:lnSpc>
              <a:spcBef>
                <a:spcPct val="0"/>
              </a:spcBef>
              <a:spcAft>
                <a:spcPct val="0"/>
              </a:spcAft>
              <a:buClrTx/>
              <a:buSzTx/>
              <a:buFontTx/>
              <a:buNone/>
              <a:tabLst/>
              <a:defRPr/>
            </a:pPr>
            <a:r>
              <a:rPr lang="en-US" altLang="en-US" sz="1400" b="0" i="0" kern="0" dirty="0" smtClean="0">
                <a:solidFill>
                  <a:srgbClr val="000000"/>
                </a:solidFill>
              </a:rPr>
              <a:t>Because </a:t>
            </a:r>
            <a:r>
              <a:rPr kumimoji="0" lang="en-US" altLang="en-US" sz="1400" b="0" i="0" u="none" strike="noStrike" kern="0" cap="none" spc="0" normalizeH="0" baseline="0" noProof="0" dirty="0" smtClean="0">
                <a:ln>
                  <a:noFill/>
                </a:ln>
                <a:solidFill>
                  <a:srgbClr val="000000"/>
                </a:solidFill>
                <a:effectLst/>
                <a:uLnTx/>
                <a:uFillTx/>
                <a:latin typeface="Arial" charset="0"/>
                <a:cs typeface="Arial" charset="0"/>
              </a:rPr>
              <a:t>the current process dictates filing the report and sending it to the oncologist just prior to appointment.</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400" b="0" i="0" u="none" strike="noStrike" kern="0" cap="none" spc="0" normalizeH="0" baseline="0" noProof="0" dirty="0" smtClean="0">
              <a:ln>
                <a:noFill/>
              </a:ln>
              <a:solidFill>
                <a:srgbClr val="000000"/>
              </a:solidFill>
              <a:effectLst/>
              <a:uLnTx/>
              <a:uFillTx/>
              <a:latin typeface="Arial" charset="0"/>
              <a:cs typeface="Arial" charset="0"/>
            </a:endParaRPr>
          </a:p>
        </p:txBody>
      </p:sp>
      <p:pic>
        <p:nvPicPr>
          <p:cNvPr id="23" name="Picture 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138" y="2205525"/>
            <a:ext cx="21113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138" y="2985450"/>
            <a:ext cx="21113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138" y="3773775"/>
            <a:ext cx="21113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138" y="4563688"/>
            <a:ext cx="2111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138" y="5397125"/>
            <a:ext cx="21113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032363" y="1792488"/>
            <a:ext cx="3228975" cy="3989821"/>
            <a:chOff x="1032363" y="2386013"/>
            <a:chExt cx="3228975" cy="3873500"/>
          </a:xfrm>
        </p:grpSpPr>
        <p:grpSp>
          <p:nvGrpSpPr>
            <p:cNvPr id="18" name="Group 71"/>
            <p:cNvGrpSpPr>
              <a:grpSpLocks/>
            </p:cNvGrpSpPr>
            <p:nvPr/>
          </p:nvGrpSpPr>
          <p:grpSpPr bwMode="auto">
            <a:xfrm>
              <a:off x="1032363" y="2386013"/>
              <a:ext cx="2770187" cy="723900"/>
              <a:chOff x="813" y="1805"/>
              <a:chExt cx="1745" cy="499"/>
            </a:xfrm>
          </p:grpSpPr>
          <p:sp>
            <p:nvSpPr>
              <p:cNvPr id="44" name="Rectangle 72"/>
              <p:cNvSpPr>
                <a:spLocks noChangeArrowheads="1"/>
              </p:cNvSpPr>
              <p:nvPr/>
            </p:nvSpPr>
            <p:spPr bwMode="auto">
              <a:xfrm>
                <a:off x="813" y="2008"/>
                <a:ext cx="1683" cy="29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800" b="1" i="0" u="none" strike="noStrike" kern="0" cap="none" spc="0" normalizeH="0" baseline="0" noProof="0" smtClean="0">
                  <a:ln>
                    <a:noFill/>
                  </a:ln>
                  <a:solidFill>
                    <a:srgbClr val="FFFFFF"/>
                  </a:solidFill>
                  <a:effectLst/>
                  <a:uLnTx/>
                  <a:uFillTx/>
                  <a:latin typeface="Arial" charset="0"/>
                  <a:cs typeface="Arial" charset="0"/>
                </a:endParaRPr>
              </a:p>
            </p:txBody>
          </p:sp>
          <p:sp>
            <p:nvSpPr>
              <p:cNvPr id="45" name="Line 73"/>
              <p:cNvSpPr>
                <a:spLocks noChangeShapeType="1"/>
              </p:cNvSpPr>
              <p:nvPr/>
            </p:nvSpPr>
            <p:spPr bwMode="auto">
              <a:xfrm>
                <a:off x="1422" y="2010"/>
                <a:ext cx="0"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smtClean="0">
                  <a:ln>
                    <a:noFill/>
                  </a:ln>
                  <a:solidFill>
                    <a:srgbClr val="FFFFFF"/>
                  </a:solidFill>
                  <a:effectLst/>
                  <a:uLnTx/>
                  <a:uFillTx/>
                  <a:latin typeface="Arial" charset="0"/>
                  <a:cs typeface="Arial" charset="0"/>
                </a:endParaRPr>
              </a:p>
            </p:txBody>
          </p:sp>
          <p:sp>
            <p:nvSpPr>
              <p:cNvPr id="46" name="Text Box 74"/>
              <p:cNvSpPr txBox="1">
                <a:spLocks noChangeArrowheads="1"/>
              </p:cNvSpPr>
              <p:nvPr/>
            </p:nvSpPr>
            <p:spPr bwMode="auto">
              <a:xfrm>
                <a:off x="813" y="1805"/>
                <a:ext cx="1745"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828800" algn="ctr"/>
                  </a:tabLst>
                  <a:defRPr sz="2800" b="1">
                    <a:solidFill>
                      <a:schemeClr val="tx1"/>
                    </a:solidFill>
                    <a:latin typeface="Arial" charset="0"/>
                    <a:cs typeface="Arial" charset="0"/>
                  </a:defRPr>
                </a:lvl1pPr>
                <a:lvl2pPr marL="742950" indent="-285750" eaLnBrk="0" hangingPunct="0">
                  <a:tabLst>
                    <a:tab pos="1828800" algn="ctr"/>
                  </a:tabLst>
                  <a:defRPr sz="2800" b="1">
                    <a:solidFill>
                      <a:schemeClr val="tx1"/>
                    </a:solidFill>
                    <a:latin typeface="Arial" charset="0"/>
                    <a:cs typeface="Arial" charset="0"/>
                  </a:defRPr>
                </a:lvl2pPr>
                <a:lvl3pPr marL="1143000" indent="-228600" eaLnBrk="0" hangingPunct="0">
                  <a:tabLst>
                    <a:tab pos="1828800" algn="ctr"/>
                  </a:tabLst>
                  <a:defRPr sz="2800" b="1">
                    <a:solidFill>
                      <a:schemeClr val="tx1"/>
                    </a:solidFill>
                    <a:latin typeface="Arial" charset="0"/>
                    <a:cs typeface="Arial" charset="0"/>
                  </a:defRPr>
                </a:lvl3pPr>
                <a:lvl4pPr marL="1600200" indent="-228600" eaLnBrk="0" hangingPunct="0">
                  <a:tabLst>
                    <a:tab pos="1828800" algn="ctr"/>
                  </a:tabLst>
                  <a:defRPr sz="2800" b="1">
                    <a:solidFill>
                      <a:schemeClr val="tx1"/>
                    </a:solidFill>
                    <a:latin typeface="Arial" charset="0"/>
                    <a:cs typeface="Arial" charset="0"/>
                  </a:defRPr>
                </a:lvl4pPr>
                <a:lvl5pPr marL="2057400" indent="-228600" eaLnBrk="0" hangingPunct="0">
                  <a:tabLst>
                    <a:tab pos="1828800" algn="ctr"/>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1828800" algn="ctr"/>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1828800" algn="ctr"/>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1828800" algn="ctr"/>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1828800" algn="ctr"/>
                  </a:tabLst>
                  <a:defRPr sz="2800" b="1">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tab pos="1828800" algn="ctr"/>
                  </a:tabLst>
                  <a:defRPr/>
                </a:pPr>
                <a:r>
                  <a:rPr kumimoji="0" lang="en-US" altLang="en-US" sz="1600" b="0" i="0" u="none" strike="noStrike" kern="0" cap="none" spc="0" normalizeH="0" baseline="0" noProof="0" smtClean="0">
                    <a:ln>
                      <a:noFill/>
                    </a:ln>
                    <a:solidFill>
                      <a:srgbClr val="000000"/>
                    </a:solidFill>
                    <a:effectLst/>
                    <a:uLnTx/>
                    <a:uFillTx/>
                    <a:latin typeface="Arial" charset="0"/>
                    <a:cs typeface="Arial" charset="0"/>
                  </a:rPr>
                  <a:t>Why?	Answer</a:t>
                </a:r>
              </a:p>
            </p:txBody>
          </p:sp>
        </p:grpSp>
        <p:grpSp>
          <p:nvGrpSpPr>
            <p:cNvPr id="19" name="Group 75"/>
            <p:cNvGrpSpPr>
              <a:grpSpLocks/>
            </p:cNvGrpSpPr>
            <p:nvPr/>
          </p:nvGrpSpPr>
          <p:grpSpPr bwMode="auto">
            <a:xfrm>
              <a:off x="1032363" y="3170238"/>
              <a:ext cx="2770187" cy="723900"/>
              <a:chOff x="813" y="1805"/>
              <a:chExt cx="1745" cy="499"/>
            </a:xfrm>
          </p:grpSpPr>
          <p:sp>
            <p:nvSpPr>
              <p:cNvPr id="41" name="Rectangle 76"/>
              <p:cNvSpPr>
                <a:spLocks noChangeArrowheads="1"/>
              </p:cNvSpPr>
              <p:nvPr/>
            </p:nvSpPr>
            <p:spPr bwMode="auto">
              <a:xfrm>
                <a:off x="813" y="2008"/>
                <a:ext cx="1683" cy="29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800" b="1" i="0" u="none" strike="noStrike" kern="0" cap="none" spc="0" normalizeH="0" baseline="0" noProof="0" smtClean="0">
                  <a:ln>
                    <a:noFill/>
                  </a:ln>
                  <a:solidFill>
                    <a:srgbClr val="FFFFFF"/>
                  </a:solidFill>
                  <a:effectLst/>
                  <a:uLnTx/>
                  <a:uFillTx/>
                  <a:latin typeface="Arial" charset="0"/>
                  <a:cs typeface="Arial" charset="0"/>
                </a:endParaRPr>
              </a:p>
            </p:txBody>
          </p:sp>
          <p:sp>
            <p:nvSpPr>
              <p:cNvPr id="42" name="Line 77"/>
              <p:cNvSpPr>
                <a:spLocks noChangeShapeType="1"/>
              </p:cNvSpPr>
              <p:nvPr/>
            </p:nvSpPr>
            <p:spPr bwMode="auto">
              <a:xfrm>
                <a:off x="1422" y="2010"/>
                <a:ext cx="0"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smtClean="0">
                  <a:ln>
                    <a:noFill/>
                  </a:ln>
                  <a:solidFill>
                    <a:srgbClr val="FFFFFF"/>
                  </a:solidFill>
                  <a:effectLst/>
                  <a:uLnTx/>
                  <a:uFillTx/>
                  <a:latin typeface="Arial" charset="0"/>
                  <a:cs typeface="Arial" charset="0"/>
                </a:endParaRPr>
              </a:p>
            </p:txBody>
          </p:sp>
          <p:sp>
            <p:nvSpPr>
              <p:cNvPr id="43" name="Text Box 78"/>
              <p:cNvSpPr txBox="1">
                <a:spLocks noChangeArrowheads="1"/>
              </p:cNvSpPr>
              <p:nvPr/>
            </p:nvSpPr>
            <p:spPr bwMode="auto">
              <a:xfrm>
                <a:off x="813" y="1805"/>
                <a:ext cx="1745"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828800" algn="ctr"/>
                  </a:tabLst>
                  <a:defRPr sz="2800" b="1">
                    <a:solidFill>
                      <a:schemeClr val="tx1"/>
                    </a:solidFill>
                    <a:latin typeface="Arial" charset="0"/>
                    <a:cs typeface="Arial" charset="0"/>
                  </a:defRPr>
                </a:lvl1pPr>
                <a:lvl2pPr marL="742950" indent="-285750" eaLnBrk="0" hangingPunct="0">
                  <a:tabLst>
                    <a:tab pos="1828800" algn="ctr"/>
                  </a:tabLst>
                  <a:defRPr sz="2800" b="1">
                    <a:solidFill>
                      <a:schemeClr val="tx1"/>
                    </a:solidFill>
                    <a:latin typeface="Arial" charset="0"/>
                    <a:cs typeface="Arial" charset="0"/>
                  </a:defRPr>
                </a:lvl2pPr>
                <a:lvl3pPr marL="1143000" indent="-228600" eaLnBrk="0" hangingPunct="0">
                  <a:tabLst>
                    <a:tab pos="1828800" algn="ctr"/>
                  </a:tabLst>
                  <a:defRPr sz="2800" b="1">
                    <a:solidFill>
                      <a:schemeClr val="tx1"/>
                    </a:solidFill>
                    <a:latin typeface="Arial" charset="0"/>
                    <a:cs typeface="Arial" charset="0"/>
                  </a:defRPr>
                </a:lvl3pPr>
                <a:lvl4pPr marL="1600200" indent="-228600" eaLnBrk="0" hangingPunct="0">
                  <a:tabLst>
                    <a:tab pos="1828800" algn="ctr"/>
                  </a:tabLst>
                  <a:defRPr sz="2800" b="1">
                    <a:solidFill>
                      <a:schemeClr val="tx1"/>
                    </a:solidFill>
                    <a:latin typeface="Arial" charset="0"/>
                    <a:cs typeface="Arial" charset="0"/>
                  </a:defRPr>
                </a:lvl4pPr>
                <a:lvl5pPr marL="2057400" indent="-228600" eaLnBrk="0" hangingPunct="0">
                  <a:tabLst>
                    <a:tab pos="1828800" algn="ctr"/>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1828800" algn="ctr"/>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1828800" algn="ctr"/>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1828800" algn="ctr"/>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1828800" algn="ctr"/>
                  </a:tabLst>
                  <a:defRPr sz="2800" b="1">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tab pos="1828800" algn="ctr"/>
                  </a:tabLst>
                  <a:defRPr/>
                </a:pPr>
                <a:r>
                  <a:rPr kumimoji="0" lang="en-US" altLang="en-US" sz="1600" b="0" i="0" u="none" strike="noStrike" kern="0" cap="none" spc="0" normalizeH="0" baseline="0" noProof="0" smtClean="0">
                    <a:ln>
                      <a:noFill/>
                    </a:ln>
                    <a:solidFill>
                      <a:srgbClr val="000000"/>
                    </a:solidFill>
                    <a:effectLst/>
                    <a:uLnTx/>
                    <a:uFillTx/>
                    <a:latin typeface="Arial" charset="0"/>
                    <a:cs typeface="Arial" charset="0"/>
                  </a:rPr>
                  <a:t>Why?	Answer</a:t>
                </a:r>
              </a:p>
            </p:txBody>
          </p:sp>
        </p:grpSp>
        <p:grpSp>
          <p:nvGrpSpPr>
            <p:cNvPr id="20" name="Group 79"/>
            <p:cNvGrpSpPr>
              <a:grpSpLocks/>
            </p:cNvGrpSpPr>
            <p:nvPr/>
          </p:nvGrpSpPr>
          <p:grpSpPr bwMode="auto">
            <a:xfrm>
              <a:off x="1032363" y="3935413"/>
              <a:ext cx="2770187" cy="723900"/>
              <a:chOff x="813" y="1805"/>
              <a:chExt cx="1745" cy="499"/>
            </a:xfrm>
          </p:grpSpPr>
          <p:sp>
            <p:nvSpPr>
              <p:cNvPr id="38" name="Rectangle 80"/>
              <p:cNvSpPr>
                <a:spLocks noChangeArrowheads="1"/>
              </p:cNvSpPr>
              <p:nvPr/>
            </p:nvSpPr>
            <p:spPr bwMode="auto">
              <a:xfrm>
                <a:off x="813" y="2008"/>
                <a:ext cx="1683" cy="29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800" b="1" i="0" u="none" strike="noStrike" kern="0" cap="none" spc="0" normalizeH="0" baseline="0" noProof="0" smtClean="0">
                  <a:ln>
                    <a:noFill/>
                  </a:ln>
                  <a:solidFill>
                    <a:srgbClr val="FFFFFF"/>
                  </a:solidFill>
                  <a:effectLst/>
                  <a:uLnTx/>
                  <a:uFillTx/>
                  <a:latin typeface="Arial" charset="0"/>
                  <a:cs typeface="Arial" charset="0"/>
                </a:endParaRPr>
              </a:p>
            </p:txBody>
          </p:sp>
          <p:sp>
            <p:nvSpPr>
              <p:cNvPr id="39" name="Line 81"/>
              <p:cNvSpPr>
                <a:spLocks noChangeShapeType="1"/>
              </p:cNvSpPr>
              <p:nvPr/>
            </p:nvSpPr>
            <p:spPr bwMode="auto">
              <a:xfrm>
                <a:off x="1422" y="2010"/>
                <a:ext cx="0"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smtClean="0">
                  <a:ln>
                    <a:noFill/>
                  </a:ln>
                  <a:solidFill>
                    <a:srgbClr val="FFFFFF"/>
                  </a:solidFill>
                  <a:effectLst/>
                  <a:uLnTx/>
                  <a:uFillTx/>
                  <a:latin typeface="Arial" charset="0"/>
                  <a:cs typeface="Arial" charset="0"/>
                </a:endParaRPr>
              </a:p>
            </p:txBody>
          </p:sp>
          <p:sp>
            <p:nvSpPr>
              <p:cNvPr id="40" name="Text Box 82"/>
              <p:cNvSpPr txBox="1">
                <a:spLocks noChangeArrowheads="1"/>
              </p:cNvSpPr>
              <p:nvPr/>
            </p:nvSpPr>
            <p:spPr bwMode="auto">
              <a:xfrm>
                <a:off x="813" y="1805"/>
                <a:ext cx="1745"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828800" algn="ctr"/>
                  </a:tabLst>
                  <a:defRPr sz="2800" b="1">
                    <a:solidFill>
                      <a:schemeClr val="tx1"/>
                    </a:solidFill>
                    <a:latin typeface="Arial" charset="0"/>
                    <a:cs typeface="Arial" charset="0"/>
                  </a:defRPr>
                </a:lvl1pPr>
                <a:lvl2pPr marL="742950" indent="-285750" eaLnBrk="0" hangingPunct="0">
                  <a:tabLst>
                    <a:tab pos="1828800" algn="ctr"/>
                  </a:tabLst>
                  <a:defRPr sz="2800" b="1">
                    <a:solidFill>
                      <a:schemeClr val="tx1"/>
                    </a:solidFill>
                    <a:latin typeface="Arial" charset="0"/>
                    <a:cs typeface="Arial" charset="0"/>
                  </a:defRPr>
                </a:lvl2pPr>
                <a:lvl3pPr marL="1143000" indent="-228600" eaLnBrk="0" hangingPunct="0">
                  <a:tabLst>
                    <a:tab pos="1828800" algn="ctr"/>
                  </a:tabLst>
                  <a:defRPr sz="2800" b="1">
                    <a:solidFill>
                      <a:schemeClr val="tx1"/>
                    </a:solidFill>
                    <a:latin typeface="Arial" charset="0"/>
                    <a:cs typeface="Arial" charset="0"/>
                  </a:defRPr>
                </a:lvl3pPr>
                <a:lvl4pPr marL="1600200" indent="-228600" eaLnBrk="0" hangingPunct="0">
                  <a:tabLst>
                    <a:tab pos="1828800" algn="ctr"/>
                  </a:tabLst>
                  <a:defRPr sz="2800" b="1">
                    <a:solidFill>
                      <a:schemeClr val="tx1"/>
                    </a:solidFill>
                    <a:latin typeface="Arial" charset="0"/>
                    <a:cs typeface="Arial" charset="0"/>
                  </a:defRPr>
                </a:lvl4pPr>
                <a:lvl5pPr marL="2057400" indent="-228600" eaLnBrk="0" hangingPunct="0">
                  <a:tabLst>
                    <a:tab pos="1828800" algn="ctr"/>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1828800" algn="ctr"/>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1828800" algn="ctr"/>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1828800" algn="ctr"/>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1828800" algn="ctr"/>
                  </a:tabLst>
                  <a:defRPr sz="2800" b="1">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tab pos="1828800" algn="ctr"/>
                  </a:tabLst>
                  <a:defRPr/>
                </a:pPr>
                <a:r>
                  <a:rPr kumimoji="0" lang="en-US" altLang="en-US" sz="1600" b="0" i="0" u="none" strike="noStrike" kern="0" cap="none" spc="0" normalizeH="0" baseline="0" noProof="0" smtClean="0">
                    <a:ln>
                      <a:noFill/>
                    </a:ln>
                    <a:solidFill>
                      <a:srgbClr val="000000"/>
                    </a:solidFill>
                    <a:effectLst/>
                    <a:uLnTx/>
                    <a:uFillTx/>
                    <a:latin typeface="Arial" charset="0"/>
                    <a:cs typeface="Arial" charset="0"/>
                  </a:rPr>
                  <a:t>Why?	Answer</a:t>
                </a:r>
              </a:p>
            </p:txBody>
          </p:sp>
        </p:grpSp>
        <p:grpSp>
          <p:nvGrpSpPr>
            <p:cNvPr id="21" name="Group 83"/>
            <p:cNvGrpSpPr>
              <a:grpSpLocks/>
            </p:cNvGrpSpPr>
            <p:nvPr/>
          </p:nvGrpSpPr>
          <p:grpSpPr bwMode="auto">
            <a:xfrm>
              <a:off x="1032363" y="4700588"/>
              <a:ext cx="2770187" cy="723900"/>
              <a:chOff x="813" y="1805"/>
              <a:chExt cx="1745" cy="499"/>
            </a:xfrm>
          </p:grpSpPr>
          <p:sp>
            <p:nvSpPr>
              <p:cNvPr id="35" name="Rectangle 84"/>
              <p:cNvSpPr>
                <a:spLocks noChangeArrowheads="1"/>
              </p:cNvSpPr>
              <p:nvPr/>
            </p:nvSpPr>
            <p:spPr bwMode="auto">
              <a:xfrm>
                <a:off x="813" y="2008"/>
                <a:ext cx="1683" cy="29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800" b="1" i="0" u="none" strike="noStrike" kern="0" cap="none" spc="0" normalizeH="0" baseline="0" noProof="0" smtClean="0">
                  <a:ln>
                    <a:noFill/>
                  </a:ln>
                  <a:solidFill>
                    <a:srgbClr val="FFFFFF"/>
                  </a:solidFill>
                  <a:effectLst/>
                  <a:uLnTx/>
                  <a:uFillTx/>
                  <a:latin typeface="Arial" charset="0"/>
                  <a:cs typeface="Arial" charset="0"/>
                </a:endParaRPr>
              </a:p>
            </p:txBody>
          </p:sp>
          <p:sp>
            <p:nvSpPr>
              <p:cNvPr id="36" name="Line 85"/>
              <p:cNvSpPr>
                <a:spLocks noChangeShapeType="1"/>
              </p:cNvSpPr>
              <p:nvPr/>
            </p:nvSpPr>
            <p:spPr bwMode="auto">
              <a:xfrm>
                <a:off x="1422" y="2010"/>
                <a:ext cx="0"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smtClean="0">
                  <a:ln>
                    <a:noFill/>
                  </a:ln>
                  <a:solidFill>
                    <a:srgbClr val="FFFFFF"/>
                  </a:solidFill>
                  <a:effectLst/>
                  <a:uLnTx/>
                  <a:uFillTx/>
                  <a:latin typeface="Arial" charset="0"/>
                  <a:cs typeface="Arial" charset="0"/>
                </a:endParaRPr>
              </a:p>
            </p:txBody>
          </p:sp>
          <p:sp>
            <p:nvSpPr>
              <p:cNvPr id="37" name="Text Box 86"/>
              <p:cNvSpPr txBox="1">
                <a:spLocks noChangeArrowheads="1"/>
              </p:cNvSpPr>
              <p:nvPr/>
            </p:nvSpPr>
            <p:spPr bwMode="auto">
              <a:xfrm>
                <a:off x="813" y="1805"/>
                <a:ext cx="1745"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828800" algn="ctr"/>
                  </a:tabLst>
                  <a:defRPr sz="2800" b="1">
                    <a:solidFill>
                      <a:schemeClr val="tx1"/>
                    </a:solidFill>
                    <a:latin typeface="Arial" charset="0"/>
                    <a:cs typeface="Arial" charset="0"/>
                  </a:defRPr>
                </a:lvl1pPr>
                <a:lvl2pPr marL="742950" indent="-285750" eaLnBrk="0" hangingPunct="0">
                  <a:tabLst>
                    <a:tab pos="1828800" algn="ctr"/>
                  </a:tabLst>
                  <a:defRPr sz="2800" b="1">
                    <a:solidFill>
                      <a:schemeClr val="tx1"/>
                    </a:solidFill>
                    <a:latin typeface="Arial" charset="0"/>
                    <a:cs typeface="Arial" charset="0"/>
                  </a:defRPr>
                </a:lvl2pPr>
                <a:lvl3pPr marL="1143000" indent="-228600" eaLnBrk="0" hangingPunct="0">
                  <a:tabLst>
                    <a:tab pos="1828800" algn="ctr"/>
                  </a:tabLst>
                  <a:defRPr sz="2800" b="1">
                    <a:solidFill>
                      <a:schemeClr val="tx1"/>
                    </a:solidFill>
                    <a:latin typeface="Arial" charset="0"/>
                    <a:cs typeface="Arial" charset="0"/>
                  </a:defRPr>
                </a:lvl3pPr>
                <a:lvl4pPr marL="1600200" indent="-228600" eaLnBrk="0" hangingPunct="0">
                  <a:tabLst>
                    <a:tab pos="1828800" algn="ctr"/>
                  </a:tabLst>
                  <a:defRPr sz="2800" b="1">
                    <a:solidFill>
                      <a:schemeClr val="tx1"/>
                    </a:solidFill>
                    <a:latin typeface="Arial" charset="0"/>
                    <a:cs typeface="Arial" charset="0"/>
                  </a:defRPr>
                </a:lvl4pPr>
                <a:lvl5pPr marL="2057400" indent="-228600" eaLnBrk="0" hangingPunct="0">
                  <a:tabLst>
                    <a:tab pos="1828800" algn="ctr"/>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1828800" algn="ctr"/>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1828800" algn="ctr"/>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1828800" algn="ctr"/>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1828800" algn="ctr"/>
                  </a:tabLst>
                  <a:defRPr sz="2800" b="1">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tab pos="1828800" algn="ctr"/>
                  </a:tabLst>
                  <a:defRPr/>
                </a:pPr>
                <a:r>
                  <a:rPr kumimoji="0" lang="en-US" altLang="en-US" sz="1600" b="0" i="0" u="none" strike="noStrike" kern="0" cap="none" spc="0" normalizeH="0" baseline="0" noProof="0" smtClean="0">
                    <a:ln>
                      <a:noFill/>
                    </a:ln>
                    <a:solidFill>
                      <a:srgbClr val="000000"/>
                    </a:solidFill>
                    <a:effectLst/>
                    <a:uLnTx/>
                    <a:uFillTx/>
                    <a:latin typeface="Arial" charset="0"/>
                    <a:cs typeface="Arial" charset="0"/>
                  </a:rPr>
                  <a:t>Why?	Answer</a:t>
                </a:r>
              </a:p>
            </p:txBody>
          </p:sp>
        </p:grpSp>
        <p:grpSp>
          <p:nvGrpSpPr>
            <p:cNvPr id="22" name="Group 87"/>
            <p:cNvGrpSpPr>
              <a:grpSpLocks/>
            </p:cNvGrpSpPr>
            <p:nvPr/>
          </p:nvGrpSpPr>
          <p:grpSpPr bwMode="auto">
            <a:xfrm>
              <a:off x="1032363" y="5535613"/>
              <a:ext cx="2770187" cy="723900"/>
              <a:chOff x="813" y="1805"/>
              <a:chExt cx="1745" cy="499"/>
            </a:xfrm>
          </p:grpSpPr>
          <p:sp>
            <p:nvSpPr>
              <p:cNvPr id="32" name="Rectangle 88"/>
              <p:cNvSpPr>
                <a:spLocks noChangeArrowheads="1"/>
              </p:cNvSpPr>
              <p:nvPr/>
            </p:nvSpPr>
            <p:spPr bwMode="auto">
              <a:xfrm>
                <a:off x="813" y="2008"/>
                <a:ext cx="1683" cy="29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800" b="1" i="0" u="none" strike="noStrike" kern="0" cap="none" spc="0" normalizeH="0" baseline="0" noProof="0" smtClean="0">
                  <a:ln>
                    <a:noFill/>
                  </a:ln>
                  <a:solidFill>
                    <a:srgbClr val="FFFFFF"/>
                  </a:solidFill>
                  <a:effectLst/>
                  <a:uLnTx/>
                  <a:uFillTx/>
                  <a:latin typeface="Arial" charset="0"/>
                  <a:cs typeface="Arial" charset="0"/>
                </a:endParaRPr>
              </a:p>
            </p:txBody>
          </p:sp>
          <p:sp>
            <p:nvSpPr>
              <p:cNvPr id="33" name="Line 89"/>
              <p:cNvSpPr>
                <a:spLocks noChangeShapeType="1"/>
              </p:cNvSpPr>
              <p:nvPr/>
            </p:nvSpPr>
            <p:spPr bwMode="auto">
              <a:xfrm>
                <a:off x="1422" y="2010"/>
                <a:ext cx="0"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smtClean="0">
                  <a:ln>
                    <a:noFill/>
                  </a:ln>
                  <a:solidFill>
                    <a:srgbClr val="FFFFFF"/>
                  </a:solidFill>
                  <a:effectLst/>
                  <a:uLnTx/>
                  <a:uFillTx/>
                  <a:latin typeface="Arial" charset="0"/>
                  <a:cs typeface="Arial" charset="0"/>
                </a:endParaRPr>
              </a:p>
            </p:txBody>
          </p:sp>
          <p:sp>
            <p:nvSpPr>
              <p:cNvPr id="34" name="Text Box 90"/>
              <p:cNvSpPr txBox="1">
                <a:spLocks noChangeArrowheads="1"/>
              </p:cNvSpPr>
              <p:nvPr/>
            </p:nvSpPr>
            <p:spPr bwMode="auto">
              <a:xfrm>
                <a:off x="813" y="1805"/>
                <a:ext cx="1745"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828800" algn="ctr"/>
                  </a:tabLst>
                  <a:defRPr sz="2800" b="1">
                    <a:solidFill>
                      <a:schemeClr val="tx1"/>
                    </a:solidFill>
                    <a:latin typeface="Arial" charset="0"/>
                    <a:cs typeface="Arial" charset="0"/>
                  </a:defRPr>
                </a:lvl1pPr>
                <a:lvl2pPr marL="742950" indent="-285750" eaLnBrk="0" hangingPunct="0">
                  <a:tabLst>
                    <a:tab pos="1828800" algn="ctr"/>
                  </a:tabLst>
                  <a:defRPr sz="2800" b="1">
                    <a:solidFill>
                      <a:schemeClr val="tx1"/>
                    </a:solidFill>
                    <a:latin typeface="Arial" charset="0"/>
                    <a:cs typeface="Arial" charset="0"/>
                  </a:defRPr>
                </a:lvl2pPr>
                <a:lvl3pPr marL="1143000" indent="-228600" eaLnBrk="0" hangingPunct="0">
                  <a:tabLst>
                    <a:tab pos="1828800" algn="ctr"/>
                  </a:tabLst>
                  <a:defRPr sz="2800" b="1">
                    <a:solidFill>
                      <a:schemeClr val="tx1"/>
                    </a:solidFill>
                    <a:latin typeface="Arial" charset="0"/>
                    <a:cs typeface="Arial" charset="0"/>
                  </a:defRPr>
                </a:lvl3pPr>
                <a:lvl4pPr marL="1600200" indent="-228600" eaLnBrk="0" hangingPunct="0">
                  <a:tabLst>
                    <a:tab pos="1828800" algn="ctr"/>
                  </a:tabLst>
                  <a:defRPr sz="2800" b="1">
                    <a:solidFill>
                      <a:schemeClr val="tx1"/>
                    </a:solidFill>
                    <a:latin typeface="Arial" charset="0"/>
                    <a:cs typeface="Arial" charset="0"/>
                  </a:defRPr>
                </a:lvl4pPr>
                <a:lvl5pPr marL="2057400" indent="-228600" eaLnBrk="0" hangingPunct="0">
                  <a:tabLst>
                    <a:tab pos="1828800" algn="ctr"/>
                  </a:tabLst>
                  <a:defRPr sz="2800" b="1">
                    <a:solidFill>
                      <a:schemeClr val="tx1"/>
                    </a:solidFill>
                    <a:latin typeface="Arial" charset="0"/>
                    <a:cs typeface="Arial" charset="0"/>
                  </a:defRPr>
                </a:lvl5pPr>
                <a:lvl6pPr marL="2514600" indent="-228600" eaLnBrk="0" fontAlgn="base" hangingPunct="0">
                  <a:spcBef>
                    <a:spcPct val="0"/>
                  </a:spcBef>
                  <a:spcAft>
                    <a:spcPct val="0"/>
                  </a:spcAft>
                  <a:tabLst>
                    <a:tab pos="1828800" algn="ctr"/>
                  </a:tabLst>
                  <a:defRPr sz="2800" b="1">
                    <a:solidFill>
                      <a:schemeClr val="tx1"/>
                    </a:solidFill>
                    <a:latin typeface="Arial" charset="0"/>
                    <a:cs typeface="Arial" charset="0"/>
                  </a:defRPr>
                </a:lvl6pPr>
                <a:lvl7pPr marL="2971800" indent="-228600" eaLnBrk="0" fontAlgn="base" hangingPunct="0">
                  <a:spcBef>
                    <a:spcPct val="0"/>
                  </a:spcBef>
                  <a:spcAft>
                    <a:spcPct val="0"/>
                  </a:spcAft>
                  <a:tabLst>
                    <a:tab pos="1828800" algn="ctr"/>
                  </a:tabLst>
                  <a:defRPr sz="2800" b="1">
                    <a:solidFill>
                      <a:schemeClr val="tx1"/>
                    </a:solidFill>
                    <a:latin typeface="Arial" charset="0"/>
                    <a:cs typeface="Arial" charset="0"/>
                  </a:defRPr>
                </a:lvl7pPr>
                <a:lvl8pPr marL="3429000" indent="-228600" eaLnBrk="0" fontAlgn="base" hangingPunct="0">
                  <a:spcBef>
                    <a:spcPct val="0"/>
                  </a:spcBef>
                  <a:spcAft>
                    <a:spcPct val="0"/>
                  </a:spcAft>
                  <a:tabLst>
                    <a:tab pos="1828800" algn="ctr"/>
                  </a:tabLst>
                  <a:defRPr sz="2800" b="1">
                    <a:solidFill>
                      <a:schemeClr val="tx1"/>
                    </a:solidFill>
                    <a:latin typeface="Arial" charset="0"/>
                    <a:cs typeface="Arial" charset="0"/>
                  </a:defRPr>
                </a:lvl8pPr>
                <a:lvl9pPr marL="3886200" indent="-228600" eaLnBrk="0" fontAlgn="base" hangingPunct="0">
                  <a:spcBef>
                    <a:spcPct val="0"/>
                  </a:spcBef>
                  <a:spcAft>
                    <a:spcPct val="0"/>
                  </a:spcAft>
                  <a:tabLst>
                    <a:tab pos="1828800" algn="ctr"/>
                  </a:tabLst>
                  <a:defRPr sz="2800" b="1">
                    <a:solidFill>
                      <a:schemeClr val="tx1"/>
                    </a:solidFill>
                    <a:latin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tab pos="1828800" algn="ctr"/>
                  </a:tabLst>
                  <a:defRPr/>
                </a:pPr>
                <a:r>
                  <a:rPr kumimoji="0" lang="en-US" altLang="en-US" sz="1600" b="0" i="0" u="none" strike="noStrike" kern="0" cap="none" spc="0" normalizeH="0" baseline="0" noProof="0" smtClean="0">
                    <a:ln>
                      <a:noFill/>
                    </a:ln>
                    <a:solidFill>
                      <a:srgbClr val="000000"/>
                    </a:solidFill>
                    <a:effectLst/>
                    <a:uLnTx/>
                    <a:uFillTx/>
                    <a:latin typeface="Arial" charset="0"/>
                    <a:cs typeface="Arial" charset="0"/>
                  </a:rPr>
                  <a:t>Why?	Answer</a:t>
                </a:r>
              </a:p>
            </p:txBody>
          </p:sp>
        </p:grpSp>
        <p:sp>
          <p:nvSpPr>
            <p:cNvPr id="28" name="Freeform 96"/>
            <p:cNvSpPr>
              <a:spLocks/>
            </p:cNvSpPr>
            <p:nvPr/>
          </p:nvSpPr>
          <p:spPr bwMode="auto">
            <a:xfrm>
              <a:off x="1684825" y="2894013"/>
              <a:ext cx="2576513" cy="373062"/>
            </a:xfrm>
            <a:custGeom>
              <a:avLst/>
              <a:gdLst>
                <a:gd name="T0" fmla="*/ 2147483647 w 1623"/>
                <a:gd name="T1" fmla="*/ 0 h 235"/>
                <a:gd name="T2" fmla="*/ 2147483647 w 1623"/>
                <a:gd name="T3" fmla="*/ 2147483647 h 235"/>
                <a:gd name="T4" fmla="*/ 0 w 1623"/>
                <a:gd name="T5" fmla="*/ 2147483647 h 235"/>
                <a:gd name="T6" fmla="*/ 0 60000 65536"/>
                <a:gd name="T7" fmla="*/ 0 60000 65536"/>
                <a:gd name="T8" fmla="*/ 0 60000 65536"/>
                <a:gd name="T9" fmla="*/ 0 w 1623"/>
                <a:gd name="T10" fmla="*/ 0 h 235"/>
                <a:gd name="T11" fmla="*/ 1623 w 1623"/>
                <a:gd name="T12" fmla="*/ 235 h 235"/>
              </a:gdLst>
              <a:ahLst/>
              <a:cxnLst>
                <a:cxn ang="T6">
                  <a:pos x="T0" y="T1"/>
                </a:cxn>
                <a:cxn ang="T7">
                  <a:pos x="T2" y="T3"/>
                </a:cxn>
                <a:cxn ang="T8">
                  <a:pos x="T4" y="T5"/>
                </a:cxn>
              </a:cxnLst>
              <a:rect l="T9" t="T10" r="T11" b="T12"/>
              <a:pathLst>
                <a:path w="1623" h="235">
                  <a:moveTo>
                    <a:pt x="1272" y="0"/>
                  </a:moveTo>
                  <a:cubicBezTo>
                    <a:pt x="1295" y="18"/>
                    <a:pt x="1623" y="71"/>
                    <a:pt x="1411" y="110"/>
                  </a:cubicBezTo>
                  <a:cubicBezTo>
                    <a:pt x="1199" y="149"/>
                    <a:pt x="294" y="209"/>
                    <a:pt x="0" y="235"/>
                  </a:cubicBezTo>
                </a:path>
              </a:pathLst>
            </a:custGeom>
            <a:noFill/>
            <a:ln w="1270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smtClean="0">
                <a:ln>
                  <a:noFill/>
                </a:ln>
                <a:solidFill>
                  <a:srgbClr val="FFFFFF"/>
                </a:solidFill>
                <a:effectLst/>
                <a:uLnTx/>
                <a:uFillTx/>
                <a:latin typeface="Arial" charset="0"/>
                <a:cs typeface="Arial" charset="0"/>
              </a:endParaRPr>
            </a:p>
          </p:txBody>
        </p:sp>
        <p:sp>
          <p:nvSpPr>
            <p:cNvPr id="29" name="Freeform 97"/>
            <p:cNvSpPr>
              <a:spLocks/>
            </p:cNvSpPr>
            <p:nvPr/>
          </p:nvSpPr>
          <p:spPr bwMode="auto">
            <a:xfrm>
              <a:off x="1684825" y="3673475"/>
              <a:ext cx="2576513" cy="373063"/>
            </a:xfrm>
            <a:custGeom>
              <a:avLst/>
              <a:gdLst>
                <a:gd name="T0" fmla="*/ 2147483647 w 1623"/>
                <a:gd name="T1" fmla="*/ 0 h 235"/>
                <a:gd name="T2" fmla="*/ 2147483647 w 1623"/>
                <a:gd name="T3" fmla="*/ 2147483647 h 235"/>
                <a:gd name="T4" fmla="*/ 0 w 1623"/>
                <a:gd name="T5" fmla="*/ 2147483647 h 235"/>
                <a:gd name="T6" fmla="*/ 0 60000 65536"/>
                <a:gd name="T7" fmla="*/ 0 60000 65536"/>
                <a:gd name="T8" fmla="*/ 0 60000 65536"/>
                <a:gd name="T9" fmla="*/ 0 w 1623"/>
                <a:gd name="T10" fmla="*/ 0 h 235"/>
                <a:gd name="T11" fmla="*/ 1623 w 1623"/>
                <a:gd name="T12" fmla="*/ 235 h 235"/>
              </a:gdLst>
              <a:ahLst/>
              <a:cxnLst>
                <a:cxn ang="T6">
                  <a:pos x="T0" y="T1"/>
                </a:cxn>
                <a:cxn ang="T7">
                  <a:pos x="T2" y="T3"/>
                </a:cxn>
                <a:cxn ang="T8">
                  <a:pos x="T4" y="T5"/>
                </a:cxn>
              </a:cxnLst>
              <a:rect l="T9" t="T10" r="T11" b="T12"/>
              <a:pathLst>
                <a:path w="1623" h="235">
                  <a:moveTo>
                    <a:pt x="1272" y="0"/>
                  </a:moveTo>
                  <a:cubicBezTo>
                    <a:pt x="1295" y="18"/>
                    <a:pt x="1623" y="71"/>
                    <a:pt x="1411" y="110"/>
                  </a:cubicBezTo>
                  <a:cubicBezTo>
                    <a:pt x="1199" y="149"/>
                    <a:pt x="294" y="209"/>
                    <a:pt x="0" y="235"/>
                  </a:cubicBezTo>
                </a:path>
              </a:pathLst>
            </a:custGeom>
            <a:noFill/>
            <a:ln w="1270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smtClean="0">
                <a:ln>
                  <a:noFill/>
                </a:ln>
                <a:solidFill>
                  <a:srgbClr val="FFFFFF"/>
                </a:solidFill>
                <a:effectLst/>
                <a:uLnTx/>
                <a:uFillTx/>
                <a:latin typeface="Arial" charset="0"/>
                <a:cs typeface="Arial" charset="0"/>
              </a:endParaRPr>
            </a:p>
          </p:txBody>
        </p:sp>
        <p:sp>
          <p:nvSpPr>
            <p:cNvPr id="30" name="Freeform 98"/>
            <p:cNvSpPr>
              <a:spLocks/>
            </p:cNvSpPr>
            <p:nvPr/>
          </p:nvSpPr>
          <p:spPr bwMode="auto">
            <a:xfrm>
              <a:off x="1684825" y="4460875"/>
              <a:ext cx="2576513" cy="373063"/>
            </a:xfrm>
            <a:custGeom>
              <a:avLst/>
              <a:gdLst>
                <a:gd name="T0" fmla="*/ 2147483647 w 1623"/>
                <a:gd name="T1" fmla="*/ 0 h 235"/>
                <a:gd name="T2" fmla="*/ 2147483647 w 1623"/>
                <a:gd name="T3" fmla="*/ 2147483647 h 235"/>
                <a:gd name="T4" fmla="*/ 0 w 1623"/>
                <a:gd name="T5" fmla="*/ 2147483647 h 235"/>
                <a:gd name="T6" fmla="*/ 0 60000 65536"/>
                <a:gd name="T7" fmla="*/ 0 60000 65536"/>
                <a:gd name="T8" fmla="*/ 0 60000 65536"/>
                <a:gd name="T9" fmla="*/ 0 w 1623"/>
                <a:gd name="T10" fmla="*/ 0 h 235"/>
                <a:gd name="T11" fmla="*/ 1623 w 1623"/>
                <a:gd name="T12" fmla="*/ 235 h 235"/>
              </a:gdLst>
              <a:ahLst/>
              <a:cxnLst>
                <a:cxn ang="T6">
                  <a:pos x="T0" y="T1"/>
                </a:cxn>
                <a:cxn ang="T7">
                  <a:pos x="T2" y="T3"/>
                </a:cxn>
                <a:cxn ang="T8">
                  <a:pos x="T4" y="T5"/>
                </a:cxn>
              </a:cxnLst>
              <a:rect l="T9" t="T10" r="T11" b="T12"/>
              <a:pathLst>
                <a:path w="1623" h="235">
                  <a:moveTo>
                    <a:pt x="1272" y="0"/>
                  </a:moveTo>
                  <a:cubicBezTo>
                    <a:pt x="1295" y="18"/>
                    <a:pt x="1623" y="71"/>
                    <a:pt x="1411" y="110"/>
                  </a:cubicBezTo>
                  <a:cubicBezTo>
                    <a:pt x="1199" y="149"/>
                    <a:pt x="294" y="209"/>
                    <a:pt x="0" y="235"/>
                  </a:cubicBezTo>
                </a:path>
              </a:pathLst>
            </a:custGeom>
            <a:noFill/>
            <a:ln w="1270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smtClean="0">
                <a:ln>
                  <a:noFill/>
                </a:ln>
                <a:solidFill>
                  <a:srgbClr val="FFFFFF"/>
                </a:solidFill>
                <a:effectLst/>
                <a:uLnTx/>
                <a:uFillTx/>
                <a:latin typeface="Arial" charset="0"/>
                <a:cs typeface="Arial" charset="0"/>
              </a:endParaRPr>
            </a:p>
          </p:txBody>
        </p:sp>
        <p:sp>
          <p:nvSpPr>
            <p:cNvPr id="31" name="Freeform 99"/>
            <p:cNvSpPr>
              <a:spLocks/>
            </p:cNvSpPr>
            <p:nvPr/>
          </p:nvSpPr>
          <p:spPr bwMode="auto">
            <a:xfrm>
              <a:off x="1684825" y="5254625"/>
              <a:ext cx="2576513" cy="373063"/>
            </a:xfrm>
            <a:custGeom>
              <a:avLst/>
              <a:gdLst>
                <a:gd name="T0" fmla="*/ 2147483647 w 1623"/>
                <a:gd name="T1" fmla="*/ 0 h 235"/>
                <a:gd name="T2" fmla="*/ 2147483647 w 1623"/>
                <a:gd name="T3" fmla="*/ 2147483647 h 235"/>
                <a:gd name="T4" fmla="*/ 0 w 1623"/>
                <a:gd name="T5" fmla="*/ 2147483647 h 235"/>
                <a:gd name="T6" fmla="*/ 0 60000 65536"/>
                <a:gd name="T7" fmla="*/ 0 60000 65536"/>
                <a:gd name="T8" fmla="*/ 0 60000 65536"/>
                <a:gd name="T9" fmla="*/ 0 w 1623"/>
                <a:gd name="T10" fmla="*/ 0 h 235"/>
                <a:gd name="T11" fmla="*/ 1623 w 1623"/>
                <a:gd name="T12" fmla="*/ 235 h 235"/>
              </a:gdLst>
              <a:ahLst/>
              <a:cxnLst>
                <a:cxn ang="T6">
                  <a:pos x="T0" y="T1"/>
                </a:cxn>
                <a:cxn ang="T7">
                  <a:pos x="T2" y="T3"/>
                </a:cxn>
                <a:cxn ang="T8">
                  <a:pos x="T4" y="T5"/>
                </a:cxn>
              </a:cxnLst>
              <a:rect l="T9" t="T10" r="T11" b="T12"/>
              <a:pathLst>
                <a:path w="1623" h="235">
                  <a:moveTo>
                    <a:pt x="1272" y="0"/>
                  </a:moveTo>
                  <a:cubicBezTo>
                    <a:pt x="1295" y="18"/>
                    <a:pt x="1623" y="71"/>
                    <a:pt x="1411" y="110"/>
                  </a:cubicBezTo>
                  <a:cubicBezTo>
                    <a:pt x="1199" y="149"/>
                    <a:pt x="294" y="209"/>
                    <a:pt x="0" y="235"/>
                  </a:cubicBezTo>
                </a:path>
              </a:pathLst>
            </a:custGeom>
            <a:noFill/>
            <a:ln w="1270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smtClean="0">
                <a:ln>
                  <a:noFill/>
                </a:ln>
                <a:solidFill>
                  <a:srgbClr val="FFFFFF"/>
                </a:solidFill>
                <a:effectLst/>
                <a:uLnTx/>
                <a:uFillTx/>
                <a:latin typeface="Arial" charset="0"/>
                <a:cs typeface="Arial" charset="0"/>
              </a:endParaRPr>
            </a:p>
          </p:txBody>
        </p:sp>
      </p:grpSp>
      <p:sp>
        <p:nvSpPr>
          <p:cNvPr id="3" name="Rectangle 2"/>
          <p:cNvSpPr/>
          <p:nvPr/>
        </p:nvSpPr>
        <p:spPr>
          <a:xfrm>
            <a:off x="943299" y="1261463"/>
            <a:ext cx="7691401" cy="400110"/>
          </a:xfrm>
          <a:prstGeom prst="rect">
            <a:avLst/>
          </a:prstGeom>
          <a:solidFill>
            <a:srgbClr val="FF5050"/>
          </a:solidFill>
          <a:ln w="38100">
            <a:solidFill>
              <a:srgbClr val="990000"/>
            </a:solidFill>
          </a:ln>
        </p:spPr>
        <p:txBody>
          <a:bodyPr wrap="square">
            <a:spAutoFit/>
          </a:bodyPr>
          <a:lstStyle/>
          <a:p>
            <a:pPr lvl="0" fontAlgn="base">
              <a:spcBef>
                <a:spcPct val="0"/>
              </a:spcBef>
              <a:spcAft>
                <a:spcPct val="0"/>
              </a:spcAft>
              <a:defRPr/>
            </a:pPr>
            <a:r>
              <a:rPr lang="en-US" altLang="en-US" sz="2000" b="1" kern="0" dirty="0">
                <a:solidFill>
                  <a:srgbClr val="000000"/>
                </a:solidFill>
                <a:latin typeface="Arial" charset="0"/>
                <a:cs typeface="Arial" charset="0"/>
              </a:rPr>
              <a:t>Problem: </a:t>
            </a:r>
            <a:r>
              <a:rPr lang="en-US" altLang="en-US" sz="2000" kern="0" dirty="0">
                <a:solidFill>
                  <a:srgbClr val="000000"/>
                </a:solidFill>
                <a:latin typeface="Arial" charset="0"/>
                <a:cs typeface="Arial" charset="0"/>
              </a:rPr>
              <a:t>The patient’s diagnosis of skin cancer was delayed.  </a:t>
            </a:r>
          </a:p>
        </p:txBody>
      </p:sp>
      <p:sp>
        <p:nvSpPr>
          <p:cNvPr id="47" name="Rectangle 46"/>
          <p:cNvSpPr/>
          <p:nvPr/>
        </p:nvSpPr>
        <p:spPr>
          <a:xfrm>
            <a:off x="312488" y="5956965"/>
            <a:ext cx="8576841" cy="400110"/>
          </a:xfrm>
          <a:prstGeom prst="rect">
            <a:avLst/>
          </a:prstGeom>
          <a:solidFill>
            <a:srgbClr val="33CC33"/>
          </a:solidFill>
          <a:ln w="38100">
            <a:solidFill>
              <a:schemeClr val="accent6">
                <a:lumMod val="75000"/>
              </a:schemeClr>
            </a:solidFill>
          </a:ln>
        </p:spPr>
        <p:txBody>
          <a:bodyPr wrap="square">
            <a:spAutoFit/>
          </a:bodyPr>
          <a:lstStyle/>
          <a:p>
            <a:pPr lvl="0" fontAlgn="base">
              <a:spcBef>
                <a:spcPct val="0"/>
              </a:spcBef>
              <a:spcAft>
                <a:spcPct val="0"/>
              </a:spcAft>
              <a:defRPr/>
            </a:pPr>
            <a:r>
              <a:rPr lang="en-US" altLang="en-US" sz="2000" b="1" kern="0" dirty="0">
                <a:solidFill>
                  <a:srgbClr val="000000"/>
                </a:solidFill>
                <a:latin typeface="Arial" charset="0"/>
                <a:cs typeface="Arial" charset="0"/>
              </a:rPr>
              <a:t>Solution:  </a:t>
            </a:r>
            <a:r>
              <a:rPr lang="en-US" altLang="en-US" sz="2000" kern="0" dirty="0">
                <a:solidFill>
                  <a:srgbClr val="000000"/>
                </a:solidFill>
                <a:latin typeface="Arial" charset="0"/>
                <a:cs typeface="Arial" charset="0"/>
              </a:rPr>
              <a:t>R</a:t>
            </a:r>
            <a:r>
              <a:rPr lang="en-US" altLang="en-US" sz="2000" kern="0" dirty="0" smtClean="0">
                <a:solidFill>
                  <a:srgbClr val="000000"/>
                </a:solidFill>
                <a:latin typeface="Arial" charset="0"/>
                <a:cs typeface="Arial" charset="0"/>
              </a:rPr>
              <a:t>evise </a:t>
            </a:r>
            <a:r>
              <a:rPr lang="en-US" altLang="en-US" sz="2000" kern="0" dirty="0">
                <a:solidFill>
                  <a:srgbClr val="000000"/>
                </a:solidFill>
                <a:latin typeface="Arial" charset="0"/>
                <a:cs typeface="Arial" charset="0"/>
              </a:rPr>
              <a:t>process so that oncologist “pulls” report from pathology. </a:t>
            </a:r>
            <a:endParaRPr lang="en-US" altLang="en-US" sz="2000" b="1" kern="0" dirty="0">
              <a:solidFill>
                <a:srgbClr val="000000"/>
              </a:solidFill>
              <a:latin typeface="Arial" charset="0"/>
              <a:cs typeface="Arial" charset="0"/>
            </a:endParaRPr>
          </a:p>
        </p:txBody>
      </p:sp>
    </p:spTree>
    <p:extLst>
      <p:ext uri="{BB962C8B-B14F-4D97-AF65-F5344CB8AC3E}">
        <p14:creationId xmlns:p14="http://schemas.microsoft.com/office/powerpoint/2010/main" val="151451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PARETO CHART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81</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Stratifies Data</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Text Box 41"/>
          <p:cNvSpPr txBox="1">
            <a:spLocks noChangeArrowheads="1"/>
          </p:cNvSpPr>
          <p:nvPr/>
        </p:nvSpPr>
        <p:spPr bwMode="auto">
          <a:xfrm>
            <a:off x="670875" y="5240725"/>
            <a:ext cx="78835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590" tIns="51296" rIns="102590" bIns="51296">
            <a:spAutoFit/>
          </a:bodyPr>
          <a:lstStyle>
            <a:lvl1pPr marL="171450" indent="-171450"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fontAlgn="base">
              <a:spcBef>
                <a:spcPct val="20000"/>
              </a:spcBef>
              <a:spcAft>
                <a:spcPct val="0"/>
              </a:spcAft>
              <a:buClrTx/>
              <a:buFontTx/>
              <a:buChar char="•"/>
              <a:defRPr/>
            </a:pPr>
            <a:r>
              <a:rPr lang="en-US" altLang="en-US" sz="1600" kern="0" smtClean="0">
                <a:solidFill>
                  <a:srgbClr val="000000"/>
                </a:solidFill>
              </a:rPr>
              <a:t>A bar chart for non-numerical categorical descriptors whose bars are in descending order</a:t>
            </a:r>
          </a:p>
          <a:p>
            <a:pPr fontAlgn="base">
              <a:spcBef>
                <a:spcPct val="20000"/>
              </a:spcBef>
              <a:spcAft>
                <a:spcPct val="0"/>
              </a:spcAft>
              <a:buClrTx/>
              <a:buFontTx/>
              <a:buChar char="•"/>
              <a:defRPr/>
            </a:pPr>
            <a:r>
              <a:rPr lang="en-US" altLang="en-US" sz="1600" kern="0" smtClean="0">
                <a:solidFill>
                  <a:srgbClr val="000000"/>
                </a:solidFill>
              </a:rPr>
              <a:t>Used to identify and separate the “vital few” categories from the “trivial many”</a:t>
            </a:r>
          </a:p>
          <a:p>
            <a:pPr fontAlgn="base">
              <a:spcBef>
                <a:spcPct val="20000"/>
              </a:spcBef>
              <a:spcAft>
                <a:spcPct val="0"/>
              </a:spcAft>
              <a:buClrTx/>
              <a:buFontTx/>
              <a:buChar char="•"/>
              <a:defRPr/>
            </a:pPr>
            <a:r>
              <a:rPr lang="en-US" altLang="en-US" sz="1600" kern="0" smtClean="0">
                <a:solidFill>
                  <a:srgbClr val="000000"/>
                </a:solidFill>
              </a:rPr>
              <a:t>May be used in a stratified or nested fashion to zero in on precise problem area</a:t>
            </a:r>
          </a:p>
        </p:txBody>
      </p:sp>
      <p:grpSp>
        <p:nvGrpSpPr>
          <p:cNvPr id="15" name="Group 4"/>
          <p:cNvGrpSpPr>
            <a:grpSpLocks/>
          </p:cNvGrpSpPr>
          <p:nvPr/>
        </p:nvGrpSpPr>
        <p:grpSpPr bwMode="auto">
          <a:xfrm>
            <a:off x="1085213" y="1352938"/>
            <a:ext cx="7518400" cy="3476625"/>
            <a:chOff x="938" y="1252"/>
            <a:chExt cx="4736" cy="2190"/>
          </a:xfrm>
        </p:grpSpPr>
        <p:sp>
          <p:nvSpPr>
            <p:cNvPr id="18" name="Rectangle 5"/>
            <p:cNvSpPr>
              <a:spLocks noChangeArrowheads="1"/>
            </p:cNvSpPr>
            <p:nvPr/>
          </p:nvSpPr>
          <p:spPr bwMode="auto">
            <a:xfrm>
              <a:off x="1205" y="1591"/>
              <a:ext cx="659" cy="1659"/>
            </a:xfrm>
            <a:prstGeom prst="rect">
              <a:avLst/>
            </a:prstGeom>
            <a:solidFill>
              <a:srgbClr val="333399"/>
            </a:solidFill>
            <a:ln w="11113">
              <a:solidFill>
                <a:srgbClr val="000000"/>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19" name="Rectangle 6"/>
            <p:cNvSpPr>
              <a:spLocks noChangeArrowheads="1"/>
            </p:cNvSpPr>
            <p:nvPr/>
          </p:nvSpPr>
          <p:spPr bwMode="auto">
            <a:xfrm>
              <a:off x="2125" y="2700"/>
              <a:ext cx="659" cy="550"/>
            </a:xfrm>
            <a:prstGeom prst="rect">
              <a:avLst/>
            </a:prstGeom>
            <a:solidFill>
              <a:srgbClr val="333399"/>
            </a:solidFill>
            <a:ln w="11113">
              <a:solidFill>
                <a:srgbClr val="000000"/>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20" name="Rectangle 7"/>
            <p:cNvSpPr>
              <a:spLocks noChangeArrowheads="1"/>
            </p:cNvSpPr>
            <p:nvPr/>
          </p:nvSpPr>
          <p:spPr bwMode="auto">
            <a:xfrm>
              <a:off x="3045" y="2971"/>
              <a:ext cx="658" cy="279"/>
            </a:xfrm>
            <a:prstGeom prst="rect">
              <a:avLst/>
            </a:prstGeom>
            <a:solidFill>
              <a:srgbClr val="333399"/>
            </a:solidFill>
            <a:ln w="11113">
              <a:solidFill>
                <a:srgbClr val="000000"/>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21" name="Rectangle 8"/>
            <p:cNvSpPr>
              <a:spLocks noChangeArrowheads="1"/>
            </p:cNvSpPr>
            <p:nvPr/>
          </p:nvSpPr>
          <p:spPr bwMode="auto">
            <a:xfrm>
              <a:off x="3964" y="3056"/>
              <a:ext cx="659" cy="194"/>
            </a:xfrm>
            <a:prstGeom prst="rect">
              <a:avLst/>
            </a:prstGeom>
            <a:solidFill>
              <a:srgbClr val="333399"/>
            </a:solidFill>
            <a:ln w="11113">
              <a:solidFill>
                <a:srgbClr val="000000"/>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22" name="Rectangle 9"/>
            <p:cNvSpPr>
              <a:spLocks noChangeArrowheads="1"/>
            </p:cNvSpPr>
            <p:nvPr/>
          </p:nvSpPr>
          <p:spPr bwMode="auto">
            <a:xfrm>
              <a:off x="4884" y="3166"/>
              <a:ext cx="659" cy="84"/>
            </a:xfrm>
            <a:prstGeom prst="rect">
              <a:avLst/>
            </a:prstGeom>
            <a:solidFill>
              <a:srgbClr val="333399"/>
            </a:solidFill>
            <a:ln w="11113">
              <a:solidFill>
                <a:srgbClr val="000000"/>
              </a:solidFill>
              <a:miter lim="800000"/>
              <a:headEnd/>
              <a:tailEnd/>
            </a:ln>
          </p:spPr>
          <p:txBody>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eaLnBrk="1" fontAlgn="base" hangingPunct="1">
                <a:spcBef>
                  <a:spcPct val="0"/>
                </a:spcBef>
                <a:spcAft>
                  <a:spcPct val="0"/>
                </a:spcAft>
                <a:buClrTx/>
                <a:buFontTx/>
                <a:buNone/>
                <a:defRPr/>
              </a:pPr>
              <a:endParaRPr lang="en-US" altLang="en-US" sz="2800" b="1" kern="0" smtClean="0">
                <a:solidFill>
                  <a:srgbClr val="FFFFFF"/>
                </a:solidFill>
              </a:endParaRPr>
            </a:p>
          </p:txBody>
        </p:sp>
        <p:sp>
          <p:nvSpPr>
            <p:cNvPr id="23" name="Line 10"/>
            <p:cNvSpPr>
              <a:spLocks noChangeShapeType="1"/>
            </p:cNvSpPr>
            <p:nvPr/>
          </p:nvSpPr>
          <p:spPr bwMode="auto">
            <a:xfrm>
              <a:off x="1075" y="1311"/>
              <a:ext cx="1" cy="19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4" name="Line 11"/>
            <p:cNvSpPr>
              <a:spLocks noChangeShapeType="1"/>
            </p:cNvSpPr>
            <p:nvPr/>
          </p:nvSpPr>
          <p:spPr bwMode="auto">
            <a:xfrm>
              <a:off x="1054" y="3250"/>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5" name="Line 12"/>
            <p:cNvSpPr>
              <a:spLocks noChangeShapeType="1"/>
            </p:cNvSpPr>
            <p:nvPr/>
          </p:nvSpPr>
          <p:spPr bwMode="auto">
            <a:xfrm>
              <a:off x="1054" y="2971"/>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6" name="Line 13"/>
            <p:cNvSpPr>
              <a:spLocks noChangeShapeType="1"/>
            </p:cNvSpPr>
            <p:nvPr/>
          </p:nvSpPr>
          <p:spPr bwMode="auto">
            <a:xfrm>
              <a:off x="1054" y="2700"/>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7" name="Line 14"/>
            <p:cNvSpPr>
              <a:spLocks noChangeShapeType="1"/>
            </p:cNvSpPr>
            <p:nvPr/>
          </p:nvSpPr>
          <p:spPr bwMode="auto">
            <a:xfrm>
              <a:off x="1054" y="2421"/>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8" name="Line 15"/>
            <p:cNvSpPr>
              <a:spLocks noChangeShapeType="1"/>
            </p:cNvSpPr>
            <p:nvPr/>
          </p:nvSpPr>
          <p:spPr bwMode="auto">
            <a:xfrm>
              <a:off x="1054" y="2141"/>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29" name="Line 16"/>
            <p:cNvSpPr>
              <a:spLocks noChangeShapeType="1"/>
            </p:cNvSpPr>
            <p:nvPr/>
          </p:nvSpPr>
          <p:spPr bwMode="auto">
            <a:xfrm>
              <a:off x="1054" y="1861"/>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0" name="Line 17"/>
            <p:cNvSpPr>
              <a:spLocks noChangeShapeType="1"/>
            </p:cNvSpPr>
            <p:nvPr/>
          </p:nvSpPr>
          <p:spPr bwMode="auto">
            <a:xfrm>
              <a:off x="1054" y="1591"/>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1" name="Line 18"/>
            <p:cNvSpPr>
              <a:spLocks noChangeShapeType="1"/>
            </p:cNvSpPr>
            <p:nvPr/>
          </p:nvSpPr>
          <p:spPr bwMode="auto">
            <a:xfrm>
              <a:off x="1054" y="1311"/>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2" name="Line 19"/>
            <p:cNvSpPr>
              <a:spLocks noChangeShapeType="1"/>
            </p:cNvSpPr>
            <p:nvPr/>
          </p:nvSpPr>
          <p:spPr bwMode="auto">
            <a:xfrm>
              <a:off x="1075" y="3250"/>
              <a:ext cx="459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3" name="Line 20"/>
            <p:cNvSpPr>
              <a:spLocks noChangeShapeType="1"/>
            </p:cNvSpPr>
            <p:nvPr/>
          </p:nvSpPr>
          <p:spPr bwMode="auto">
            <a:xfrm flipV="1">
              <a:off x="1075" y="3250"/>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4" name="Line 21"/>
            <p:cNvSpPr>
              <a:spLocks noChangeShapeType="1"/>
            </p:cNvSpPr>
            <p:nvPr/>
          </p:nvSpPr>
          <p:spPr bwMode="auto">
            <a:xfrm flipV="1">
              <a:off x="1995" y="3250"/>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5" name="Line 22"/>
            <p:cNvSpPr>
              <a:spLocks noChangeShapeType="1"/>
            </p:cNvSpPr>
            <p:nvPr/>
          </p:nvSpPr>
          <p:spPr bwMode="auto">
            <a:xfrm flipV="1">
              <a:off x="2914" y="3250"/>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6" name="Line 23"/>
            <p:cNvSpPr>
              <a:spLocks noChangeShapeType="1"/>
            </p:cNvSpPr>
            <p:nvPr/>
          </p:nvSpPr>
          <p:spPr bwMode="auto">
            <a:xfrm flipV="1">
              <a:off x="3834" y="3250"/>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7" name="Line 24"/>
            <p:cNvSpPr>
              <a:spLocks noChangeShapeType="1"/>
            </p:cNvSpPr>
            <p:nvPr/>
          </p:nvSpPr>
          <p:spPr bwMode="auto">
            <a:xfrm flipV="1">
              <a:off x="4753" y="3250"/>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8" name="Line 25"/>
            <p:cNvSpPr>
              <a:spLocks noChangeShapeType="1"/>
            </p:cNvSpPr>
            <p:nvPr/>
          </p:nvSpPr>
          <p:spPr bwMode="auto">
            <a:xfrm flipV="1">
              <a:off x="5673" y="3250"/>
              <a:ext cx="1" cy="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9" name="Rectangle 26"/>
            <p:cNvSpPr>
              <a:spLocks noChangeArrowheads="1"/>
            </p:cNvSpPr>
            <p:nvPr/>
          </p:nvSpPr>
          <p:spPr bwMode="auto">
            <a:xfrm>
              <a:off x="979" y="3192"/>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fontAlgn="base">
                <a:spcBef>
                  <a:spcPct val="0"/>
                </a:spcBef>
                <a:spcAft>
                  <a:spcPct val="0"/>
                </a:spcAft>
                <a:buClrTx/>
                <a:buFontTx/>
                <a:buNone/>
                <a:defRPr/>
              </a:pPr>
              <a:r>
                <a:rPr lang="en-US" altLang="en-US" sz="1200" b="1" kern="0" smtClean="0">
                  <a:solidFill>
                    <a:srgbClr val="000000"/>
                  </a:solidFill>
                </a:rPr>
                <a:t>0</a:t>
              </a:r>
              <a:endParaRPr lang="en-US" altLang="en-US" sz="1200" kern="0" smtClean="0">
                <a:solidFill>
                  <a:srgbClr val="FFFFFF"/>
                </a:solidFill>
              </a:endParaRPr>
            </a:p>
          </p:txBody>
        </p:sp>
        <p:sp>
          <p:nvSpPr>
            <p:cNvPr id="40" name="Rectangle 27"/>
            <p:cNvSpPr>
              <a:spLocks noChangeArrowheads="1"/>
            </p:cNvSpPr>
            <p:nvPr/>
          </p:nvSpPr>
          <p:spPr bwMode="auto">
            <a:xfrm>
              <a:off x="938" y="291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fontAlgn="base">
                <a:spcBef>
                  <a:spcPct val="0"/>
                </a:spcBef>
                <a:spcAft>
                  <a:spcPct val="0"/>
                </a:spcAft>
                <a:buClrTx/>
                <a:buFontTx/>
                <a:buNone/>
                <a:defRPr/>
              </a:pPr>
              <a:r>
                <a:rPr lang="en-US" altLang="en-US" sz="1200" b="1" kern="0" smtClean="0">
                  <a:solidFill>
                    <a:srgbClr val="000000"/>
                  </a:solidFill>
                </a:rPr>
                <a:t>10</a:t>
              </a:r>
              <a:endParaRPr lang="en-US" altLang="en-US" sz="1200" kern="0" smtClean="0">
                <a:solidFill>
                  <a:srgbClr val="FFFFFF"/>
                </a:solidFill>
              </a:endParaRPr>
            </a:p>
          </p:txBody>
        </p:sp>
        <p:sp>
          <p:nvSpPr>
            <p:cNvPr id="41" name="Rectangle 28"/>
            <p:cNvSpPr>
              <a:spLocks noChangeArrowheads="1"/>
            </p:cNvSpPr>
            <p:nvPr/>
          </p:nvSpPr>
          <p:spPr bwMode="auto">
            <a:xfrm>
              <a:off x="938" y="264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fontAlgn="base">
                <a:spcBef>
                  <a:spcPct val="0"/>
                </a:spcBef>
                <a:spcAft>
                  <a:spcPct val="0"/>
                </a:spcAft>
                <a:buClrTx/>
                <a:buFontTx/>
                <a:buNone/>
                <a:defRPr/>
              </a:pPr>
              <a:r>
                <a:rPr lang="en-US" altLang="en-US" sz="1200" b="1" kern="0" smtClean="0">
                  <a:solidFill>
                    <a:srgbClr val="000000"/>
                  </a:solidFill>
                </a:rPr>
                <a:t>20</a:t>
              </a:r>
              <a:endParaRPr lang="en-US" altLang="en-US" sz="1200" kern="0" smtClean="0">
                <a:solidFill>
                  <a:srgbClr val="FFFFFF"/>
                </a:solidFill>
              </a:endParaRPr>
            </a:p>
          </p:txBody>
        </p:sp>
        <p:sp>
          <p:nvSpPr>
            <p:cNvPr id="42" name="Rectangle 29"/>
            <p:cNvSpPr>
              <a:spLocks noChangeArrowheads="1"/>
            </p:cNvSpPr>
            <p:nvPr/>
          </p:nvSpPr>
          <p:spPr bwMode="auto">
            <a:xfrm>
              <a:off x="938" y="236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fontAlgn="base">
                <a:spcBef>
                  <a:spcPct val="0"/>
                </a:spcBef>
                <a:spcAft>
                  <a:spcPct val="0"/>
                </a:spcAft>
                <a:buClrTx/>
                <a:buFontTx/>
                <a:buNone/>
                <a:defRPr/>
              </a:pPr>
              <a:r>
                <a:rPr lang="en-US" altLang="en-US" sz="1200" b="1" kern="0" smtClean="0">
                  <a:solidFill>
                    <a:srgbClr val="000000"/>
                  </a:solidFill>
                </a:rPr>
                <a:t>30</a:t>
              </a:r>
              <a:endParaRPr lang="en-US" altLang="en-US" sz="1200" kern="0" smtClean="0">
                <a:solidFill>
                  <a:srgbClr val="FFFFFF"/>
                </a:solidFill>
              </a:endParaRPr>
            </a:p>
          </p:txBody>
        </p:sp>
        <p:sp>
          <p:nvSpPr>
            <p:cNvPr id="43" name="Rectangle 30"/>
            <p:cNvSpPr>
              <a:spLocks noChangeArrowheads="1"/>
            </p:cNvSpPr>
            <p:nvPr/>
          </p:nvSpPr>
          <p:spPr bwMode="auto">
            <a:xfrm>
              <a:off x="938" y="2083"/>
              <a:ext cx="106"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fontAlgn="base">
                <a:spcBef>
                  <a:spcPct val="0"/>
                </a:spcBef>
                <a:spcAft>
                  <a:spcPct val="0"/>
                </a:spcAft>
                <a:buClrTx/>
                <a:buFontTx/>
                <a:buNone/>
                <a:defRPr/>
              </a:pPr>
              <a:r>
                <a:rPr lang="en-US" altLang="en-US" sz="1200" b="1" kern="0" smtClean="0">
                  <a:solidFill>
                    <a:srgbClr val="000000"/>
                  </a:solidFill>
                </a:rPr>
                <a:t>40</a:t>
              </a:r>
              <a:endParaRPr lang="en-US" altLang="en-US" sz="1200" kern="0" smtClean="0">
                <a:solidFill>
                  <a:srgbClr val="FFFFFF"/>
                </a:solidFill>
              </a:endParaRPr>
            </a:p>
          </p:txBody>
        </p:sp>
        <p:sp>
          <p:nvSpPr>
            <p:cNvPr id="44" name="Rectangle 31"/>
            <p:cNvSpPr>
              <a:spLocks noChangeArrowheads="1"/>
            </p:cNvSpPr>
            <p:nvPr/>
          </p:nvSpPr>
          <p:spPr bwMode="auto">
            <a:xfrm>
              <a:off x="938" y="180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fontAlgn="base">
                <a:spcBef>
                  <a:spcPct val="0"/>
                </a:spcBef>
                <a:spcAft>
                  <a:spcPct val="0"/>
                </a:spcAft>
                <a:buClrTx/>
                <a:buFontTx/>
                <a:buNone/>
                <a:defRPr/>
              </a:pPr>
              <a:r>
                <a:rPr lang="en-US" altLang="en-US" sz="1200" b="1" kern="0" smtClean="0">
                  <a:solidFill>
                    <a:srgbClr val="000000"/>
                  </a:solidFill>
                </a:rPr>
                <a:t>50</a:t>
              </a:r>
              <a:endParaRPr lang="en-US" altLang="en-US" sz="1200" kern="0" smtClean="0">
                <a:solidFill>
                  <a:srgbClr val="FFFFFF"/>
                </a:solidFill>
              </a:endParaRPr>
            </a:p>
          </p:txBody>
        </p:sp>
        <p:sp>
          <p:nvSpPr>
            <p:cNvPr id="45" name="Rectangle 32"/>
            <p:cNvSpPr>
              <a:spLocks noChangeArrowheads="1"/>
            </p:cNvSpPr>
            <p:nvPr/>
          </p:nvSpPr>
          <p:spPr bwMode="auto">
            <a:xfrm>
              <a:off x="938" y="1531"/>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fontAlgn="base">
                <a:spcBef>
                  <a:spcPct val="0"/>
                </a:spcBef>
                <a:spcAft>
                  <a:spcPct val="0"/>
                </a:spcAft>
                <a:buClrTx/>
                <a:buFontTx/>
                <a:buNone/>
                <a:defRPr/>
              </a:pPr>
              <a:r>
                <a:rPr lang="en-US" altLang="en-US" sz="1200" b="1" kern="0" smtClean="0">
                  <a:solidFill>
                    <a:srgbClr val="000000"/>
                  </a:solidFill>
                </a:rPr>
                <a:t>60</a:t>
              </a:r>
              <a:endParaRPr lang="en-US" altLang="en-US" sz="1200" kern="0" smtClean="0">
                <a:solidFill>
                  <a:srgbClr val="FFFFFF"/>
                </a:solidFill>
              </a:endParaRPr>
            </a:p>
          </p:txBody>
        </p:sp>
        <p:sp>
          <p:nvSpPr>
            <p:cNvPr id="46" name="Rectangle 33"/>
            <p:cNvSpPr>
              <a:spLocks noChangeArrowheads="1"/>
            </p:cNvSpPr>
            <p:nvPr/>
          </p:nvSpPr>
          <p:spPr bwMode="auto">
            <a:xfrm>
              <a:off x="938" y="125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fontAlgn="base">
                <a:spcBef>
                  <a:spcPct val="0"/>
                </a:spcBef>
                <a:spcAft>
                  <a:spcPct val="0"/>
                </a:spcAft>
                <a:buClrTx/>
                <a:buFontTx/>
                <a:buNone/>
                <a:defRPr/>
              </a:pPr>
              <a:r>
                <a:rPr lang="en-US" altLang="en-US" sz="1200" b="1" kern="0" smtClean="0">
                  <a:solidFill>
                    <a:srgbClr val="000000"/>
                  </a:solidFill>
                </a:rPr>
                <a:t>70</a:t>
              </a:r>
              <a:endParaRPr lang="en-US" altLang="en-US" sz="1200" kern="0" smtClean="0">
                <a:solidFill>
                  <a:srgbClr val="FFFFFF"/>
                </a:solidFill>
              </a:endParaRPr>
            </a:p>
          </p:txBody>
        </p:sp>
        <p:sp>
          <p:nvSpPr>
            <p:cNvPr id="47" name="Rectangle 34"/>
            <p:cNvSpPr>
              <a:spLocks noChangeArrowheads="1"/>
            </p:cNvSpPr>
            <p:nvPr/>
          </p:nvSpPr>
          <p:spPr bwMode="auto">
            <a:xfrm>
              <a:off x="1384" y="3326"/>
              <a:ext cx="21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fontAlgn="base">
                <a:spcBef>
                  <a:spcPct val="0"/>
                </a:spcBef>
                <a:spcAft>
                  <a:spcPct val="0"/>
                </a:spcAft>
                <a:buClrTx/>
                <a:buFontTx/>
                <a:buNone/>
                <a:defRPr/>
              </a:pPr>
              <a:r>
                <a:rPr lang="en-US" altLang="en-US" sz="1200" b="1" kern="0" smtClean="0">
                  <a:solidFill>
                    <a:srgbClr val="000000"/>
                  </a:solidFill>
                </a:rPr>
                <a:t>Cuts</a:t>
              </a:r>
              <a:endParaRPr lang="en-US" altLang="en-US" sz="1200" kern="0" smtClean="0">
                <a:solidFill>
                  <a:srgbClr val="FFFFFF"/>
                </a:solidFill>
              </a:endParaRPr>
            </a:p>
          </p:txBody>
        </p:sp>
        <p:sp>
          <p:nvSpPr>
            <p:cNvPr id="48" name="Rectangle 35"/>
            <p:cNvSpPr>
              <a:spLocks noChangeArrowheads="1"/>
            </p:cNvSpPr>
            <p:nvPr/>
          </p:nvSpPr>
          <p:spPr bwMode="auto">
            <a:xfrm>
              <a:off x="2256" y="3327"/>
              <a:ext cx="35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fontAlgn="base">
                <a:spcBef>
                  <a:spcPct val="0"/>
                </a:spcBef>
                <a:spcAft>
                  <a:spcPct val="0"/>
                </a:spcAft>
                <a:buClrTx/>
                <a:buFontTx/>
                <a:buNone/>
                <a:defRPr/>
              </a:pPr>
              <a:r>
                <a:rPr lang="en-US" altLang="en-US" sz="1200" b="1" kern="0" smtClean="0">
                  <a:solidFill>
                    <a:srgbClr val="000000"/>
                  </a:solidFill>
                </a:rPr>
                <a:t>Sprains</a:t>
              </a:r>
              <a:endParaRPr lang="en-US" altLang="en-US" sz="1200" kern="0" smtClean="0">
                <a:solidFill>
                  <a:srgbClr val="FFFFFF"/>
                </a:solidFill>
              </a:endParaRPr>
            </a:p>
          </p:txBody>
        </p:sp>
        <p:sp>
          <p:nvSpPr>
            <p:cNvPr id="49" name="Rectangle 36"/>
            <p:cNvSpPr>
              <a:spLocks noChangeArrowheads="1"/>
            </p:cNvSpPr>
            <p:nvPr/>
          </p:nvSpPr>
          <p:spPr bwMode="auto">
            <a:xfrm>
              <a:off x="3230" y="3327"/>
              <a:ext cx="22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fontAlgn="base">
                <a:spcBef>
                  <a:spcPct val="0"/>
                </a:spcBef>
                <a:spcAft>
                  <a:spcPct val="0"/>
                </a:spcAft>
                <a:buClrTx/>
                <a:buFontTx/>
                <a:buNone/>
                <a:defRPr/>
              </a:pPr>
              <a:r>
                <a:rPr lang="en-US" altLang="en-US" sz="1200" b="1" kern="0" smtClean="0">
                  <a:solidFill>
                    <a:srgbClr val="000000"/>
                  </a:solidFill>
                </a:rPr>
                <a:t>Back</a:t>
              </a:r>
              <a:endParaRPr lang="en-US" altLang="en-US" sz="1200" kern="0" smtClean="0">
                <a:solidFill>
                  <a:srgbClr val="FFFFFF"/>
                </a:solidFill>
              </a:endParaRPr>
            </a:p>
          </p:txBody>
        </p:sp>
        <p:sp>
          <p:nvSpPr>
            <p:cNvPr id="50" name="Rectangle 37"/>
            <p:cNvSpPr>
              <a:spLocks noChangeArrowheads="1"/>
            </p:cNvSpPr>
            <p:nvPr/>
          </p:nvSpPr>
          <p:spPr bwMode="auto">
            <a:xfrm>
              <a:off x="4149" y="3327"/>
              <a:ext cx="24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fontAlgn="base">
                <a:spcBef>
                  <a:spcPct val="0"/>
                </a:spcBef>
                <a:spcAft>
                  <a:spcPct val="0"/>
                </a:spcAft>
                <a:buClrTx/>
                <a:buFontTx/>
                <a:buNone/>
                <a:defRPr/>
              </a:pPr>
              <a:r>
                <a:rPr lang="en-US" altLang="en-US" sz="1200" b="1" kern="0" smtClean="0">
                  <a:solidFill>
                    <a:srgbClr val="000000"/>
                  </a:solidFill>
                </a:rPr>
                <a:t>Hand</a:t>
              </a:r>
              <a:endParaRPr lang="en-US" altLang="en-US" sz="1200" kern="0" smtClean="0">
                <a:solidFill>
                  <a:srgbClr val="FFFFFF"/>
                </a:solidFill>
              </a:endParaRPr>
            </a:p>
          </p:txBody>
        </p:sp>
        <p:sp>
          <p:nvSpPr>
            <p:cNvPr id="51" name="Rectangle 38"/>
            <p:cNvSpPr>
              <a:spLocks noChangeArrowheads="1"/>
            </p:cNvSpPr>
            <p:nvPr/>
          </p:nvSpPr>
          <p:spPr bwMode="auto">
            <a:xfrm>
              <a:off x="5120" y="3327"/>
              <a:ext cx="25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fontAlgn="base">
                <a:spcBef>
                  <a:spcPct val="0"/>
                </a:spcBef>
                <a:spcAft>
                  <a:spcPct val="0"/>
                </a:spcAft>
                <a:buClrTx/>
                <a:buFontTx/>
                <a:buNone/>
                <a:defRPr/>
              </a:pPr>
              <a:r>
                <a:rPr lang="en-US" altLang="en-US" sz="1200" b="1" kern="0" smtClean="0">
                  <a:solidFill>
                    <a:srgbClr val="000000"/>
                  </a:solidFill>
                </a:rPr>
                <a:t>Other</a:t>
              </a:r>
              <a:endParaRPr lang="en-US" altLang="en-US" sz="1200" kern="0" smtClean="0">
                <a:solidFill>
                  <a:srgbClr val="FFFFFF"/>
                </a:solidFill>
              </a:endParaRPr>
            </a:p>
          </p:txBody>
        </p:sp>
      </p:grpSp>
      <p:sp>
        <p:nvSpPr>
          <p:cNvPr id="16" name="Rectangle 39"/>
          <p:cNvSpPr>
            <a:spLocks noChangeArrowheads="1"/>
          </p:cNvSpPr>
          <p:nvPr/>
        </p:nvSpPr>
        <p:spPr bwMode="auto">
          <a:xfrm>
            <a:off x="3950650" y="4954975"/>
            <a:ext cx="133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fontAlgn="base">
              <a:spcBef>
                <a:spcPct val="0"/>
              </a:spcBef>
              <a:spcAft>
                <a:spcPct val="0"/>
              </a:spcAft>
              <a:buClrTx/>
              <a:buFontTx/>
              <a:buNone/>
              <a:defRPr/>
            </a:pPr>
            <a:r>
              <a:rPr lang="en-US" altLang="en-US" sz="1600" b="1" kern="0" smtClean="0">
                <a:solidFill>
                  <a:srgbClr val="000000"/>
                </a:solidFill>
              </a:rPr>
              <a:t>Type of Injury</a:t>
            </a:r>
            <a:endParaRPr lang="en-US" altLang="en-US" sz="1600" b="1" kern="0" smtClean="0">
              <a:solidFill>
                <a:srgbClr val="FFFFFF"/>
              </a:solidFill>
            </a:endParaRPr>
          </a:p>
        </p:txBody>
      </p:sp>
      <p:sp>
        <p:nvSpPr>
          <p:cNvPr id="17" name="Rectangle 40"/>
          <p:cNvSpPr>
            <a:spLocks noChangeArrowheads="1"/>
          </p:cNvSpPr>
          <p:nvPr/>
        </p:nvSpPr>
        <p:spPr bwMode="auto">
          <a:xfrm rot="16200000">
            <a:off x="-16512" y="3448438"/>
            <a:ext cx="1774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fontAlgn="base">
              <a:spcBef>
                <a:spcPct val="0"/>
              </a:spcBef>
              <a:spcAft>
                <a:spcPct val="0"/>
              </a:spcAft>
              <a:buClrTx/>
              <a:buFontTx/>
              <a:buNone/>
              <a:defRPr/>
            </a:pPr>
            <a:r>
              <a:rPr lang="en-US" altLang="en-US" sz="1600" b="1" kern="0" smtClean="0">
                <a:solidFill>
                  <a:srgbClr val="000000"/>
                </a:solidFill>
              </a:rPr>
              <a:t>Percent of Injuries</a:t>
            </a:r>
            <a:endParaRPr lang="en-US" altLang="en-US" sz="1600" kern="0" smtClean="0">
              <a:solidFill>
                <a:srgbClr val="FFFFFF"/>
              </a:solidFill>
            </a:endParaRPr>
          </a:p>
        </p:txBody>
      </p:sp>
    </p:spTree>
    <p:extLst>
      <p:ext uri="{BB962C8B-B14F-4D97-AF65-F5344CB8AC3E}">
        <p14:creationId xmlns:p14="http://schemas.microsoft.com/office/powerpoint/2010/main" val="12679487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PARETO CHART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82</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Stratifies Data</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1" name="Group 3"/>
          <p:cNvGrpSpPr>
            <a:grpSpLocks/>
          </p:cNvGrpSpPr>
          <p:nvPr/>
        </p:nvGrpSpPr>
        <p:grpSpPr bwMode="auto">
          <a:xfrm>
            <a:off x="672925" y="1066800"/>
            <a:ext cx="7651750" cy="4400550"/>
            <a:chOff x="796" y="727"/>
            <a:chExt cx="4820" cy="2772"/>
          </a:xfrm>
        </p:grpSpPr>
        <p:sp>
          <p:nvSpPr>
            <p:cNvPr id="15" name="Rectangle 4"/>
            <p:cNvSpPr>
              <a:spLocks noChangeArrowheads="1"/>
            </p:cNvSpPr>
            <p:nvPr/>
          </p:nvSpPr>
          <p:spPr bwMode="auto">
            <a:xfrm>
              <a:off x="1565" y="727"/>
              <a:ext cx="4050" cy="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nvGrpSpPr>
            <p:cNvPr id="16" name="Group 5"/>
            <p:cNvGrpSpPr>
              <a:grpSpLocks/>
            </p:cNvGrpSpPr>
            <p:nvPr/>
          </p:nvGrpSpPr>
          <p:grpSpPr bwMode="auto">
            <a:xfrm>
              <a:off x="1686" y="1068"/>
              <a:ext cx="162" cy="1706"/>
              <a:chOff x="1686" y="1068"/>
              <a:chExt cx="162" cy="1706"/>
            </a:xfrm>
          </p:grpSpPr>
          <p:sp>
            <p:nvSpPr>
              <p:cNvPr id="1210" name="Rectangle 6"/>
              <p:cNvSpPr>
                <a:spLocks noChangeArrowheads="1"/>
              </p:cNvSpPr>
              <p:nvPr/>
            </p:nvSpPr>
            <p:spPr bwMode="auto">
              <a:xfrm>
                <a:off x="1686" y="1068"/>
                <a:ext cx="1" cy="1706"/>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11" name="Rectangle 7"/>
              <p:cNvSpPr>
                <a:spLocks noChangeArrowheads="1"/>
              </p:cNvSpPr>
              <p:nvPr/>
            </p:nvSpPr>
            <p:spPr bwMode="auto">
              <a:xfrm>
                <a:off x="1687" y="1068"/>
                <a:ext cx="2" cy="1706"/>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12" name="Rectangle 8"/>
              <p:cNvSpPr>
                <a:spLocks noChangeArrowheads="1"/>
              </p:cNvSpPr>
              <p:nvPr/>
            </p:nvSpPr>
            <p:spPr bwMode="auto">
              <a:xfrm>
                <a:off x="1689" y="1068"/>
                <a:ext cx="1" cy="1706"/>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13" name="Rectangle 9"/>
              <p:cNvSpPr>
                <a:spLocks noChangeArrowheads="1"/>
              </p:cNvSpPr>
              <p:nvPr/>
            </p:nvSpPr>
            <p:spPr bwMode="auto">
              <a:xfrm>
                <a:off x="1690" y="1068"/>
                <a:ext cx="1" cy="1706"/>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14" name="Rectangle 10"/>
              <p:cNvSpPr>
                <a:spLocks noChangeArrowheads="1"/>
              </p:cNvSpPr>
              <p:nvPr/>
            </p:nvSpPr>
            <p:spPr bwMode="auto">
              <a:xfrm>
                <a:off x="1691" y="1068"/>
                <a:ext cx="2" cy="1706"/>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15" name="Rectangle 11"/>
              <p:cNvSpPr>
                <a:spLocks noChangeArrowheads="1"/>
              </p:cNvSpPr>
              <p:nvPr/>
            </p:nvSpPr>
            <p:spPr bwMode="auto">
              <a:xfrm>
                <a:off x="1693" y="1068"/>
                <a:ext cx="1" cy="1706"/>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16" name="Rectangle 12"/>
              <p:cNvSpPr>
                <a:spLocks noChangeArrowheads="1"/>
              </p:cNvSpPr>
              <p:nvPr/>
            </p:nvSpPr>
            <p:spPr bwMode="auto">
              <a:xfrm>
                <a:off x="1694" y="1068"/>
                <a:ext cx="1" cy="1706"/>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17" name="Rectangle 13"/>
              <p:cNvSpPr>
                <a:spLocks noChangeArrowheads="1"/>
              </p:cNvSpPr>
              <p:nvPr/>
            </p:nvSpPr>
            <p:spPr bwMode="auto">
              <a:xfrm>
                <a:off x="1695" y="1068"/>
                <a:ext cx="2" cy="1706"/>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18" name="Rectangle 14"/>
              <p:cNvSpPr>
                <a:spLocks noChangeArrowheads="1"/>
              </p:cNvSpPr>
              <p:nvPr/>
            </p:nvSpPr>
            <p:spPr bwMode="auto">
              <a:xfrm>
                <a:off x="1697" y="1068"/>
                <a:ext cx="1" cy="1706"/>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19" name="Rectangle 15"/>
              <p:cNvSpPr>
                <a:spLocks noChangeArrowheads="1"/>
              </p:cNvSpPr>
              <p:nvPr/>
            </p:nvSpPr>
            <p:spPr bwMode="auto">
              <a:xfrm>
                <a:off x="1698" y="1068"/>
                <a:ext cx="1" cy="1706"/>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20" name="Rectangle 16"/>
              <p:cNvSpPr>
                <a:spLocks noChangeArrowheads="1"/>
              </p:cNvSpPr>
              <p:nvPr/>
            </p:nvSpPr>
            <p:spPr bwMode="auto">
              <a:xfrm>
                <a:off x="1698" y="1068"/>
                <a:ext cx="2" cy="1706"/>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21" name="Rectangle 17"/>
              <p:cNvSpPr>
                <a:spLocks noChangeArrowheads="1"/>
              </p:cNvSpPr>
              <p:nvPr/>
            </p:nvSpPr>
            <p:spPr bwMode="auto">
              <a:xfrm>
                <a:off x="1700" y="1068"/>
                <a:ext cx="1" cy="1706"/>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22" name="Rectangle 18"/>
              <p:cNvSpPr>
                <a:spLocks noChangeArrowheads="1"/>
              </p:cNvSpPr>
              <p:nvPr/>
            </p:nvSpPr>
            <p:spPr bwMode="auto">
              <a:xfrm>
                <a:off x="1701" y="1068"/>
                <a:ext cx="1" cy="1706"/>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23" name="Rectangle 19"/>
              <p:cNvSpPr>
                <a:spLocks noChangeArrowheads="1"/>
              </p:cNvSpPr>
              <p:nvPr/>
            </p:nvSpPr>
            <p:spPr bwMode="auto">
              <a:xfrm>
                <a:off x="1702" y="1068"/>
                <a:ext cx="1" cy="1706"/>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24" name="Rectangle 20"/>
              <p:cNvSpPr>
                <a:spLocks noChangeArrowheads="1"/>
              </p:cNvSpPr>
              <p:nvPr/>
            </p:nvSpPr>
            <p:spPr bwMode="auto">
              <a:xfrm>
                <a:off x="1703" y="1068"/>
                <a:ext cx="2" cy="1706"/>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25" name="Rectangle 21"/>
              <p:cNvSpPr>
                <a:spLocks noChangeArrowheads="1"/>
              </p:cNvSpPr>
              <p:nvPr/>
            </p:nvSpPr>
            <p:spPr bwMode="auto">
              <a:xfrm>
                <a:off x="1705" y="1068"/>
                <a:ext cx="1" cy="1706"/>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26" name="Rectangle 22"/>
              <p:cNvSpPr>
                <a:spLocks noChangeArrowheads="1"/>
              </p:cNvSpPr>
              <p:nvPr/>
            </p:nvSpPr>
            <p:spPr bwMode="auto">
              <a:xfrm>
                <a:off x="1706" y="1068"/>
                <a:ext cx="1" cy="1706"/>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27" name="Rectangle 23"/>
              <p:cNvSpPr>
                <a:spLocks noChangeArrowheads="1"/>
              </p:cNvSpPr>
              <p:nvPr/>
            </p:nvSpPr>
            <p:spPr bwMode="auto">
              <a:xfrm>
                <a:off x="1707" y="1068"/>
                <a:ext cx="2" cy="1706"/>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28" name="Rectangle 24"/>
              <p:cNvSpPr>
                <a:spLocks noChangeArrowheads="1"/>
              </p:cNvSpPr>
              <p:nvPr/>
            </p:nvSpPr>
            <p:spPr bwMode="auto">
              <a:xfrm>
                <a:off x="1709" y="1068"/>
                <a:ext cx="1" cy="1706"/>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29" name="Rectangle 25"/>
              <p:cNvSpPr>
                <a:spLocks noChangeArrowheads="1"/>
              </p:cNvSpPr>
              <p:nvPr/>
            </p:nvSpPr>
            <p:spPr bwMode="auto">
              <a:xfrm>
                <a:off x="1710" y="1068"/>
                <a:ext cx="1" cy="1706"/>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30" name="Rectangle 26"/>
              <p:cNvSpPr>
                <a:spLocks noChangeArrowheads="1"/>
              </p:cNvSpPr>
              <p:nvPr/>
            </p:nvSpPr>
            <p:spPr bwMode="auto">
              <a:xfrm>
                <a:off x="1711" y="1068"/>
                <a:ext cx="2" cy="1706"/>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31" name="Rectangle 27"/>
              <p:cNvSpPr>
                <a:spLocks noChangeArrowheads="1"/>
              </p:cNvSpPr>
              <p:nvPr/>
            </p:nvSpPr>
            <p:spPr bwMode="auto">
              <a:xfrm>
                <a:off x="1713" y="1068"/>
                <a:ext cx="1" cy="1706"/>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32" name="Rectangle 28"/>
              <p:cNvSpPr>
                <a:spLocks noChangeArrowheads="1"/>
              </p:cNvSpPr>
              <p:nvPr/>
            </p:nvSpPr>
            <p:spPr bwMode="auto">
              <a:xfrm>
                <a:off x="1714" y="1068"/>
                <a:ext cx="1" cy="1706"/>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33" name="Rectangle 29"/>
              <p:cNvSpPr>
                <a:spLocks noChangeArrowheads="1"/>
              </p:cNvSpPr>
              <p:nvPr/>
            </p:nvSpPr>
            <p:spPr bwMode="auto">
              <a:xfrm>
                <a:off x="1715" y="1068"/>
                <a:ext cx="2" cy="1706"/>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34" name="Rectangle 30"/>
              <p:cNvSpPr>
                <a:spLocks noChangeArrowheads="1"/>
              </p:cNvSpPr>
              <p:nvPr/>
            </p:nvSpPr>
            <p:spPr bwMode="auto">
              <a:xfrm>
                <a:off x="1717" y="1068"/>
                <a:ext cx="1" cy="1706"/>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35" name="Rectangle 31"/>
              <p:cNvSpPr>
                <a:spLocks noChangeArrowheads="1"/>
              </p:cNvSpPr>
              <p:nvPr/>
            </p:nvSpPr>
            <p:spPr bwMode="auto">
              <a:xfrm>
                <a:off x="1718" y="1068"/>
                <a:ext cx="1" cy="1706"/>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36" name="Rectangle 32"/>
              <p:cNvSpPr>
                <a:spLocks noChangeArrowheads="1"/>
              </p:cNvSpPr>
              <p:nvPr/>
            </p:nvSpPr>
            <p:spPr bwMode="auto">
              <a:xfrm>
                <a:off x="1719" y="1068"/>
                <a:ext cx="2" cy="1706"/>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37" name="Rectangle 33"/>
              <p:cNvSpPr>
                <a:spLocks noChangeArrowheads="1"/>
              </p:cNvSpPr>
              <p:nvPr/>
            </p:nvSpPr>
            <p:spPr bwMode="auto">
              <a:xfrm>
                <a:off x="1721" y="1068"/>
                <a:ext cx="1" cy="1706"/>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38" name="Rectangle 34"/>
              <p:cNvSpPr>
                <a:spLocks noChangeArrowheads="1"/>
              </p:cNvSpPr>
              <p:nvPr/>
            </p:nvSpPr>
            <p:spPr bwMode="auto">
              <a:xfrm>
                <a:off x="1722" y="1068"/>
                <a:ext cx="1" cy="1706"/>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39" name="Rectangle 35"/>
              <p:cNvSpPr>
                <a:spLocks noChangeArrowheads="1"/>
              </p:cNvSpPr>
              <p:nvPr/>
            </p:nvSpPr>
            <p:spPr bwMode="auto">
              <a:xfrm>
                <a:off x="1722" y="1068"/>
                <a:ext cx="2" cy="1706"/>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40" name="Rectangle 36"/>
              <p:cNvSpPr>
                <a:spLocks noChangeArrowheads="1"/>
              </p:cNvSpPr>
              <p:nvPr/>
            </p:nvSpPr>
            <p:spPr bwMode="auto">
              <a:xfrm>
                <a:off x="1724" y="1068"/>
                <a:ext cx="1" cy="1706"/>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41" name="Rectangle 37"/>
              <p:cNvSpPr>
                <a:spLocks noChangeArrowheads="1"/>
              </p:cNvSpPr>
              <p:nvPr/>
            </p:nvSpPr>
            <p:spPr bwMode="auto">
              <a:xfrm>
                <a:off x="1725" y="1068"/>
                <a:ext cx="1" cy="1706"/>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42" name="Rectangle 38"/>
              <p:cNvSpPr>
                <a:spLocks noChangeArrowheads="1"/>
              </p:cNvSpPr>
              <p:nvPr/>
            </p:nvSpPr>
            <p:spPr bwMode="auto">
              <a:xfrm>
                <a:off x="1726" y="1068"/>
                <a:ext cx="2" cy="1706"/>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43" name="Rectangle 39"/>
              <p:cNvSpPr>
                <a:spLocks noChangeArrowheads="1"/>
              </p:cNvSpPr>
              <p:nvPr/>
            </p:nvSpPr>
            <p:spPr bwMode="auto">
              <a:xfrm>
                <a:off x="1728" y="1068"/>
                <a:ext cx="1" cy="1706"/>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44" name="Rectangle 40"/>
              <p:cNvSpPr>
                <a:spLocks noChangeArrowheads="1"/>
              </p:cNvSpPr>
              <p:nvPr/>
            </p:nvSpPr>
            <p:spPr bwMode="auto">
              <a:xfrm>
                <a:off x="1729" y="1068"/>
                <a:ext cx="1" cy="1706"/>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45" name="Rectangle 41"/>
              <p:cNvSpPr>
                <a:spLocks noChangeArrowheads="1"/>
              </p:cNvSpPr>
              <p:nvPr/>
            </p:nvSpPr>
            <p:spPr bwMode="auto">
              <a:xfrm>
                <a:off x="1730" y="1068"/>
                <a:ext cx="2" cy="1706"/>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46" name="Rectangle 42"/>
              <p:cNvSpPr>
                <a:spLocks noChangeArrowheads="1"/>
              </p:cNvSpPr>
              <p:nvPr/>
            </p:nvSpPr>
            <p:spPr bwMode="auto">
              <a:xfrm>
                <a:off x="1732" y="1068"/>
                <a:ext cx="1" cy="1706"/>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47" name="Rectangle 43"/>
              <p:cNvSpPr>
                <a:spLocks noChangeArrowheads="1"/>
              </p:cNvSpPr>
              <p:nvPr/>
            </p:nvSpPr>
            <p:spPr bwMode="auto">
              <a:xfrm>
                <a:off x="1733" y="1068"/>
                <a:ext cx="1" cy="1706"/>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48" name="Rectangle 44"/>
              <p:cNvSpPr>
                <a:spLocks noChangeArrowheads="1"/>
              </p:cNvSpPr>
              <p:nvPr/>
            </p:nvSpPr>
            <p:spPr bwMode="auto">
              <a:xfrm>
                <a:off x="1734" y="1068"/>
                <a:ext cx="1" cy="1706"/>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49" name="Rectangle 45"/>
              <p:cNvSpPr>
                <a:spLocks noChangeArrowheads="1"/>
              </p:cNvSpPr>
              <p:nvPr/>
            </p:nvSpPr>
            <p:spPr bwMode="auto">
              <a:xfrm>
                <a:off x="1735" y="1068"/>
                <a:ext cx="2" cy="1706"/>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50" name="Rectangle 46"/>
              <p:cNvSpPr>
                <a:spLocks noChangeArrowheads="1"/>
              </p:cNvSpPr>
              <p:nvPr/>
            </p:nvSpPr>
            <p:spPr bwMode="auto">
              <a:xfrm>
                <a:off x="1737" y="1068"/>
                <a:ext cx="1" cy="1706"/>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51" name="Rectangle 47"/>
              <p:cNvSpPr>
                <a:spLocks noChangeArrowheads="1"/>
              </p:cNvSpPr>
              <p:nvPr/>
            </p:nvSpPr>
            <p:spPr bwMode="auto">
              <a:xfrm>
                <a:off x="1738" y="1068"/>
                <a:ext cx="1" cy="1706"/>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52" name="Rectangle 48"/>
              <p:cNvSpPr>
                <a:spLocks noChangeArrowheads="1"/>
              </p:cNvSpPr>
              <p:nvPr/>
            </p:nvSpPr>
            <p:spPr bwMode="auto">
              <a:xfrm>
                <a:off x="1739" y="1068"/>
                <a:ext cx="2" cy="1706"/>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53" name="Rectangle 49"/>
              <p:cNvSpPr>
                <a:spLocks noChangeArrowheads="1"/>
              </p:cNvSpPr>
              <p:nvPr/>
            </p:nvSpPr>
            <p:spPr bwMode="auto">
              <a:xfrm>
                <a:off x="1741" y="1068"/>
                <a:ext cx="1" cy="1706"/>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54" name="Rectangle 50"/>
              <p:cNvSpPr>
                <a:spLocks noChangeArrowheads="1"/>
              </p:cNvSpPr>
              <p:nvPr/>
            </p:nvSpPr>
            <p:spPr bwMode="auto">
              <a:xfrm>
                <a:off x="1742" y="1068"/>
                <a:ext cx="1" cy="1706"/>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55" name="Rectangle 51"/>
              <p:cNvSpPr>
                <a:spLocks noChangeArrowheads="1"/>
              </p:cNvSpPr>
              <p:nvPr/>
            </p:nvSpPr>
            <p:spPr bwMode="auto">
              <a:xfrm>
                <a:off x="1743" y="1068"/>
                <a:ext cx="2" cy="1706"/>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56" name="Rectangle 52"/>
              <p:cNvSpPr>
                <a:spLocks noChangeArrowheads="1"/>
              </p:cNvSpPr>
              <p:nvPr/>
            </p:nvSpPr>
            <p:spPr bwMode="auto">
              <a:xfrm>
                <a:off x="1745" y="1068"/>
                <a:ext cx="1" cy="1706"/>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57" name="Rectangle 53"/>
              <p:cNvSpPr>
                <a:spLocks noChangeArrowheads="1"/>
              </p:cNvSpPr>
              <p:nvPr/>
            </p:nvSpPr>
            <p:spPr bwMode="auto">
              <a:xfrm>
                <a:off x="1746" y="1068"/>
                <a:ext cx="1" cy="1706"/>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58" name="Rectangle 54"/>
              <p:cNvSpPr>
                <a:spLocks noChangeArrowheads="1"/>
              </p:cNvSpPr>
              <p:nvPr/>
            </p:nvSpPr>
            <p:spPr bwMode="auto">
              <a:xfrm>
                <a:off x="1746" y="1068"/>
                <a:ext cx="2" cy="170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59" name="Rectangle 55"/>
              <p:cNvSpPr>
                <a:spLocks noChangeArrowheads="1"/>
              </p:cNvSpPr>
              <p:nvPr/>
            </p:nvSpPr>
            <p:spPr bwMode="auto">
              <a:xfrm>
                <a:off x="1748" y="1068"/>
                <a:ext cx="1" cy="1706"/>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60" name="Rectangle 56"/>
              <p:cNvSpPr>
                <a:spLocks noChangeArrowheads="1"/>
              </p:cNvSpPr>
              <p:nvPr/>
            </p:nvSpPr>
            <p:spPr bwMode="auto">
              <a:xfrm>
                <a:off x="1749" y="1068"/>
                <a:ext cx="1" cy="1706"/>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61" name="Rectangle 57"/>
              <p:cNvSpPr>
                <a:spLocks noChangeArrowheads="1"/>
              </p:cNvSpPr>
              <p:nvPr/>
            </p:nvSpPr>
            <p:spPr bwMode="auto">
              <a:xfrm>
                <a:off x="1750" y="1068"/>
                <a:ext cx="2" cy="1706"/>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62" name="Rectangle 58"/>
              <p:cNvSpPr>
                <a:spLocks noChangeArrowheads="1"/>
              </p:cNvSpPr>
              <p:nvPr/>
            </p:nvSpPr>
            <p:spPr bwMode="auto">
              <a:xfrm>
                <a:off x="1752" y="1068"/>
                <a:ext cx="1" cy="1706"/>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63" name="Rectangle 59"/>
              <p:cNvSpPr>
                <a:spLocks noChangeArrowheads="1"/>
              </p:cNvSpPr>
              <p:nvPr/>
            </p:nvSpPr>
            <p:spPr bwMode="auto">
              <a:xfrm>
                <a:off x="1753" y="1068"/>
                <a:ext cx="1" cy="1706"/>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64" name="Rectangle 60"/>
              <p:cNvSpPr>
                <a:spLocks noChangeArrowheads="1"/>
              </p:cNvSpPr>
              <p:nvPr/>
            </p:nvSpPr>
            <p:spPr bwMode="auto">
              <a:xfrm>
                <a:off x="1754" y="1068"/>
                <a:ext cx="2" cy="1706"/>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65" name="Rectangle 61"/>
              <p:cNvSpPr>
                <a:spLocks noChangeArrowheads="1"/>
              </p:cNvSpPr>
              <p:nvPr/>
            </p:nvSpPr>
            <p:spPr bwMode="auto">
              <a:xfrm>
                <a:off x="1756" y="1068"/>
                <a:ext cx="1" cy="1706"/>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66" name="Rectangle 62"/>
              <p:cNvSpPr>
                <a:spLocks noChangeArrowheads="1"/>
              </p:cNvSpPr>
              <p:nvPr/>
            </p:nvSpPr>
            <p:spPr bwMode="auto">
              <a:xfrm>
                <a:off x="1757" y="1068"/>
                <a:ext cx="1" cy="1706"/>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67" name="Rectangle 63"/>
              <p:cNvSpPr>
                <a:spLocks noChangeArrowheads="1"/>
              </p:cNvSpPr>
              <p:nvPr/>
            </p:nvSpPr>
            <p:spPr bwMode="auto">
              <a:xfrm>
                <a:off x="1758" y="1068"/>
                <a:ext cx="2" cy="1706"/>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68" name="Rectangle 64"/>
              <p:cNvSpPr>
                <a:spLocks noChangeArrowheads="1"/>
              </p:cNvSpPr>
              <p:nvPr/>
            </p:nvSpPr>
            <p:spPr bwMode="auto">
              <a:xfrm>
                <a:off x="1760" y="1068"/>
                <a:ext cx="1" cy="1706"/>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69" name="Rectangle 65"/>
              <p:cNvSpPr>
                <a:spLocks noChangeArrowheads="1"/>
              </p:cNvSpPr>
              <p:nvPr/>
            </p:nvSpPr>
            <p:spPr bwMode="auto">
              <a:xfrm>
                <a:off x="1761" y="1068"/>
                <a:ext cx="1" cy="1706"/>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70" name="Rectangle 66"/>
              <p:cNvSpPr>
                <a:spLocks noChangeArrowheads="1"/>
              </p:cNvSpPr>
              <p:nvPr/>
            </p:nvSpPr>
            <p:spPr bwMode="auto">
              <a:xfrm>
                <a:off x="1762" y="1068"/>
                <a:ext cx="2" cy="1706"/>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71" name="Rectangle 67"/>
              <p:cNvSpPr>
                <a:spLocks noChangeArrowheads="1"/>
              </p:cNvSpPr>
              <p:nvPr/>
            </p:nvSpPr>
            <p:spPr bwMode="auto">
              <a:xfrm>
                <a:off x="1764" y="1068"/>
                <a:ext cx="1" cy="1706"/>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72" name="Rectangle 68"/>
              <p:cNvSpPr>
                <a:spLocks noChangeArrowheads="1"/>
              </p:cNvSpPr>
              <p:nvPr/>
            </p:nvSpPr>
            <p:spPr bwMode="auto">
              <a:xfrm>
                <a:off x="1765" y="1068"/>
                <a:ext cx="1" cy="1706"/>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73" name="Rectangle 69"/>
              <p:cNvSpPr>
                <a:spLocks noChangeArrowheads="1"/>
              </p:cNvSpPr>
              <p:nvPr/>
            </p:nvSpPr>
            <p:spPr bwMode="auto">
              <a:xfrm>
                <a:off x="1766" y="1068"/>
                <a:ext cx="1" cy="1706"/>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74" name="Rectangle 70"/>
              <p:cNvSpPr>
                <a:spLocks noChangeArrowheads="1"/>
              </p:cNvSpPr>
              <p:nvPr/>
            </p:nvSpPr>
            <p:spPr bwMode="auto">
              <a:xfrm>
                <a:off x="1767" y="1068"/>
                <a:ext cx="2" cy="1706"/>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75" name="Rectangle 71"/>
              <p:cNvSpPr>
                <a:spLocks noChangeArrowheads="1"/>
              </p:cNvSpPr>
              <p:nvPr/>
            </p:nvSpPr>
            <p:spPr bwMode="auto">
              <a:xfrm>
                <a:off x="1769" y="1068"/>
                <a:ext cx="1" cy="1706"/>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76" name="Rectangle 72"/>
              <p:cNvSpPr>
                <a:spLocks noChangeArrowheads="1"/>
              </p:cNvSpPr>
              <p:nvPr/>
            </p:nvSpPr>
            <p:spPr bwMode="auto">
              <a:xfrm>
                <a:off x="1770" y="1068"/>
                <a:ext cx="1" cy="1706"/>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77" name="Rectangle 73"/>
              <p:cNvSpPr>
                <a:spLocks noChangeArrowheads="1"/>
              </p:cNvSpPr>
              <p:nvPr/>
            </p:nvSpPr>
            <p:spPr bwMode="auto">
              <a:xfrm>
                <a:off x="1770" y="1068"/>
                <a:ext cx="2" cy="1706"/>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78" name="Rectangle 74"/>
              <p:cNvSpPr>
                <a:spLocks noChangeArrowheads="1"/>
              </p:cNvSpPr>
              <p:nvPr/>
            </p:nvSpPr>
            <p:spPr bwMode="auto">
              <a:xfrm>
                <a:off x="1772" y="1068"/>
                <a:ext cx="1" cy="1706"/>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79" name="Rectangle 75"/>
              <p:cNvSpPr>
                <a:spLocks noChangeArrowheads="1"/>
              </p:cNvSpPr>
              <p:nvPr/>
            </p:nvSpPr>
            <p:spPr bwMode="auto">
              <a:xfrm>
                <a:off x="1773" y="1068"/>
                <a:ext cx="1" cy="1706"/>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80" name="Rectangle 76"/>
              <p:cNvSpPr>
                <a:spLocks noChangeArrowheads="1"/>
              </p:cNvSpPr>
              <p:nvPr/>
            </p:nvSpPr>
            <p:spPr bwMode="auto">
              <a:xfrm>
                <a:off x="1774" y="1068"/>
                <a:ext cx="2" cy="1706"/>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81" name="Rectangle 77"/>
              <p:cNvSpPr>
                <a:spLocks noChangeArrowheads="1"/>
              </p:cNvSpPr>
              <p:nvPr/>
            </p:nvSpPr>
            <p:spPr bwMode="auto">
              <a:xfrm>
                <a:off x="1776" y="1068"/>
                <a:ext cx="1" cy="1706"/>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82" name="Rectangle 78"/>
              <p:cNvSpPr>
                <a:spLocks noChangeArrowheads="1"/>
              </p:cNvSpPr>
              <p:nvPr/>
            </p:nvSpPr>
            <p:spPr bwMode="auto">
              <a:xfrm>
                <a:off x="1777" y="1068"/>
                <a:ext cx="1" cy="1706"/>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83" name="Rectangle 79"/>
              <p:cNvSpPr>
                <a:spLocks noChangeArrowheads="1"/>
              </p:cNvSpPr>
              <p:nvPr/>
            </p:nvSpPr>
            <p:spPr bwMode="auto">
              <a:xfrm>
                <a:off x="1778" y="1068"/>
                <a:ext cx="2" cy="1706"/>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84" name="Rectangle 80"/>
              <p:cNvSpPr>
                <a:spLocks noChangeArrowheads="1"/>
              </p:cNvSpPr>
              <p:nvPr/>
            </p:nvSpPr>
            <p:spPr bwMode="auto">
              <a:xfrm>
                <a:off x="1780" y="1068"/>
                <a:ext cx="1" cy="1706"/>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85" name="Rectangle 81"/>
              <p:cNvSpPr>
                <a:spLocks noChangeArrowheads="1"/>
              </p:cNvSpPr>
              <p:nvPr/>
            </p:nvSpPr>
            <p:spPr bwMode="auto">
              <a:xfrm>
                <a:off x="1781" y="1068"/>
                <a:ext cx="1" cy="1706"/>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86" name="Rectangle 82"/>
              <p:cNvSpPr>
                <a:spLocks noChangeArrowheads="1"/>
              </p:cNvSpPr>
              <p:nvPr/>
            </p:nvSpPr>
            <p:spPr bwMode="auto">
              <a:xfrm>
                <a:off x="1782" y="1068"/>
                <a:ext cx="2" cy="1706"/>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87" name="Rectangle 83"/>
              <p:cNvSpPr>
                <a:spLocks noChangeArrowheads="1"/>
              </p:cNvSpPr>
              <p:nvPr/>
            </p:nvSpPr>
            <p:spPr bwMode="auto">
              <a:xfrm>
                <a:off x="1784" y="1068"/>
                <a:ext cx="1" cy="1706"/>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88" name="Rectangle 84"/>
              <p:cNvSpPr>
                <a:spLocks noChangeArrowheads="1"/>
              </p:cNvSpPr>
              <p:nvPr/>
            </p:nvSpPr>
            <p:spPr bwMode="auto">
              <a:xfrm>
                <a:off x="1785" y="1068"/>
                <a:ext cx="1" cy="1706"/>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89" name="Rectangle 85"/>
              <p:cNvSpPr>
                <a:spLocks noChangeArrowheads="1"/>
              </p:cNvSpPr>
              <p:nvPr/>
            </p:nvSpPr>
            <p:spPr bwMode="auto">
              <a:xfrm>
                <a:off x="1786" y="1068"/>
                <a:ext cx="2" cy="170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90" name="Rectangle 86"/>
              <p:cNvSpPr>
                <a:spLocks noChangeArrowheads="1"/>
              </p:cNvSpPr>
              <p:nvPr/>
            </p:nvSpPr>
            <p:spPr bwMode="auto">
              <a:xfrm>
                <a:off x="1788" y="1068"/>
                <a:ext cx="1" cy="1706"/>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91" name="Rectangle 87"/>
              <p:cNvSpPr>
                <a:spLocks noChangeArrowheads="1"/>
              </p:cNvSpPr>
              <p:nvPr/>
            </p:nvSpPr>
            <p:spPr bwMode="auto">
              <a:xfrm>
                <a:off x="1789" y="1068"/>
                <a:ext cx="1" cy="1706"/>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92" name="Rectangle 88"/>
              <p:cNvSpPr>
                <a:spLocks noChangeArrowheads="1"/>
              </p:cNvSpPr>
              <p:nvPr/>
            </p:nvSpPr>
            <p:spPr bwMode="auto">
              <a:xfrm>
                <a:off x="1790" y="1068"/>
                <a:ext cx="2" cy="1706"/>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93" name="Rectangle 89"/>
              <p:cNvSpPr>
                <a:spLocks noChangeArrowheads="1"/>
              </p:cNvSpPr>
              <p:nvPr/>
            </p:nvSpPr>
            <p:spPr bwMode="auto">
              <a:xfrm>
                <a:off x="1792" y="1068"/>
                <a:ext cx="1" cy="1706"/>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94" name="Rectangle 90"/>
              <p:cNvSpPr>
                <a:spLocks noChangeArrowheads="1"/>
              </p:cNvSpPr>
              <p:nvPr/>
            </p:nvSpPr>
            <p:spPr bwMode="auto">
              <a:xfrm>
                <a:off x="1793" y="1068"/>
                <a:ext cx="1" cy="1706"/>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95" name="Rectangle 91"/>
              <p:cNvSpPr>
                <a:spLocks noChangeArrowheads="1"/>
              </p:cNvSpPr>
              <p:nvPr/>
            </p:nvSpPr>
            <p:spPr bwMode="auto">
              <a:xfrm>
                <a:off x="1794" y="1068"/>
                <a:ext cx="1" cy="1706"/>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96" name="Rectangle 92"/>
              <p:cNvSpPr>
                <a:spLocks noChangeArrowheads="1"/>
              </p:cNvSpPr>
              <p:nvPr/>
            </p:nvSpPr>
            <p:spPr bwMode="auto">
              <a:xfrm>
                <a:off x="1795" y="1068"/>
                <a:ext cx="1" cy="1706"/>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97" name="Rectangle 93"/>
              <p:cNvSpPr>
                <a:spLocks noChangeArrowheads="1"/>
              </p:cNvSpPr>
              <p:nvPr/>
            </p:nvSpPr>
            <p:spPr bwMode="auto">
              <a:xfrm>
                <a:off x="1796" y="1068"/>
                <a:ext cx="1" cy="1706"/>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98" name="Rectangle 94"/>
              <p:cNvSpPr>
                <a:spLocks noChangeArrowheads="1"/>
              </p:cNvSpPr>
              <p:nvPr/>
            </p:nvSpPr>
            <p:spPr bwMode="auto">
              <a:xfrm>
                <a:off x="1797" y="1068"/>
                <a:ext cx="2" cy="1706"/>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99" name="Rectangle 95"/>
              <p:cNvSpPr>
                <a:spLocks noChangeArrowheads="1"/>
              </p:cNvSpPr>
              <p:nvPr/>
            </p:nvSpPr>
            <p:spPr bwMode="auto">
              <a:xfrm>
                <a:off x="1799" y="1068"/>
                <a:ext cx="1" cy="1706"/>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00" name="Rectangle 96"/>
              <p:cNvSpPr>
                <a:spLocks noChangeArrowheads="1"/>
              </p:cNvSpPr>
              <p:nvPr/>
            </p:nvSpPr>
            <p:spPr bwMode="auto">
              <a:xfrm>
                <a:off x="1800" y="1068"/>
                <a:ext cx="1" cy="1706"/>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01" name="Rectangle 97"/>
              <p:cNvSpPr>
                <a:spLocks noChangeArrowheads="1"/>
              </p:cNvSpPr>
              <p:nvPr/>
            </p:nvSpPr>
            <p:spPr bwMode="auto">
              <a:xfrm>
                <a:off x="1801" y="1068"/>
                <a:ext cx="1" cy="1706"/>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02" name="Rectangle 98"/>
              <p:cNvSpPr>
                <a:spLocks noChangeArrowheads="1"/>
              </p:cNvSpPr>
              <p:nvPr/>
            </p:nvSpPr>
            <p:spPr bwMode="auto">
              <a:xfrm>
                <a:off x="1802" y="1068"/>
                <a:ext cx="2" cy="1706"/>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03" name="Rectangle 99"/>
              <p:cNvSpPr>
                <a:spLocks noChangeArrowheads="1"/>
              </p:cNvSpPr>
              <p:nvPr/>
            </p:nvSpPr>
            <p:spPr bwMode="auto">
              <a:xfrm>
                <a:off x="1804" y="1068"/>
                <a:ext cx="1" cy="1706"/>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04" name="Rectangle 100"/>
              <p:cNvSpPr>
                <a:spLocks noChangeArrowheads="1"/>
              </p:cNvSpPr>
              <p:nvPr/>
            </p:nvSpPr>
            <p:spPr bwMode="auto">
              <a:xfrm>
                <a:off x="1805" y="1068"/>
                <a:ext cx="1" cy="1706"/>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05" name="Rectangle 101"/>
              <p:cNvSpPr>
                <a:spLocks noChangeArrowheads="1"/>
              </p:cNvSpPr>
              <p:nvPr/>
            </p:nvSpPr>
            <p:spPr bwMode="auto">
              <a:xfrm>
                <a:off x="1806" y="1068"/>
                <a:ext cx="2" cy="1706"/>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06" name="Rectangle 102"/>
              <p:cNvSpPr>
                <a:spLocks noChangeArrowheads="1"/>
              </p:cNvSpPr>
              <p:nvPr/>
            </p:nvSpPr>
            <p:spPr bwMode="auto">
              <a:xfrm>
                <a:off x="1808" y="1068"/>
                <a:ext cx="1" cy="1706"/>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07" name="Rectangle 103"/>
              <p:cNvSpPr>
                <a:spLocks noChangeArrowheads="1"/>
              </p:cNvSpPr>
              <p:nvPr/>
            </p:nvSpPr>
            <p:spPr bwMode="auto">
              <a:xfrm>
                <a:off x="1809" y="1068"/>
                <a:ext cx="1" cy="1706"/>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08" name="Rectangle 104"/>
              <p:cNvSpPr>
                <a:spLocks noChangeArrowheads="1"/>
              </p:cNvSpPr>
              <p:nvPr/>
            </p:nvSpPr>
            <p:spPr bwMode="auto">
              <a:xfrm>
                <a:off x="1810" y="1068"/>
                <a:ext cx="2" cy="1706"/>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09" name="Rectangle 105"/>
              <p:cNvSpPr>
                <a:spLocks noChangeArrowheads="1"/>
              </p:cNvSpPr>
              <p:nvPr/>
            </p:nvSpPr>
            <p:spPr bwMode="auto">
              <a:xfrm>
                <a:off x="1812" y="1068"/>
                <a:ext cx="1" cy="1706"/>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10" name="Rectangle 106"/>
              <p:cNvSpPr>
                <a:spLocks noChangeArrowheads="1"/>
              </p:cNvSpPr>
              <p:nvPr/>
            </p:nvSpPr>
            <p:spPr bwMode="auto">
              <a:xfrm>
                <a:off x="1813" y="1068"/>
                <a:ext cx="1" cy="1706"/>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11" name="Rectangle 107"/>
              <p:cNvSpPr>
                <a:spLocks noChangeArrowheads="1"/>
              </p:cNvSpPr>
              <p:nvPr/>
            </p:nvSpPr>
            <p:spPr bwMode="auto">
              <a:xfrm>
                <a:off x="1814" y="1068"/>
                <a:ext cx="2" cy="1706"/>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12" name="Rectangle 108"/>
              <p:cNvSpPr>
                <a:spLocks noChangeArrowheads="1"/>
              </p:cNvSpPr>
              <p:nvPr/>
            </p:nvSpPr>
            <p:spPr bwMode="auto">
              <a:xfrm>
                <a:off x="1816" y="1068"/>
                <a:ext cx="1" cy="1706"/>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13" name="Rectangle 109"/>
              <p:cNvSpPr>
                <a:spLocks noChangeArrowheads="1"/>
              </p:cNvSpPr>
              <p:nvPr/>
            </p:nvSpPr>
            <p:spPr bwMode="auto">
              <a:xfrm>
                <a:off x="1817" y="1068"/>
                <a:ext cx="1" cy="1706"/>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14" name="Rectangle 110"/>
              <p:cNvSpPr>
                <a:spLocks noChangeArrowheads="1"/>
              </p:cNvSpPr>
              <p:nvPr/>
            </p:nvSpPr>
            <p:spPr bwMode="auto">
              <a:xfrm>
                <a:off x="1818" y="1068"/>
                <a:ext cx="1" cy="1706"/>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15" name="Rectangle 111"/>
              <p:cNvSpPr>
                <a:spLocks noChangeArrowheads="1"/>
              </p:cNvSpPr>
              <p:nvPr/>
            </p:nvSpPr>
            <p:spPr bwMode="auto">
              <a:xfrm>
                <a:off x="1819" y="1068"/>
                <a:ext cx="1" cy="1706"/>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16" name="Rectangle 112"/>
              <p:cNvSpPr>
                <a:spLocks noChangeArrowheads="1"/>
              </p:cNvSpPr>
              <p:nvPr/>
            </p:nvSpPr>
            <p:spPr bwMode="auto">
              <a:xfrm>
                <a:off x="1820" y="1068"/>
                <a:ext cx="1" cy="1706"/>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17" name="Rectangle 113"/>
              <p:cNvSpPr>
                <a:spLocks noChangeArrowheads="1"/>
              </p:cNvSpPr>
              <p:nvPr/>
            </p:nvSpPr>
            <p:spPr bwMode="auto">
              <a:xfrm>
                <a:off x="1821" y="1068"/>
                <a:ext cx="2" cy="1706"/>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18" name="Rectangle 114"/>
              <p:cNvSpPr>
                <a:spLocks noChangeArrowheads="1"/>
              </p:cNvSpPr>
              <p:nvPr/>
            </p:nvSpPr>
            <p:spPr bwMode="auto">
              <a:xfrm>
                <a:off x="1823" y="1068"/>
                <a:ext cx="1" cy="1706"/>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19" name="Rectangle 115"/>
              <p:cNvSpPr>
                <a:spLocks noChangeArrowheads="1"/>
              </p:cNvSpPr>
              <p:nvPr/>
            </p:nvSpPr>
            <p:spPr bwMode="auto">
              <a:xfrm>
                <a:off x="1824" y="1068"/>
                <a:ext cx="1" cy="1706"/>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20" name="Rectangle 116"/>
              <p:cNvSpPr>
                <a:spLocks noChangeArrowheads="1"/>
              </p:cNvSpPr>
              <p:nvPr/>
            </p:nvSpPr>
            <p:spPr bwMode="auto">
              <a:xfrm>
                <a:off x="1825" y="1068"/>
                <a:ext cx="2" cy="1706"/>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21" name="Rectangle 117"/>
              <p:cNvSpPr>
                <a:spLocks noChangeArrowheads="1"/>
              </p:cNvSpPr>
              <p:nvPr/>
            </p:nvSpPr>
            <p:spPr bwMode="auto">
              <a:xfrm>
                <a:off x="1827" y="1068"/>
                <a:ext cx="1" cy="1706"/>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22" name="Rectangle 118"/>
              <p:cNvSpPr>
                <a:spLocks noChangeArrowheads="1"/>
              </p:cNvSpPr>
              <p:nvPr/>
            </p:nvSpPr>
            <p:spPr bwMode="auto">
              <a:xfrm>
                <a:off x="1828" y="1068"/>
                <a:ext cx="1" cy="1706"/>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23" name="Rectangle 119"/>
              <p:cNvSpPr>
                <a:spLocks noChangeArrowheads="1"/>
              </p:cNvSpPr>
              <p:nvPr/>
            </p:nvSpPr>
            <p:spPr bwMode="auto">
              <a:xfrm>
                <a:off x="1829" y="1068"/>
                <a:ext cx="2" cy="1706"/>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24" name="Rectangle 120"/>
              <p:cNvSpPr>
                <a:spLocks noChangeArrowheads="1"/>
              </p:cNvSpPr>
              <p:nvPr/>
            </p:nvSpPr>
            <p:spPr bwMode="auto">
              <a:xfrm>
                <a:off x="1831" y="1068"/>
                <a:ext cx="1" cy="1706"/>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25" name="Rectangle 121"/>
              <p:cNvSpPr>
                <a:spLocks noChangeArrowheads="1"/>
              </p:cNvSpPr>
              <p:nvPr/>
            </p:nvSpPr>
            <p:spPr bwMode="auto">
              <a:xfrm>
                <a:off x="1832" y="1068"/>
                <a:ext cx="1" cy="1706"/>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26" name="Rectangle 122"/>
              <p:cNvSpPr>
                <a:spLocks noChangeArrowheads="1"/>
              </p:cNvSpPr>
              <p:nvPr/>
            </p:nvSpPr>
            <p:spPr bwMode="auto">
              <a:xfrm>
                <a:off x="1833" y="1068"/>
                <a:ext cx="1" cy="1706"/>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27" name="Rectangle 123"/>
              <p:cNvSpPr>
                <a:spLocks noChangeArrowheads="1"/>
              </p:cNvSpPr>
              <p:nvPr/>
            </p:nvSpPr>
            <p:spPr bwMode="auto">
              <a:xfrm>
                <a:off x="1834" y="1068"/>
                <a:ext cx="2" cy="1706"/>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28" name="Rectangle 124"/>
              <p:cNvSpPr>
                <a:spLocks noChangeArrowheads="1"/>
              </p:cNvSpPr>
              <p:nvPr/>
            </p:nvSpPr>
            <p:spPr bwMode="auto">
              <a:xfrm>
                <a:off x="1836" y="1068"/>
                <a:ext cx="1" cy="1706"/>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29" name="Rectangle 125"/>
              <p:cNvSpPr>
                <a:spLocks noChangeArrowheads="1"/>
              </p:cNvSpPr>
              <p:nvPr/>
            </p:nvSpPr>
            <p:spPr bwMode="auto">
              <a:xfrm>
                <a:off x="1837" y="1068"/>
                <a:ext cx="1" cy="1706"/>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30" name="Rectangle 126"/>
              <p:cNvSpPr>
                <a:spLocks noChangeArrowheads="1"/>
              </p:cNvSpPr>
              <p:nvPr/>
            </p:nvSpPr>
            <p:spPr bwMode="auto">
              <a:xfrm>
                <a:off x="1838" y="1068"/>
                <a:ext cx="2" cy="1706"/>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31" name="Rectangle 127"/>
              <p:cNvSpPr>
                <a:spLocks noChangeArrowheads="1"/>
              </p:cNvSpPr>
              <p:nvPr/>
            </p:nvSpPr>
            <p:spPr bwMode="auto">
              <a:xfrm>
                <a:off x="1840" y="1068"/>
                <a:ext cx="1" cy="1706"/>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32" name="Rectangle 128"/>
              <p:cNvSpPr>
                <a:spLocks noChangeArrowheads="1"/>
              </p:cNvSpPr>
              <p:nvPr/>
            </p:nvSpPr>
            <p:spPr bwMode="auto">
              <a:xfrm>
                <a:off x="1841" y="1068"/>
                <a:ext cx="1" cy="1706"/>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33" name="Rectangle 129"/>
              <p:cNvSpPr>
                <a:spLocks noChangeArrowheads="1"/>
              </p:cNvSpPr>
              <p:nvPr/>
            </p:nvSpPr>
            <p:spPr bwMode="auto">
              <a:xfrm>
                <a:off x="1842" y="1068"/>
                <a:ext cx="1" cy="1706"/>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34" name="Rectangle 130"/>
              <p:cNvSpPr>
                <a:spLocks noChangeArrowheads="1"/>
              </p:cNvSpPr>
              <p:nvPr/>
            </p:nvSpPr>
            <p:spPr bwMode="auto">
              <a:xfrm>
                <a:off x="1843" y="1068"/>
                <a:ext cx="1" cy="1706"/>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35" name="Rectangle 131"/>
              <p:cNvSpPr>
                <a:spLocks noChangeArrowheads="1"/>
              </p:cNvSpPr>
              <p:nvPr/>
            </p:nvSpPr>
            <p:spPr bwMode="auto">
              <a:xfrm>
                <a:off x="1844" y="1068"/>
                <a:ext cx="1" cy="1706"/>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36" name="Rectangle 132"/>
              <p:cNvSpPr>
                <a:spLocks noChangeArrowheads="1"/>
              </p:cNvSpPr>
              <p:nvPr/>
            </p:nvSpPr>
            <p:spPr bwMode="auto">
              <a:xfrm>
                <a:off x="1845" y="1068"/>
                <a:ext cx="2" cy="1706"/>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37" name="Rectangle 133"/>
              <p:cNvSpPr>
                <a:spLocks noChangeArrowheads="1"/>
              </p:cNvSpPr>
              <p:nvPr/>
            </p:nvSpPr>
            <p:spPr bwMode="auto">
              <a:xfrm>
                <a:off x="1847" y="1068"/>
                <a:ext cx="1" cy="1706"/>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sp>
          <p:nvSpPr>
            <p:cNvPr id="17" name="Rectangle 134"/>
            <p:cNvSpPr>
              <a:spLocks noChangeArrowheads="1"/>
            </p:cNvSpPr>
            <p:nvPr/>
          </p:nvSpPr>
          <p:spPr bwMode="auto">
            <a:xfrm>
              <a:off x="1686" y="1068"/>
              <a:ext cx="162" cy="170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nvGrpSpPr>
            <p:cNvPr id="18" name="Group 135"/>
            <p:cNvGrpSpPr>
              <a:grpSpLocks/>
            </p:cNvGrpSpPr>
            <p:nvPr/>
          </p:nvGrpSpPr>
          <p:grpSpPr bwMode="auto">
            <a:xfrm>
              <a:off x="2091" y="1239"/>
              <a:ext cx="162" cy="1535"/>
              <a:chOff x="2091" y="1239"/>
              <a:chExt cx="162" cy="1535"/>
            </a:xfrm>
          </p:grpSpPr>
          <p:sp>
            <p:nvSpPr>
              <p:cNvPr id="1082" name="Rectangle 136"/>
              <p:cNvSpPr>
                <a:spLocks noChangeArrowheads="1"/>
              </p:cNvSpPr>
              <p:nvPr/>
            </p:nvSpPr>
            <p:spPr bwMode="auto">
              <a:xfrm>
                <a:off x="2091" y="1239"/>
                <a:ext cx="1" cy="1535"/>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83" name="Rectangle 137"/>
              <p:cNvSpPr>
                <a:spLocks noChangeArrowheads="1"/>
              </p:cNvSpPr>
              <p:nvPr/>
            </p:nvSpPr>
            <p:spPr bwMode="auto">
              <a:xfrm>
                <a:off x="2092" y="1239"/>
                <a:ext cx="2" cy="1535"/>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84" name="Rectangle 138"/>
              <p:cNvSpPr>
                <a:spLocks noChangeArrowheads="1"/>
              </p:cNvSpPr>
              <p:nvPr/>
            </p:nvSpPr>
            <p:spPr bwMode="auto">
              <a:xfrm>
                <a:off x="2094" y="1239"/>
                <a:ext cx="1" cy="1535"/>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85" name="Rectangle 139"/>
              <p:cNvSpPr>
                <a:spLocks noChangeArrowheads="1"/>
              </p:cNvSpPr>
              <p:nvPr/>
            </p:nvSpPr>
            <p:spPr bwMode="auto">
              <a:xfrm>
                <a:off x="2095" y="1239"/>
                <a:ext cx="1" cy="1535"/>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86" name="Rectangle 140"/>
              <p:cNvSpPr>
                <a:spLocks noChangeArrowheads="1"/>
              </p:cNvSpPr>
              <p:nvPr/>
            </p:nvSpPr>
            <p:spPr bwMode="auto">
              <a:xfrm>
                <a:off x="2096" y="1239"/>
                <a:ext cx="2" cy="1535"/>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87" name="Rectangle 141"/>
              <p:cNvSpPr>
                <a:spLocks noChangeArrowheads="1"/>
              </p:cNvSpPr>
              <p:nvPr/>
            </p:nvSpPr>
            <p:spPr bwMode="auto">
              <a:xfrm>
                <a:off x="2098" y="1239"/>
                <a:ext cx="1" cy="1535"/>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88" name="Rectangle 142"/>
              <p:cNvSpPr>
                <a:spLocks noChangeArrowheads="1"/>
              </p:cNvSpPr>
              <p:nvPr/>
            </p:nvSpPr>
            <p:spPr bwMode="auto">
              <a:xfrm>
                <a:off x="2099" y="1239"/>
                <a:ext cx="1" cy="1535"/>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89" name="Rectangle 143"/>
              <p:cNvSpPr>
                <a:spLocks noChangeArrowheads="1"/>
              </p:cNvSpPr>
              <p:nvPr/>
            </p:nvSpPr>
            <p:spPr bwMode="auto">
              <a:xfrm>
                <a:off x="2100" y="1239"/>
                <a:ext cx="2" cy="1535"/>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90" name="Rectangle 144"/>
              <p:cNvSpPr>
                <a:spLocks noChangeArrowheads="1"/>
              </p:cNvSpPr>
              <p:nvPr/>
            </p:nvSpPr>
            <p:spPr bwMode="auto">
              <a:xfrm>
                <a:off x="2102" y="1239"/>
                <a:ext cx="1" cy="1535"/>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91" name="Rectangle 145"/>
              <p:cNvSpPr>
                <a:spLocks noChangeArrowheads="1"/>
              </p:cNvSpPr>
              <p:nvPr/>
            </p:nvSpPr>
            <p:spPr bwMode="auto">
              <a:xfrm>
                <a:off x="2103" y="1239"/>
                <a:ext cx="1" cy="1535"/>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92" name="Rectangle 146"/>
              <p:cNvSpPr>
                <a:spLocks noChangeArrowheads="1"/>
              </p:cNvSpPr>
              <p:nvPr/>
            </p:nvSpPr>
            <p:spPr bwMode="auto">
              <a:xfrm>
                <a:off x="2104" y="1239"/>
                <a:ext cx="1" cy="1535"/>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93" name="Rectangle 147"/>
              <p:cNvSpPr>
                <a:spLocks noChangeArrowheads="1"/>
              </p:cNvSpPr>
              <p:nvPr/>
            </p:nvSpPr>
            <p:spPr bwMode="auto">
              <a:xfrm>
                <a:off x="2105" y="1239"/>
                <a:ext cx="1" cy="1535"/>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94" name="Rectangle 148"/>
              <p:cNvSpPr>
                <a:spLocks noChangeArrowheads="1"/>
              </p:cNvSpPr>
              <p:nvPr/>
            </p:nvSpPr>
            <p:spPr bwMode="auto">
              <a:xfrm>
                <a:off x="2106" y="1239"/>
                <a:ext cx="1" cy="1535"/>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95" name="Rectangle 149"/>
              <p:cNvSpPr>
                <a:spLocks noChangeArrowheads="1"/>
              </p:cNvSpPr>
              <p:nvPr/>
            </p:nvSpPr>
            <p:spPr bwMode="auto">
              <a:xfrm>
                <a:off x="2107" y="1239"/>
                <a:ext cx="1" cy="1535"/>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96" name="Rectangle 150"/>
              <p:cNvSpPr>
                <a:spLocks noChangeArrowheads="1"/>
              </p:cNvSpPr>
              <p:nvPr/>
            </p:nvSpPr>
            <p:spPr bwMode="auto">
              <a:xfrm>
                <a:off x="2108" y="1239"/>
                <a:ext cx="2" cy="1535"/>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97" name="Rectangle 151"/>
              <p:cNvSpPr>
                <a:spLocks noChangeArrowheads="1"/>
              </p:cNvSpPr>
              <p:nvPr/>
            </p:nvSpPr>
            <p:spPr bwMode="auto">
              <a:xfrm>
                <a:off x="2110" y="1239"/>
                <a:ext cx="1" cy="1535"/>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98" name="Rectangle 152"/>
              <p:cNvSpPr>
                <a:spLocks noChangeArrowheads="1"/>
              </p:cNvSpPr>
              <p:nvPr/>
            </p:nvSpPr>
            <p:spPr bwMode="auto">
              <a:xfrm>
                <a:off x="2111" y="1239"/>
                <a:ext cx="1" cy="1535"/>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99" name="Rectangle 153"/>
              <p:cNvSpPr>
                <a:spLocks noChangeArrowheads="1"/>
              </p:cNvSpPr>
              <p:nvPr/>
            </p:nvSpPr>
            <p:spPr bwMode="auto">
              <a:xfrm>
                <a:off x="2112" y="1239"/>
                <a:ext cx="2" cy="1535"/>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00" name="Rectangle 154"/>
              <p:cNvSpPr>
                <a:spLocks noChangeArrowheads="1"/>
              </p:cNvSpPr>
              <p:nvPr/>
            </p:nvSpPr>
            <p:spPr bwMode="auto">
              <a:xfrm>
                <a:off x="2114" y="1239"/>
                <a:ext cx="1" cy="1535"/>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01" name="Rectangle 155"/>
              <p:cNvSpPr>
                <a:spLocks noChangeArrowheads="1"/>
              </p:cNvSpPr>
              <p:nvPr/>
            </p:nvSpPr>
            <p:spPr bwMode="auto">
              <a:xfrm>
                <a:off x="2115" y="1239"/>
                <a:ext cx="1" cy="1535"/>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02" name="Rectangle 156"/>
              <p:cNvSpPr>
                <a:spLocks noChangeArrowheads="1"/>
              </p:cNvSpPr>
              <p:nvPr/>
            </p:nvSpPr>
            <p:spPr bwMode="auto">
              <a:xfrm>
                <a:off x="2116" y="1239"/>
                <a:ext cx="2" cy="1535"/>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03" name="Rectangle 157"/>
              <p:cNvSpPr>
                <a:spLocks noChangeArrowheads="1"/>
              </p:cNvSpPr>
              <p:nvPr/>
            </p:nvSpPr>
            <p:spPr bwMode="auto">
              <a:xfrm>
                <a:off x="2118" y="1239"/>
                <a:ext cx="1" cy="1535"/>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04" name="Rectangle 158"/>
              <p:cNvSpPr>
                <a:spLocks noChangeArrowheads="1"/>
              </p:cNvSpPr>
              <p:nvPr/>
            </p:nvSpPr>
            <p:spPr bwMode="auto">
              <a:xfrm>
                <a:off x="2119" y="1239"/>
                <a:ext cx="1" cy="1535"/>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05" name="Rectangle 159"/>
              <p:cNvSpPr>
                <a:spLocks noChangeArrowheads="1"/>
              </p:cNvSpPr>
              <p:nvPr/>
            </p:nvSpPr>
            <p:spPr bwMode="auto">
              <a:xfrm>
                <a:off x="2120" y="1239"/>
                <a:ext cx="2" cy="1535"/>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06" name="Rectangle 160"/>
              <p:cNvSpPr>
                <a:spLocks noChangeArrowheads="1"/>
              </p:cNvSpPr>
              <p:nvPr/>
            </p:nvSpPr>
            <p:spPr bwMode="auto">
              <a:xfrm>
                <a:off x="2122" y="1239"/>
                <a:ext cx="1" cy="1535"/>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07" name="Rectangle 161"/>
              <p:cNvSpPr>
                <a:spLocks noChangeArrowheads="1"/>
              </p:cNvSpPr>
              <p:nvPr/>
            </p:nvSpPr>
            <p:spPr bwMode="auto">
              <a:xfrm>
                <a:off x="2123" y="1239"/>
                <a:ext cx="1" cy="1535"/>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08" name="Rectangle 162"/>
              <p:cNvSpPr>
                <a:spLocks noChangeArrowheads="1"/>
              </p:cNvSpPr>
              <p:nvPr/>
            </p:nvSpPr>
            <p:spPr bwMode="auto">
              <a:xfrm>
                <a:off x="2124" y="1239"/>
                <a:ext cx="2" cy="1535"/>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09" name="Rectangle 163"/>
              <p:cNvSpPr>
                <a:spLocks noChangeArrowheads="1"/>
              </p:cNvSpPr>
              <p:nvPr/>
            </p:nvSpPr>
            <p:spPr bwMode="auto">
              <a:xfrm>
                <a:off x="2126" y="1239"/>
                <a:ext cx="1" cy="1535"/>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10" name="Rectangle 164"/>
              <p:cNvSpPr>
                <a:spLocks noChangeArrowheads="1"/>
              </p:cNvSpPr>
              <p:nvPr/>
            </p:nvSpPr>
            <p:spPr bwMode="auto">
              <a:xfrm>
                <a:off x="2127" y="1239"/>
                <a:ext cx="1" cy="1535"/>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11" name="Rectangle 165"/>
              <p:cNvSpPr>
                <a:spLocks noChangeArrowheads="1"/>
              </p:cNvSpPr>
              <p:nvPr/>
            </p:nvSpPr>
            <p:spPr bwMode="auto">
              <a:xfrm>
                <a:off x="2128" y="1239"/>
                <a:ext cx="1" cy="1535"/>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12" name="Rectangle 166"/>
              <p:cNvSpPr>
                <a:spLocks noChangeArrowheads="1"/>
              </p:cNvSpPr>
              <p:nvPr/>
            </p:nvSpPr>
            <p:spPr bwMode="auto">
              <a:xfrm>
                <a:off x="2129" y="1239"/>
                <a:ext cx="1" cy="1535"/>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13" name="Rectangle 167"/>
              <p:cNvSpPr>
                <a:spLocks noChangeArrowheads="1"/>
              </p:cNvSpPr>
              <p:nvPr/>
            </p:nvSpPr>
            <p:spPr bwMode="auto">
              <a:xfrm>
                <a:off x="2130" y="1239"/>
                <a:ext cx="1" cy="1535"/>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14" name="Rectangle 168"/>
              <p:cNvSpPr>
                <a:spLocks noChangeArrowheads="1"/>
              </p:cNvSpPr>
              <p:nvPr/>
            </p:nvSpPr>
            <p:spPr bwMode="auto">
              <a:xfrm>
                <a:off x="2131" y="1239"/>
                <a:ext cx="2" cy="1535"/>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15" name="Rectangle 169"/>
              <p:cNvSpPr>
                <a:spLocks noChangeArrowheads="1"/>
              </p:cNvSpPr>
              <p:nvPr/>
            </p:nvSpPr>
            <p:spPr bwMode="auto">
              <a:xfrm>
                <a:off x="2133" y="1239"/>
                <a:ext cx="1" cy="1535"/>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16" name="Rectangle 170"/>
              <p:cNvSpPr>
                <a:spLocks noChangeArrowheads="1"/>
              </p:cNvSpPr>
              <p:nvPr/>
            </p:nvSpPr>
            <p:spPr bwMode="auto">
              <a:xfrm>
                <a:off x="2134" y="1239"/>
                <a:ext cx="1" cy="1535"/>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17" name="Rectangle 171"/>
              <p:cNvSpPr>
                <a:spLocks noChangeArrowheads="1"/>
              </p:cNvSpPr>
              <p:nvPr/>
            </p:nvSpPr>
            <p:spPr bwMode="auto">
              <a:xfrm>
                <a:off x="2135" y="1239"/>
                <a:ext cx="2" cy="1535"/>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18" name="Rectangle 172"/>
              <p:cNvSpPr>
                <a:spLocks noChangeArrowheads="1"/>
              </p:cNvSpPr>
              <p:nvPr/>
            </p:nvSpPr>
            <p:spPr bwMode="auto">
              <a:xfrm>
                <a:off x="2137" y="1239"/>
                <a:ext cx="1" cy="1535"/>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19" name="Rectangle 173"/>
              <p:cNvSpPr>
                <a:spLocks noChangeArrowheads="1"/>
              </p:cNvSpPr>
              <p:nvPr/>
            </p:nvSpPr>
            <p:spPr bwMode="auto">
              <a:xfrm>
                <a:off x="2138" y="1239"/>
                <a:ext cx="1" cy="1535"/>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20" name="Rectangle 174"/>
              <p:cNvSpPr>
                <a:spLocks noChangeArrowheads="1"/>
              </p:cNvSpPr>
              <p:nvPr/>
            </p:nvSpPr>
            <p:spPr bwMode="auto">
              <a:xfrm>
                <a:off x="2139" y="1239"/>
                <a:ext cx="1" cy="1535"/>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21" name="Rectangle 175"/>
              <p:cNvSpPr>
                <a:spLocks noChangeArrowheads="1"/>
              </p:cNvSpPr>
              <p:nvPr/>
            </p:nvSpPr>
            <p:spPr bwMode="auto">
              <a:xfrm>
                <a:off x="2140" y="1239"/>
                <a:ext cx="2" cy="1535"/>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22" name="Rectangle 176"/>
              <p:cNvSpPr>
                <a:spLocks noChangeArrowheads="1"/>
              </p:cNvSpPr>
              <p:nvPr/>
            </p:nvSpPr>
            <p:spPr bwMode="auto">
              <a:xfrm>
                <a:off x="2142" y="1239"/>
                <a:ext cx="1" cy="1535"/>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23" name="Rectangle 177"/>
              <p:cNvSpPr>
                <a:spLocks noChangeArrowheads="1"/>
              </p:cNvSpPr>
              <p:nvPr/>
            </p:nvSpPr>
            <p:spPr bwMode="auto">
              <a:xfrm>
                <a:off x="2143" y="1239"/>
                <a:ext cx="1" cy="1535"/>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24" name="Rectangle 178"/>
              <p:cNvSpPr>
                <a:spLocks noChangeArrowheads="1"/>
              </p:cNvSpPr>
              <p:nvPr/>
            </p:nvSpPr>
            <p:spPr bwMode="auto">
              <a:xfrm>
                <a:off x="2144" y="1239"/>
                <a:ext cx="2" cy="1535"/>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25" name="Rectangle 179"/>
              <p:cNvSpPr>
                <a:spLocks noChangeArrowheads="1"/>
              </p:cNvSpPr>
              <p:nvPr/>
            </p:nvSpPr>
            <p:spPr bwMode="auto">
              <a:xfrm>
                <a:off x="2146" y="1239"/>
                <a:ext cx="1" cy="1535"/>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26" name="Rectangle 180"/>
              <p:cNvSpPr>
                <a:spLocks noChangeArrowheads="1"/>
              </p:cNvSpPr>
              <p:nvPr/>
            </p:nvSpPr>
            <p:spPr bwMode="auto">
              <a:xfrm>
                <a:off x="2147" y="1239"/>
                <a:ext cx="1" cy="1535"/>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27" name="Rectangle 181"/>
              <p:cNvSpPr>
                <a:spLocks noChangeArrowheads="1"/>
              </p:cNvSpPr>
              <p:nvPr/>
            </p:nvSpPr>
            <p:spPr bwMode="auto">
              <a:xfrm>
                <a:off x="2148" y="1239"/>
                <a:ext cx="2" cy="1535"/>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28" name="Rectangle 182"/>
              <p:cNvSpPr>
                <a:spLocks noChangeArrowheads="1"/>
              </p:cNvSpPr>
              <p:nvPr/>
            </p:nvSpPr>
            <p:spPr bwMode="auto">
              <a:xfrm>
                <a:off x="2150" y="1239"/>
                <a:ext cx="1" cy="1535"/>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29" name="Rectangle 183"/>
              <p:cNvSpPr>
                <a:spLocks noChangeArrowheads="1"/>
              </p:cNvSpPr>
              <p:nvPr/>
            </p:nvSpPr>
            <p:spPr bwMode="auto">
              <a:xfrm>
                <a:off x="2151" y="1239"/>
                <a:ext cx="1" cy="1535"/>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30" name="Rectangle 184"/>
              <p:cNvSpPr>
                <a:spLocks noChangeArrowheads="1"/>
              </p:cNvSpPr>
              <p:nvPr/>
            </p:nvSpPr>
            <p:spPr bwMode="auto">
              <a:xfrm>
                <a:off x="2152" y="1239"/>
                <a:ext cx="1" cy="153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31" name="Rectangle 185"/>
              <p:cNvSpPr>
                <a:spLocks noChangeArrowheads="1"/>
              </p:cNvSpPr>
              <p:nvPr/>
            </p:nvSpPr>
            <p:spPr bwMode="auto">
              <a:xfrm>
                <a:off x="2153" y="1239"/>
                <a:ext cx="1" cy="1535"/>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32" name="Rectangle 186"/>
              <p:cNvSpPr>
                <a:spLocks noChangeArrowheads="1"/>
              </p:cNvSpPr>
              <p:nvPr/>
            </p:nvSpPr>
            <p:spPr bwMode="auto">
              <a:xfrm>
                <a:off x="2154" y="1239"/>
                <a:ext cx="1" cy="1535"/>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33" name="Rectangle 187"/>
              <p:cNvSpPr>
                <a:spLocks noChangeArrowheads="1"/>
              </p:cNvSpPr>
              <p:nvPr/>
            </p:nvSpPr>
            <p:spPr bwMode="auto">
              <a:xfrm>
                <a:off x="2155" y="1239"/>
                <a:ext cx="2" cy="1535"/>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34" name="Rectangle 188"/>
              <p:cNvSpPr>
                <a:spLocks noChangeArrowheads="1"/>
              </p:cNvSpPr>
              <p:nvPr/>
            </p:nvSpPr>
            <p:spPr bwMode="auto">
              <a:xfrm>
                <a:off x="2157" y="1239"/>
                <a:ext cx="1" cy="1535"/>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35" name="Rectangle 189"/>
              <p:cNvSpPr>
                <a:spLocks noChangeArrowheads="1"/>
              </p:cNvSpPr>
              <p:nvPr/>
            </p:nvSpPr>
            <p:spPr bwMode="auto">
              <a:xfrm>
                <a:off x="2158" y="1239"/>
                <a:ext cx="1" cy="1535"/>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36" name="Rectangle 190"/>
              <p:cNvSpPr>
                <a:spLocks noChangeArrowheads="1"/>
              </p:cNvSpPr>
              <p:nvPr/>
            </p:nvSpPr>
            <p:spPr bwMode="auto">
              <a:xfrm>
                <a:off x="2159" y="1239"/>
                <a:ext cx="2" cy="1535"/>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37" name="Rectangle 191"/>
              <p:cNvSpPr>
                <a:spLocks noChangeArrowheads="1"/>
              </p:cNvSpPr>
              <p:nvPr/>
            </p:nvSpPr>
            <p:spPr bwMode="auto">
              <a:xfrm>
                <a:off x="2161" y="1239"/>
                <a:ext cx="1" cy="1535"/>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38" name="Rectangle 192"/>
              <p:cNvSpPr>
                <a:spLocks noChangeArrowheads="1"/>
              </p:cNvSpPr>
              <p:nvPr/>
            </p:nvSpPr>
            <p:spPr bwMode="auto">
              <a:xfrm>
                <a:off x="2162" y="1239"/>
                <a:ext cx="1" cy="1535"/>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39" name="Rectangle 193"/>
              <p:cNvSpPr>
                <a:spLocks noChangeArrowheads="1"/>
              </p:cNvSpPr>
              <p:nvPr/>
            </p:nvSpPr>
            <p:spPr bwMode="auto">
              <a:xfrm>
                <a:off x="2163" y="1239"/>
                <a:ext cx="2" cy="1535"/>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40" name="Rectangle 194"/>
              <p:cNvSpPr>
                <a:spLocks noChangeArrowheads="1"/>
              </p:cNvSpPr>
              <p:nvPr/>
            </p:nvSpPr>
            <p:spPr bwMode="auto">
              <a:xfrm>
                <a:off x="2165" y="1239"/>
                <a:ext cx="1" cy="1535"/>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41" name="Rectangle 195"/>
              <p:cNvSpPr>
                <a:spLocks noChangeArrowheads="1"/>
              </p:cNvSpPr>
              <p:nvPr/>
            </p:nvSpPr>
            <p:spPr bwMode="auto">
              <a:xfrm>
                <a:off x="2166" y="1239"/>
                <a:ext cx="1" cy="1535"/>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42" name="Rectangle 196"/>
              <p:cNvSpPr>
                <a:spLocks noChangeArrowheads="1"/>
              </p:cNvSpPr>
              <p:nvPr/>
            </p:nvSpPr>
            <p:spPr bwMode="auto">
              <a:xfrm>
                <a:off x="2167" y="1239"/>
                <a:ext cx="2" cy="1535"/>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43" name="Rectangle 197"/>
              <p:cNvSpPr>
                <a:spLocks noChangeArrowheads="1"/>
              </p:cNvSpPr>
              <p:nvPr/>
            </p:nvSpPr>
            <p:spPr bwMode="auto">
              <a:xfrm>
                <a:off x="2169" y="1239"/>
                <a:ext cx="1" cy="153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44" name="Rectangle 198"/>
              <p:cNvSpPr>
                <a:spLocks noChangeArrowheads="1"/>
              </p:cNvSpPr>
              <p:nvPr/>
            </p:nvSpPr>
            <p:spPr bwMode="auto">
              <a:xfrm>
                <a:off x="2170" y="1239"/>
                <a:ext cx="1" cy="153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45" name="Rectangle 199"/>
              <p:cNvSpPr>
                <a:spLocks noChangeArrowheads="1"/>
              </p:cNvSpPr>
              <p:nvPr/>
            </p:nvSpPr>
            <p:spPr bwMode="auto">
              <a:xfrm>
                <a:off x="2171" y="1239"/>
                <a:ext cx="1" cy="153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46" name="Rectangle 200"/>
              <p:cNvSpPr>
                <a:spLocks noChangeArrowheads="1"/>
              </p:cNvSpPr>
              <p:nvPr/>
            </p:nvSpPr>
            <p:spPr bwMode="auto">
              <a:xfrm>
                <a:off x="2172" y="1239"/>
                <a:ext cx="2" cy="153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47" name="Rectangle 201"/>
              <p:cNvSpPr>
                <a:spLocks noChangeArrowheads="1"/>
              </p:cNvSpPr>
              <p:nvPr/>
            </p:nvSpPr>
            <p:spPr bwMode="auto">
              <a:xfrm>
                <a:off x="2174" y="1239"/>
                <a:ext cx="1" cy="153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48" name="Rectangle 202"/>
              <p:cNvSpPr>
                <a:spLocks noChangeArrowheads="1"/>
              </p:cNvSpPr>
              <p:nvPr/>
            </p:nvSpPr>
            <p:spPr bwMode="auto">
              <a:xfrm>
                <a:off x="2175" y="1239"/>
                <a:ext cx="1" cy="153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49" name="Rectangle 203"/>
              <p:cNvSpPr>
                <a:spLocks noChangeArrowheads="1"/>
              </p:cNvSpPr>
              <p:nvPr/>
            </p:nvSpPr>
            <p:spPr bwMode="auto">
              <a:xfrm>
                <a:off x="2176" y="1239"/>
                <a:ext cx="1" cy="1535"/>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50" name="Rectangle 204"/>
              <p:cNvSpPr>
                <a:spLocks noChangeArrowheads="1"/>
              </p:cNvSpPr>
              <p:nvPr/>
            </p:nvSpPr>
            <p:spPr bwMode="auto">
              <a:xfrm>
                <a:off x="2177" y="1239"/>
                <a:ext cx="1" cy="1535"/>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51" name="Rectangle 205"/>
              <p:cNvSpPr>
                <a:spLocks noChangeArrowheads="1"/>
              </p:cNvSpPr>
              <p:nvPr/>
            </p:nvSpPr>
            <p:spPr bwMode="auto">
              <a:xfrm>
                <a:off x="2178" y="1239"/>
                <a:ext cx="1" cy="1535"/>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52" name="Rectangle 206"/>
              <p:cNvSpPr>
                <a:spLocks noChangeArrowheads="1"/>
              </p:cNvSpPr>
              <p:nvPr/>
            </p:nvSpPr>
            <p:spPr bwMode="auto">
              <a:xfrm>
                <a:off x="2179" y="1239"/>
                <a:ext cx="2" cy="1535"/>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53" name="Rectangle 207"/>
              <p:cNvSpPr>
                <a:spLocks noChangeArrowheads="1"/>
              </p:cNvSpPr>
              <p:nvPr/>
            </p:nvSpPr>
            <p:spPr bwMode="auto">
              <a:xfrm>
                <a:off x="2181" y="1239"/>
                <a:ext cx="1" cy="1535"/>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54" name="Rectangle 208"/>
              <p:cNvSpPr>
                <a:spLocks noChangeArrowheads="1"/>
              </p:cNvSpPr>
              <p:nvPr/>
            </p:nvSpPr>
            <p:spPr bwMode="auto">
              <a:xfrm>
                <a:off x="2182" y="1239"/>
                <a:ext cx="1" cy="1535"/>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55" name="Rectangle 209"/>
              <p:cNvSpPr>
                <a:spLocks noChangeArrowheads="1"/>
              </p:cNvSpPr>
              <p:nvPr/>
            </p:nvSpPr>
            <p:spPr bwMode="auto">
              <a:xfrm>
                <a:off x="2183" y="1239"/>
                <a:ext cx="2" cy="1535"/>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56" name="Rectangle 210"/>
              <p:cNvSpPr>
                <a:spLocks noChangeArrowheads="1"/>
              </p:cNvSpPr>
              <p:nvPr/>
            </p:nvSpPr>
            <p:spPr bwMode="auto">
              <a:xfrm>
                <a:off x="2185" y="1239"/>
                <a:ext cx="1" cy="1535"/>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57" name="Rectangle 211"/>
              <p:cNvSpPr>
                <a:spLocks noChangeArrowheads="1"/>
              </p:cNvSpPr>
              <p:nvPr/>
            </p:nvSpPr>
            <p:spPr bwMode="auto">
              <a:xfrm>
                <a:off x="2186" y="1239"/>
                <a:ext cx="1" cy="1535"/>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58" name="Rectangle 212"/>
              <p:cNvSpPr>
                <a:spLocks noChangeArrowheads="1"/>
              </p:cNvSpPr>
              <p:nvPr/>
            </p:nvSpPr>
            <p:spPr bwMode="auto">
              <a:xfrm>
                <a:off x="2187" y="1239"/>
                <a:ext cx="2" cy="1535"/>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59" name="Rectangle 213"/>
              <p:cNvSpPr>
                <a:spLocks noChangeArrowheads="1"/>
              </p:cNvSpPr>
              <p:nvPr/>
            </p:nvSpPr>
            <p:spPr bwMode="auto">
              <a:xfrm>
                <a:off x="2189" y="1239"/>
                <a:ext cx="1" cy="1535"/>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60" name="Rectangle 214"/>
              <p:cNvSpPr>
                <a:spLocks noChangeArrowheads="1"/>
              </p:cNvSpPr>
              <p:nvPr/>
            </p:nvSpPr>
            <p:spPr bwMode="auto">
              <a:xfrm>
                <a:off x="2190" y="1239"/>
                <a:ext cx="1" cy="1535"/>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61" name="Rectangle 215"/>
              <p:cNvSpPr>
                <a:spLocks noChangeArrowheads="1"/>
              </p:cNvSpPr>
              <p:nvPr/>
            </p:nvSpPr>
            <p:spPr bwMode="auto">
              <a:xfrm>
                <a:off x="2191" y="1239"/>
                <a:ext cx="2" cy="153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62" name="Rectangle 216"/>
              <p:cNvSpPr>
                <a:spLocks noChangeArrowheads="1"/>
              </p:cNvSpPr>
              <p:nvPr/>
            </p:nvSpPr>
            <p:spPr bwMode="auto">
              <a:xfrm>
                <a:off x="2193" y="1239"/>
                <a:ext cx="1" cy="1535"/>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63" name="Rectangle 217"/>
              <p:cNvSpPr>
                <a:spLocks noChangeArrowheads="1"/>
              </p:cNvSpPr>
              <p:nvPr/>
            </p:nvSpPr>
            <p:spPr bwMode="auto">
              <a:xfrm>
                <a:off x="2194" y="1239"/>
                <a:ext cx="1" cy="1535"/>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64" name="Rectangle 218"/>
              <p:cNvSpPr>
                <a:spLocks noChangeArrowheads="1"/>
              </p:cNvSpPr>
              <p:nvPr/>
            </p:nvSpPr>
            <p:spPr bwMode="auto">
              <a:xfrm>
                <a:off x="2195" y="1239"/>
                <a:ext cx="2" cy="1535"/>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65" name="Rectangle 219"/>
              <p:cNvSpPr>
                <a:spLocks noChangeArrowheads="1"/>
              </p:cNvSpPr>
              <p:nvPr/>
            </p:nvSpPr>
            <p:spPr bwMode="auto">
              <a:xfrm>
                <a:off x="2197" y="1239"/>
                <a:ext cx="1" cy="1535"/>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66" name="Rectangle 220"/>
              <p:cNvSpPr>
                <a:spLocks noChangeArrowheads="1"/>
              </p:cNvSpPr>
              <p:nvPr/>
            </p:nvSpPr>
            <p:spPr bwMode="auto">
              <a:xfrm>
                <a:off x="2198" y="1239"/>
                <a:ext cx="1" cy="1535"/>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67" name="Rectangle 221"/>
              <p:cNvSpPr>
                <a:spLocks noChangeArrowheads="1"/>
              </p:cNvSpPr>
              <p:nvPr/>
            </p:nvSpPr>
            <p:spPr bwMode="auto">
              <a:xfrm>
                <a:off x="2199" y="1239"/>
                <a:ext cx="2" cy="1535"/>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68" name="Rectangle 222"/>
              <p:cNvSpPr>
                <a:spLocks noChangeArrowheads="1"/>
              </p:cNvSpPr>
              <p:nvPr/>
            </p:nvSpPr>
            <p:spPr bwMode="auto">
              <a:xfrm>
                <a:off x="2201" y="1239"/>
                <a:ext cx="1" cy="1535"/>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69" name="Rectangle 223"/>
              <p:cNvSpPr>
                <a:spLocks noChangeArrowheads="1"/>
              </p:cNvSpPr>
              <p:nvPr/>
            </p:nvSpPr>
            <p:spPr bwMode="auto">
              <a:xfrm>
                <a:off x="2201" y="1239"/>
                <a:ext cx="1" cy="1535"/>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70" name="Rectangle 224"/>
              <p:cNvSpPr>
                <a:spLocks noChangeArrowheads="1"/>
              </p:cNvSpPr>
              <p:nvPr/>
            </p:nvSpPr>
            <p:spPr bwMode="auto">
              <a:xfrm>
                <a:off x="2202" y="1239"/>
                <a:ext cx="2" cy="1535"/>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71" name="Rectangle 225"/>
              <p:cNvSpPr>
                <a:spLocks noChangeArrowheads="1"/>
              </p:cNvSpPr>
              <p:nvPr/>
            </p:nvSpPr>
            <p:spPr bwMode="auto">
              <a:xfrm>
                <a:off x="2204" y="1239"/>
                <a:ext cx="1" cy="1535"/>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72" name="Rectangle 226"/>
              <p:cNvSpPr>
                <a:spLocks noChangeArrowheads="1"/>
              </p:cNvSpPr>
              <p:nvPr/>
            </p:nvSpPr>
            <p:spPr bwMode="auto">
              <a:xfrm>
                <a:off x="2205" y="1239"/>
                <a:ext cx="1" cy="1535"/>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73" name="Rectangle 227"/>
              <p:cNvSpPr>
                <a:spLocks noChangeArrowheads="1"/>
              </p:cNvSpPr>
              <p:nvPr/>
            </p:nvSpPr>
            <p:spPr bwMode="auto">
              <a:xfrm>
                <a:off x="2206" y="1239"/>
                <a:ext cx="1" cy="1535"/>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74" name="Rectangle 228"/>
              <p:cNvSpPr>
                <a:spLocks noChangeArrowheads="1"/>
              </p:cNvSpPr>
              <p:nvPr/>
            </p:nvSpPr>
            <p:spPr bwMode="auto">
              <a:xfrm>
                <a:off x="2207" y="1239"/>
                <a:ext cx="2" cy="1535"/>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75" name="Rectangle 229"/>
              <p:cNvSpPr>
                <a:spLocks noChangeArrowheads="1"/>
              </p:cNvSpPr>
              <p:nvPr/>
            </p:nvSpPr>
            <p:spPr bwMode="auto">
              <a:xfrm>
                <a:off x="2209" y="1239"/>
                <a:ext cx="1" cy="1535"/>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76" name="Rectangle 230"/>
              <p:cNvSpPr>
                <a:spLocks noChangeArrowheads="1"/>
              </p:cNvSpPr>
              <p:nvPr/>
            </p:nvSpPr>
            <p:spPr bwMode="auto">
              <a:xfrm>
                <a:off x="2210" y="1239"/>
                <a:ext cx="1" cy="1535"/>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77" name="Rectangle 231"/>
              <p:cNvSpPr>
                <a:spLocks noChangeArrowheads="1"/>
              </p:cNvSpPr>
              <p:nvPr/>
            </p:nvSpPr>
            <p:spPr bwMode="auto">
              <a:xfrm>
                <a:off x="2211" y="1239"/>
                <a:ext cx="2" cy="1535"/>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78" name="Rectangle 232"/>
              <p:cNvSpPr>
                <a:spLocks noChangeArrowheads="1"/>
              </p:cNvSpPr>
              <p:nvPr/>
            </p:nvSpPr>
            <p:spPr bwMode="auto">
              <a:xfrm>
                <a:off x="2213" y="1239"/>
                <a:ext cx="1" cy="1535"/>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79" name="Rectangle 233"/>
              <p:cNvSpPr>
                <a:spLocks noChangeArrowheads="1"/>
              </p:cNvSpPr>
              <p:nvPr/>
            </p:nvSpPr>
            <p:spPr bwMode="auto">
              <a:xfrm>
                <a:off x="2214" y="1239"/>
                <a:ext cx="1" cy="1535"/>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80" name="Rectangle 234"/>
              <p:cNvSpPr>
                <a:spLocks noChangeArrowheads="1"/>
              </p:cNvSpPr>
              <p:nvPr/>
            </p:nvSpPr>
            <p:spPr bwMode="auto">
              <a:xfrm>
                <a:off x="2215" y="1239"/>
                <a:ext cx="2" cy="1535"/>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81" name="Rectangle 235"/>
              <p:cNvSpPr>
                <a:spLocks noChangeArrowheads="1"/>
              </p:cNvSpPr>
              <p:nvPr/>
            </p:nvSpPr>
            <p:spPr bwMode="auto">
              <a:xfrm>
                <a:off x="2217" y="1239"/>
                <a:ext cx="1" cy="1535"/>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82" name="Rectangle 236"/>
              <p:cNvSpPr>
                <a:spLocks noChangeArrowheads="1"/>
              </p:cNvSpPr>
              <p:nvPr/>
            </p:nvSpPr>
            <p:spPr bwMode="auto">
              <a:xfrm>
                <a:off x="2218" y="1239"/>
                <a:ext cx="1" cy="1535"/>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83" name="Rectangle 237"/>
              <p:cNvSpPr>
                <a:spLocks noChangeArrowheads="1"/>
              </p:cNvSpPr>
              <p:nvPr/>
            </p:nvSpPr>
            <p:spPr bwMode="auto">
              <a:xfrm>
                <a:off x="2219" y="1239"/>
                <a:ext cx="2" cy="1535"/>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84" name="Rectangle 238"/>
              <p:cNvSpPr>
                <a:spLocks noChangeArrowheads="1"/>
              </p:cNvSpPr>
              <p:nvPr/>
            </p:nvSpPr>
            <p:spPr bwMode="auto">
              <a:xfrm>
                <a:off x="2221" y="1239"/>
                <a:ext cx="1" cy="1535"/>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85" name="Rectangle 239"/>
              <p:cNvSpPr>
                <a:spLocks noChangeArrowheads="1"/>
              </p:cNvSpPr>
              <p:nvPr/>
            </p:nvSpPr>
            <p:spPr bwMode="auto">
              <a:xfrm>
                <a:off x="2222" y="1239"/>
                <a:ext cx="1" cy="1535"/>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86" name="Rectangle 240"/>
              <p:cNvSpPr>
                <a:spLocks noChangeArrowheads="1"/>
              </p:cNvSpPr>
              <p:nvPr/>
            </p:nvSpPr>
            <p:spPr bwMode="auto">
              <a:xfrm>
                <a:off x="2223" y="1239"/>
                <a:ext cx="2" cy="1535"/>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87" name="Rectangle 241"/>
              <p:cNvSpPr>
                <a:spLocks noChangeArrowheads="1"/>
              </p:cNvSpPr>
              <p:nvPr/>
            </p:nvSpPr>
            <p:spPr bwMode="auto">
              <a:xfrm>
                <a:off x="2225" y="1239"/>
                <a:ext cx="1" cy="1535"/>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88" name="Rectangle 242"/>
              <p:cNvSpPr>
                <a:spLocks noChangeArrowheads="1"/>
              </p:cNvSpPr>
              <p:nvPr/>
            </p:nvSpPr>
            <p:spPr bwMode="auto">
              <a:xfrm>
                <a:off x="2225" y="1239"/>
                <a:ext cx="1" cy="1535"/>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89" name="Rectangle 243"/>
              <p:cNvSpPr>
                <a:spLocks noChangeArrowheads="1"/>
              </p:cNvSpPr>
              <p:nvPr/>
            </p:nvSpPr>
            <p:spPr bwMode="auto">
              <a:xfrm>
                <a:off x="2226" y="1239"/>
                <a:ext cx="2" cy="1535"/>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90" name="Rectangle 244"/>
              <p:cNvSpPr>
                <a:spLocks noChangeArrowheads="1"/>
              </p:cNvSpPr>
              <p:nvPr/>
            </p:nvSpPr>
            <p:spPr bwMode="auto">
              <a:xfrm>
                <a:off x="2228" y="1239"/>
                <a:ext cx="1" cy="1535"/>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91" name="Rectangle 245"/>
              <p:cNvSpPr>
                <a:spLocks noChangeArrowheads="1"/>
              </p:cNvSpPr>
              <p:nvPr/>
            </p:nvSpPr>
            <p:spPr bwMode="auto">
              <a:xfrm>
                <a:off x="2229" y="1239"/>
                <a:ext cx="1" cy="1535"/>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92" name="Rectangle 246"/>
              <p:cNvSpPr>
                <a:spLocks noChangeArrowheads="1"/>
              </p:cNvSpPr>
              <p:nvPr/>
            </p:nvSpPr>
            <p:spPr bwMode="auto">
              <a:xfrm>
                <a:off x="2230" y="1239"/>
                <a:ext cx="2" cy="1535"/>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93" name="Rectangle 247"/>
              <p:cNvSpPr>
                <a:spLocks noChangeArrowheads="1"/>
              </p:cNvSpPr>
              <p:nvPr/>
            </p:nvSpPr>
            <p:spPr bwMode="auto">
              <a:xfrm>
                <a:off x="2232" y="1239"/>
                <a:ext cx="1" cy="1535"/>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94" name="Rectangle 248"/>
              <p:cNvSpPr>
                <a:spLocks noChangeArrowheads="1"/>
              </p:cNvSpPr>
              <p:nvPr/>
            </p:nvSpPr>
            <p:spPr bwMode="auto">
              <a:xfrm>
                <a:off x="2233" y="1239"/>
                <a:ext cx="1" cy="1535"/>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95" name="Rectangle 249"/>
              <p:cNvSpPr>
                <a:spLocks noChangeArrowheads="1"/>
              </p:cNvSpPr>
              <p:nvPr/>
            </p:nvSpPr>
            <p:spPr bwMode="auto">
              <a:xfrm>
                <a:off x="2234" y="1239"/>
                <a:ext cx="2" cy="1535"/>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96" name="Rectangle 250"/>
              <p:cNvSpPr>
                <a:spLocks noChangeArrowheads="1"/>
              </p:cNvSpPr>
              <p:nvPr/>
            </p:nvSpPr>
            <p:spPr bwMode="auto">
              <a:xfrm>
                <a:off x="2236" y="1239"/>
                <a:ext cx="1" cy="1535"/>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97" name="Rectangle 251"/>
              <p:cNvSpPr>
                <a:spLocks noChangeArrowheads="1"/>
              </p:cNvSpPr>
              <p:nvPr/>
            </p:nvSpPr>
            <p:spPr bwMode="auto">
              <a:xfrm>
                <a:off x="2237" y="1239"/>
                <a:ext cx="1" cy="1535"/>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98" name="Rectangle 252"/>
              <p:cNvSpPr>
                <a:spLocks noChangeArrowheads="1"/>
              </p:cNvSpPr>
              <p:nvPr/>
            </p:nvSpPr>
            <p:spPr bwMode="auto">
              <a:xfrm>
                <a:off x="2238" y="1239"/>
                <a:ext cx="1" cy="1535"/>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99" name="Rectangle 253"/>
              <p:cNvSpPr>
                <a:spLocks noChangeArrowheads="1"/>
              </p:cNvSpPr>
              <p:nvPr/>
            </p:nvSpPr>
            <p:spPr bwMode="auto">
              <a:xfrm>
                <a:off x="2239" y="1239"/>
                <a:ext cx="2" cy="1535"/>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00" name="Rectangle 254"/>
              <p:cNvSpPr>
                <a:spLocks noChangeArrowheads="1"/>
              </p:cNvSpPr>
              <p:nvPr/>
            </p:nvSpPr>
            <p:spPr bwMode="auto">
              <a:xfrm>
                <a:off x="2241" y="1239"/>
                <a:ext cx="1" cy="1535"/>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01" name="Rectangle 255"/>
              <p:cNvSpPr>
                <a:spLocks noChangeArrowheads="1"/>
              </p:cNvSpPr>
              <p:nvPr/>
            </p:nvSpPr>
            <p:spPr bwMode="auto">
              <a:xfrm>
                <a:off x="2242" y="1239"/>
                <a:ext cx="1" cy="1535"/>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02" name="Rectangle 256"/>
              <p:cNvSpPr>
                <a:spLocks noChangeArrowheads="1"/>
              </p:cNvSpPr>
              <p:nvPr/>
            </p:nvSpPr>
            <p:spPr bwMode="auto">
              <a:xfrm>
                <a:off x="2243" y="1239"/>
                <a:ext cx="2" cy="1535"/>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03" name="Rectangle 257"/>
              <p:cNvSpPr>
                <a:spLocks noChangeArrowheads="1"/>
              </p:cNvSpPr>
              <p:nvPr/>
            </p:nvSpPr>
            <p:spPr bwMode="auto">
              <a:xfrm>
                <a:off x="2245" y="1239"/>
                <a:ext cx="1" cy="1535"/>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04" name="Rectangle 258"/>
              <p:cNvSpPr>
                <a:spLocks noChangeArrowheads="1"/>
              </p:cNvSpPr>
              <p:nvPr/>
            </p:nvSpPr>
            <p:spPr bwMode="auto">
              <a:xfrm>
                <a:off x="2246" y="1239"/>
                <a:ext cx="1" cy="1535"/>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05" name="Rectangle 259"/>
              <p:cNvSpPr>
                <a:spLocks noChangeArrowheads="1"/>
              </p:cNvSpPr>
              <p:nvPr/>
            </p:nvSpPr>
            <p:spPr bwMode="auto">
              <a:xfrm>
                <a:off x="2247" y="1239"/>
                <a:ext cx="2" cy="1535"/>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06" name="Rectangle 260"/>
              <p:cNvSpPr>
                <a:spLocks noChangeArrowheads="1"/>
              </p:cNvSpPr>
              <p:nvPr/>
            </p:nvSpPr>
            <p:spPr bwMode="auto">
              <a:xfrm>
                <a:off x="2249" y="1239"/>
                <a:ext cx="1" cy="1535"/>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07" name="Rectangle 261"/>
              <p:cNvSpPr>
                <a:spLocks noChangeArrowheads="1"/>
              </p:cNvSpPr>
              <p:nvPr/>
            </p:nvSpPr>
            <p:spPr bwMode="auto">
              <a:xfrm>
                <a:off x="2249" y="1239"/>
                <a:ext cx="1" cy="1535"/>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08" name="Rectangle 262"/>
              <p:cNvSpPr>
                <a:spLocks noChangeArrowheads="1"/>
              </p:cNvSpPr>
              <p:nvPr/>
            </p:nvSpPr>
            <p:spPr bwMode="auto">
              <a:xfrm>
                <a:off x="2250" y="1239"/>
                <a:ext cx="2" cy="1535"/>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09" name="Rectangle 263"/>
              <p:cNvSpPr>
                <a:spLocks noChangeArrowheads="1"/>
              </p:cNvSpPr>
              <p:nvPr/>
            </p:nvSpPr>
            <p:spPr bwMode="auto">
              <a:xfrm>
                <a:off x="2252" y="1239"/>
                <a:ext cx="1" cy="1535"/>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sp>
          <p:nvSpPr>
            <p:cNvPr id="19" name="Rectangle 264"/>
            <p:cNvSpPr>
              <a:spLocks noChangeArrowheads="1"/>
            </p:cNvSpPr>
            <p:nvPr/>
          </p:nvSpPr>
          <p:spPr bwMode="auto">
            <a:xfrm>
              <a:off x="2091" y="1239"/>
              <a:ext cx="162" cy="153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nvGrpSpPr>
            <p:cNvPr id="20" name="Group 265"/>
            <p:cNvGrpSpPr>
              <a:grpSpLocks/>
            </p:cNvGrpSpPr>
            <p:nvPr/>
          </p:nvGrpSpPr>
          <p:grpSpPr bwMode="auto">
            <a:xfrm>
              <a:off x="2496" y="1410"/>
              <a:ext cx="162" cy="1364"/>
              <a:chOff x="2496" y="1410"/>
              <a:chExt cx="162" cy="1364"/>
            </a:xfrm>
          </p:grpSpPr>
          <p:sp>
            <p:nvSpPr>
              <p:cNvPr id="954" name="Rectangle 266"/>
              <p:cNvSpPr>
                <a:spLocks noChangeArrowheads="1"/>
              </p:cNvSpPr>
              <p:nvPr/>
            </p:nvSpPr>
            <p:spPr bwMode="auto">
              <a:xfrm>
                <a:off x="2496" y="1410"/>
                <a:ext cx="1" cy="1364"/>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55" name="Rectangle 267"/>
              <p:cNvSpPr>
                <a:spLocks noChangeArrowheads="1"/>
              </p:cNvSpPr>
              <p:nvPr/>
            </p:nvSpPr>
            <p:spPr bwMode="auto">
              <a:xfrm>
                <a:off x="2497" y="1410"/>
                <a:ext cx="2" cy="1364"/>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56" name="Rectangle 268"/>
              <p:cNvSpPr>
                <a:spLocks noChangeArrowheads="1"/>
              </p:cNvSpPr>
              <p:nvPr/>
            </p:nvSpPr>
            <p:spPr bwMode="auto">
              <a:xfrm>
                <a:off x="2499" y="1410"/>
                <a:ext cx="1" cy="1364"/>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57" name="Rectangle 269"/>
              <p:cNvSpPr>
                <a:spLocks noChangeArrowheads="1"/>
              </p:cNvSpPr>
              <p:nvPr/>
            </p:nvSpPr>
            <p:spPr bwMode="auto">
              <a:xfrm>
                <a:off x="2500" y="1410"/>
                <a:ext cx="1" cy="1364"/>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58" name="Rectangle 270"/>
              <p:cNvSpPr>
                <a:spLocks noChangeArrowheads="1"/>
              </p:cNvSpPr>
              <p:nvPr/>
            </p:nvSpPr>
            <p:spPr bwMode="auto">
              <a:xfrm>
                <a:off x="2501" y="1410"/>
                <a:ext cx="2" cy="1364"/>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59" name="Rectangle 271"/>
              <p:cNvSpPr>
                <a:spLocks noChangeArrowheads="1"/>
              </p:cNvSpPr>
              <p:nvPr/>
            </p:nvSpPr>
            <p:spPr bwMode="auto">
              <a:xfrm>
                <a:off x="2503" y="1410"/>
                <a:ext cx="1" cy="1364"/>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60" name="Rectangle 272"/>
              <p:cNvSpPr>
                <a:spLocks noChangeArrowheads="1"/>
              </p:cNvSpPr>
              <p:nvPr/>
            </p:nvSpPr>
            <p:spPr bwMode="auto">
              <a:xfrm>
                <a:off x="2504" y="1410"/>
                <a:ext cx="1" cy="1364"/>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61" name="Rectangle 273"/>
              <p:cNvSpPr>
                <a:spLocks noChangeArrowheads="1"/>
              </p:cNvSpPr>
              <p:nvPr/>
            </p:nvSpPr>
            <p:spPr bwMode="auto">
              <a:xfrm>
                <a:off x="2505" y="1410"/>
                <a:ext cx="2" cy="1364"/>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62" name="Rectangle 274"/>
              <p:cNvSpPr>
                <a:spLocks noChangeArrowheads="1"/>
              </p:cNvSpPr>
              <p:nvPr/>
            </p:nvSpPr>
            <p:spPr bwMode="auto">
              <a:xfrm>
                <a:off x="2507" y="1410"/>
                <a:ext cx="1" cy="1364"/>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63" name="Rectangle 275"/>
              <p:cNvSpPr>
                <a:spLocks noChangeArrowheads="1"/>
              </p:cNvSpPr>
              <p:nvPr/>
            </p:nvSpPr>
            <p:spPr bwMode="auto">
              <a:xfrm>
                <a:off x="2508" y="1410"/>
                <a:ext cx="1" cy="1364"/>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64" name="Rectangle 276"/>
              <p:cNvSpPr>
                <a:spLocks noChangeArrowheads="1"/>
              </p:cNvSpPr>
              <p:nvPr/>
            </p:nvSpPr>
            <p:spPr bwMode="auto">
              <a:xfrm>
                <a:off x="2509" y="1410"/>
                <a:ext cx="2" cy="1364"/>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65" name="Rectangle 277"/>
              <p:cNvSpPr>
                <a:spLocks noChangeArrowheads="1"/>
              </p:cNvSpPr>
              <p:nvPr/>
            </p:nvSpPr>
            <p:spPr bwMode="auto">
              <a:xfrm>
                <a:off x="2511" y="1410"/>
                <a:ext cx="1" cy="1364"/>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66" name="Rectangle 278"/>
              <p:cNvSpPr>
                <a:spLocks noChangeArrowheads="1"/>
              </p:cNvSpPr>
              <p:nvPr/>
            </p:nvSpPr>
            <p:spPr bwMode="auto">
              <a:xfrm>
                <a:off x="2512" y="1410"/>
                <a:ext cx="1" cy="1364"/>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67" name="Rectangle 279"/>
              <p:cNvSpPr>
                <a:spLocks noChangeArrowheads="1"/>
              </p:cNvSpPr>
              <p:nvPr/>
            </p:nvSpPr>
            <p:spPr bwMode="auto">
              <a:xfrm>
                <a:off x="2513" y="1410"/>
                <a:ext cx="1" cy="1364"/>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68" name="Rectangle 280"/>
              <p:cNvSpPr>
                <a:spLocks noChangeArrowheads="1"/>
              </p:cNvSpPr>
              <p:nvPr/>
            </p:nvSpPr>
            <p:spPr bwMode="auto">
              <a:xfrm>
                <a:off x="2513" y="1410"/>
                <a:ext cx="2" cy="1364"/>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69" name="Rectangle 281"/>
              <p:cNvSpPr>
                <a:spLocks noChangeArrowheads="1"/>
              </p:cNvSpPr>
              <p:nvPr/>
            </p:nvSpPr>
            <p:spPr bwMode="auto">
              <a:xfrm>
                <a:off x="2515" y="1410"/>
                <a:ext cx="1" cy="1364"/>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70" name="Rectangle 282"/>
              <p:cNvSpPr>
                <a:spLocks noChangeArrowheads="1"/>
              </p:cNvSpPr>
              <p:nvPr/>
            </p:nvSpPr>
            <p:spPr bwMode="auto">
              <a:xfrm>
                <a:off x="2516" y="1410"/>
                <a:ext cx="1" cy="1364"/>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71" name="Rectangle 283"/>
              <p:cNvSpPr>
                <a:spLocks noChangeArrowheads="1"/>
              </p:cNvSpPr>
              <p:nvPr/>
            </p:nvSpPr>
            <p:spPr bwMode="auto">
              <a:xfrm>
                <a:off x="2517" y="1410"/>
                <a:ext cx="2" cy="1364"/>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72" name="Rectangle 284"/>
              <p:cNvSpPr>
                <a:spLocks noChangeArrowheads="1"/>
              </p:cNvSpPr>
              <p:nvPr/>
            </p:nvSpPr>
            <p:spPr bwMode="auto">
              <a:xfrm>
                <a:off x="2519" y="1410"/>
                <a:ext cx="1" cy="1364"/>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73" name="Rectangle 285"/>
              <p:cNvSpPr>
                <a:spLocks noChangeArrowheads="1"/>
              </p:cNvSpPr>
              <p:nvPr/>
            </p:nvSpPr>
            <p:spPr bwMode="auto">
              <a:xfrm>
                <a:off x="2520" y="1410"/>
                <a:ext cx="1" cy="1364"/>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74" name="Rectangle 286"/>
              <p:cNvSpPr>
                <a:spLocks noChangeArrowheads="1"/>
              </p:cNvSpPr>
              <p:nvPr/>
            </p:nvSpPr>
            <p:spPr bwMode="auto">
              <a:xfrm>
                <a:off x="2521" y="1410"/>
                <a:ext cx="2" cy="1364"/>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75" name="Rectangle 287"/>
              <p:cNvSpPr>
                <a:spLocks noChangeArrowheads="1"/>
              </p:cNvSpPr>
              <p:nvPr/>
            </p:nvSpPr>
            <p:spPr bwMode="auto">
              <a:xfrm>
                <a:off x="2523" y="1410"/>
                <a:ext cx="1" cy="1364"/>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76" name="Rectangle 288"/>
              <p:cNvSpPr>
                <a:spLocks noChangeArrowheads="1"/>
              </p:cNvSpPr>
              <p:nvPr/>
            </p:nvSpPr>
            <p:spPr bwMode="auto">
              <a:xfrm>
                <a:off x="2524" y="1410"/>
                <a:ext cx="1" cy="1364"/>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77" name="Rectangle 289"/>
              <p:cNvSpPr>
                <a:spLocks noChangeArrowheads="1"/>
              </p:cNvSpPr>
              <p:nvPr/>
            </p:nvSpPr>
            <p:spPr bwMode="auto">
              <a:xfrm>
                <a:off x="2525" y="1410"/>
                <a:ext cx="2" cy="1364"/>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78" name="Rectangle 290"/>
              <p:cNvSpPr>
                <a:spLocks noChangeArrowheads="1"/>
              </p:cNvSpPr>
              <p:nvPr/>
            </p:nvSpPr>
            <p:spPr bwMode="auto">
              <a:xfrm>
                <a:off x="2527" y="1410"/>
                <a:ext cx="1" cy="1364"/>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79" name="Rectangle 291"/>
              <p:cNvSpPr>
                <a:spLocks noChangeArrowheads="1"/>
              </p:cNvSpPr>
              <p:nvPr/>
            </p:nvSpPr>
            <p:spPr bwMode="auto">
              <a:xfrm>
                <a:off x="2528" y="1410"/>
                <a:ext cx="1" cy="1364"/>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80" name="Rectangle 292"/>
              <p:cNvSpPr>
                <a:spLocks noChangeArrowheads="1"/>
              </p:cNvSpPr>
              <p:nvPr/>
            </p:nvSpPr>
            <p:spPr bwMode="auto">
              <a:xfrm>
                <a:off x="2529" y="1410"/>
                <a:ext cx="2" cy="1364"/>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81" name="Rectangle 293"/>
              <p:cNvSpPr>
                <a:spLocks noChangeArrowheads="1"/>
              </p:cNvSpPr>
              <p:nvPr/>
            </p:nvSpPr>
            <p:spPr bwMode="auto">
              <a:xfrm>
                <a:off x="2531" y="1410"/>
                <a:ext cx="1" cy="1364"/>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82" name="Rectangle 294"/>
              <p:cNvSpPr>
                <a:spLocks noChangeArrowheads="1"/>
              </p:cNvSpPr>
              <p:nvPr/>
            </p:nvSpPr>
            <p:spPr bwMode="auto">
              <a:xfrm>
                <a:off x="2532" y="1410"/>
                <a:ext cx="1" cy="1364"/>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83" name="Rectangle 295"/>
              <p:cNvSpPr>
                <a:spLocks noChangeArrowheads="1"/>
              </p:cNvSpPr>
              <p:nvPr/>
            </p:nvSpPr>
            <p:spPr bwMode="auto">
              <a:xfrm>
                <a:off x="2533" y="1410"/>
                <a:ext cx="2" cy="1364"/>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84" name="Rectangle 296"/>
              <p:cNvSpPr>
                <a:spLocks noChangeArrowheads="1"/>
              </p:cNvSpPr>
              <p:nvPr/>
            </p:nvSpPr>
            <p:spPr bwMode="auto">
              <a:xfrm>
                <a:off x="2535" y="1410"/>
                <a:ext cx="1" cy="1364"/>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85" name="Rectangle 297"/>
              <p:cNvSpPr>
                <a:spLocks noChangeArrowheads="1"/>
              </p:cNvSpPr>
              <p:nvPr/>
            </p:nvSpPr>
            <p:spPr bwMode="auto">
              <a:xfrm>
                <a:off x="2536" y="1410"/>
                <a:ext cx="1" cy="1364"/>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86" name="Rectangle 298"/>
              <p:cNvSpPr>
                <a:spLocks noChangeArrowheads="1"/>
              </p:cNvSpPr>
              <p:nvPr/>
            </p:nvSpPr>
            <p:spPr bwMode="auto">
              <a:xfrm>
                <a:off x="2537" y="1410"/>
                <a:ext cx="1" cy="1364"/>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87" name="Rectangle 299"/>
              <p:cNvSpPr>
                <a:spLocks noChangeArrowheads="1"/>
              </p:cNvSpPr>
              <p:nvPr/>
            </p:nvSpPr>
            <p:spPr bwMode="auto">
              <a:xfrm>
                <a:off x="2538" y="1410"/>
                <a:ext cx="1" cy="1364"/>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88" name="Rectangle 300"/>
              <p:cNvSpPr>
                <a:spLocks noChangeArrowheads="1"/>
              </p:cNvSpPr>
              <p:nvPr/>
            </p:nvSpPr>
            <p:spPr bwMode="auto">
              <a:xfrm>
                <a:off x="2539" y="1410"/>
                <a:ext cx="1" cy="1364"/>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89" name="Rectangle 301"/>
              <p:cNvSpPr>
                <a:spLocks noChangeArrowheads="1"/>
              </p:cNvSpPr>
              <p:nvPr/>
            </p:nvSpPr>
            <p:spPr bwMode="auto">
              <a:xfrm>
                <a:off x="2540" y="1410"/>
                <a:ext cx="2" cy="1364"/>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90" name="Rectangle 302"/>
              <p:cNvSpPr>
                <a:spLocks noChangeArrowheads="1"/>
              </p:cNvSpPr>
              <p:nvPr/>
            </p:nvSpPr>
            <p:spPr bwMode="auto">
              <a:xfrm>
                <a:off x="2542" y="1410"/>
                <a:ext cx="1" cy="1364"/>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91" name="Rectangle 303"/>
              <p:cNvSpPr>
                <a:spLocks noChangeArrowheads="1"/>
              </p:cNvSpPr>
              <p:nvPr/>
            </p:nvSpPr>
            <p:spPr bwMode="auto">
              <a:xfrm>
                <a:off x="2543" y="1410"/>
                <a:ext cx="1" cy="1364"/>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92" name="Rectangle 304"/>
              <p:cNvSpPr>
                <a:spLocks noChangeArrowheads="1"/>
              </p:cNvSpPr>
              <p:nvPr/>
            </p:nvSpPr>
            <p:spPr bwMode="auto">
              <a:xfrm>
                <a:off x="2544" y="1410"/>
                <a:ext cx="1" cy="1364"/>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93" name="Rectangle 305"/>
              <p:cNvSpPr>
                <a:spLocks noChangeArrowheads="1"/>
              </p:cNvSpPr>
              <p:nvPr/>
            </p:nvSpPr>
            <p:spPr bwMode="auto">
              <a:xfrm>
                <a:off x="2545" y="1410"/>
                <a:ext cx="2" cy="1364"/>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94" name="Rectangle 306"/>
              <p:cNvSpPr>
                <a:spLocks noChangeArrowheads="1"/>
              </p:cNvSpPr>
              <p:nvPr/>
            </p:nvSpPr>
            <p:spPr bwMode="auto">
              <a:xfrm>
                <a:off x="2547" y="1410"/>
                <a:ext cx="1" cy="1364"/>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95" name="Rectangle 307"/>
              <p:cNvSpPr>
                <a:spLocks noChangeArrowheads="1"/>
              </p:cNvSpPr>
              <p:nvPr/>
            </p:nvSpPr>
            <p:spPr bwMode="auto">
              <a:xfrm>
                <a:off x="2548" y="1410"/>
                <a:ext cx="1" cy="1364"/>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96" name="Rectangle 308"/>
              <p:cNvSpPr>
                <a:spLocks noChangeArrowheads="1"/>
              </p:cNvSpPr>
              <p:nvPr/>
            </p:nvSpPr>
            <p:spPr bwMode="auto">
              <a:xfrm>
                <a:off x="2549" y="1410"/>
                <a:ext cx="2" cy="1364"/>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97" name="Rectangle 309"/>
              <p:cNvSpPr>
                <a:spLocks noChangeArrowheads="1"/>
              </p:cNvSpPr>
              <p:nvPr/>
            </p:nvSpPr>
            <p:spPr bwMode="auto">
              <a:xfrm>
                <a:off x="2551" y="1410"/>
                <a:ext cx="1" cy="1364"/>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98" name="Rectangle 310"/>
              <p:cNvSpPr>
                <a:spLocks noChangeArrowheads="1"/>
              </p:cNvSpPr>
              <p:nvPr/>
            </p:nvSpPr>
            <p:spPr bwMode="auto">
              <a:xfrm>
                <a:off x="2552" y="1410"/>
                <a:ext cx="1" cy="1364"/>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99" name="Rectangle 311"/>
              <p:cNvSpPr>
                <a:spLocks noChangeArrowheads="1"/>
              </p:cNvSpPr>
              <p:nvPr/>
            </p:nvSpPr>
            <p:spPr bwMode="auto">
              <a:xfrm>
                <a:off x="2553" y="1410"/>
                <a:ext cx="2" cy="1364"/>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00" name="Rectangle 312"/>
              <p:cNvSpPr>
                <a:spLocks noChangeArrowheads="1"/>
              </p:cNvSpPr>
              <p:nvPr/>
            </p:nvSpPr>
            <p:spPr bwMode="auto">
              <a:xfrm>
                <a:off x="2555" y="1410"/>
                <a:ext cx="1" cy="1364"/>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01" name="Rectangle 313"/>
              <p:cNvSpPr>
                <a:spLocks noChangeArrowheads="1"/>
              </p:cNvSpPr>
              <p:nvPr/>
            </p:nvSpPr>
            <p:spPr bwMode="auto">
              <a:xfrm>
                <a:off x="2556" y="1410"/>
                <a:ext cx="1" cy="1364"/>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02" name="Rectangle 314"/>
              <p:cNvSpPr>
                <a:spLocks noChangeArrowheads="1"/>
              </p:cNvSpPr>
              <p:nvPr/>
            </p:nvSpPr>
            <p:spPr bwMode="auto">
              <a:xfrm>
                <a:off x="2557" y="1410"/>
                <a:ext cx="2" cy="1364"/>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03" name="Rectangle 315"/>
              <p:cNvSpPr>
                <a:spLocks noChangeArrowheads="1"/>
              </p:cNvSpPr>
              <p:nvPr/>
            </p:nvSpPr>
            <p:spPr bwMode="auto">
              <a:xfrm>
                <a:off x="2559" y="1410"/>
                <a:ext cx="1" cy="1364"/>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04" name="Rectangle 316"/>
              <p:cNvSpPr>
                <a:spLocks noChangeArrowheads="1"/>
              </p:cNvSpPr>
              <p:nvPr/>
            </p:nvSpPr>
            <p:spPr bwMode="auto">
              <a:xfrm>
                <a:off x="2560" y="1410"/>
                <a:ext cx="1" cy="1364"/>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05" name="Rectangle 317"/>
              <p:cNvSpPr>
                <a:spLocks noChangeArrowheads="1"/>
              </p:cNvSpPr>
              <p:nvPr/>
            </p:nvSpPr>
            <p:spPr bwMode="auto">
              <a:xfrm>
                <a:off x="2561" y="1410"/>
                <a:ext cx="1" cy="1364"/>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06" name="Rectangle 318"/>
              <p:cNvSpPr>
                <a:spLocks noChangeArrowheads="1"/>
              </p:cNvSpPr>
              <p:nvPr/>
            </p:nvSpPr>
            <p:spPr bwMode="auto">
              <a:xfrm>
                <a:off x="2562" y="1410"/>
                <a:ext cx="1" cy="1364"/>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07" name="Rectangle 319"/>
              <p:cNvSpPr>
                <a:spLocks noChangeArrowheads="1"/>
              </p:cNvSpPr>
              <p:nvPr/>
            </p:nvSpPr>
            <p:spPr bwMode="auto">
              <a:xfrm>
                <a:off x="2563" y="1410"/>
                <a:ext cx="1" cy="1364"/>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08" name="Rectangle 320"/>
              <p:cNvSpPr>
                <a:spLocks noChangeArrowheads="1"/>
              </p:cNvSpPr>
              <p:nvPr/>
            </p:nvSpPr>
            <p:spPr bwMode="auto">
              <a:xfrm>
                <a:off x="2564" y="1410"/>
                <a:ext cx="2" cy="136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09" name="Rectangle 321"/>
              <p:cNvSpPr>
                <a:spLocks noChangeArrowheads="1"/>
              </p:cNvSpPr>
              <p:nvPr/>
            </p:nvSpPr>
            <p:spPr bwMode="auto">
              <a:xfrm>
                <a:off x="2566" y="1410"/>
                <a:ext cx="1" cy="1364"/>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10" name="Rectangle 322"/>
              <p:cNvSpPr>
                <a:spLocks noChangeArrowheads="1"/>
              </p:cNvSpPr>
              <p:nvPr/>
            </p:nvSpPr>
            <p:spPr bwMode="auto">
              <a:xfrm>
                <a:off x="2567" y="1410"/>
                <a:ext cx="1" cy="1364"/>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11" name="Rectangle 323"/>
              <p:cNvSpPr>
                <a:spLocks noChangeArrowheads="1"/>
              </p:cNvSpPr>
              <p:nvPr/>
            </p:nvSpPr>
            <p:spPr bwMode="auto">
              <a:xfrm>
                <a:off x="2568" y="1410"/>
                <a:ext cx="2" cy="1364"/>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12" name="Rectangle 324"/>
              <p:cNvSpPr>
                <a:spLocks noChangeArrowheads="1"/>
              </p:cNvSpPr>
              <p:nvPr/>
            </p:nvSpPr>
            <p:spPr bwMode="auto">
              <a:xfrm>
                <a:off x="2570" y="1410"/>
                <a:ext cx="1" cy="1364"/>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13" name="Rectangle 325"/>
              <p:cNvSpPr>
                <a:spLocks noChangeArrowheads="1"/>
              </p:cNvSpPr>
              <p:nvPr/>
            </p:nvSpPr>
            <p:spPr bwMode="auto">
              <a:xfrm>
                <a:off x="2571" y="1410"/>
                <a:ext cx="1" cy="1364"/>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14" name="Rectangle 326"/>
              <p:cNvSpPr>
                <a:spLocks noChangeArrowheads="1"/>
              </p:cNvSpPr>
              <p:nvPr/>
            </p:nvSpPr>
            <p:spPr bwMode="auto">
              <a:xfrm>
                <a:off x="2572" y="1410"/>
                <a:ext cx="2" cy="1364"/>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15" name="Rectangle 327"/>
              <p:cNvSpPr>
                <a:spLocks noChangeArrowheads="1"/>
              </p:cNvSpPr>
              <p:nvPr/>
            </p:nvSpPr>
            <p:spPr bwMode="auto">
              <a:xfrm>
                <a:off x="2574" y="1410"/>
                <a:ext cx="1" cy="1364"/>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16" name="Rectangle 328"/>
              <p:cNvSpPr>
                <a:spLocks noChangeArrowheads="1"/>
              </p:cNvSpPr>
              <p:nvPr/>
            </p:nvSpPr>
            <p:spPr bwMode="auto">
              <a:xfrm>
                <a:off x="2575" y="1410"/>
                <a:ext cx="1" cy="1364"/>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17" name="Rectangle 329"/>
              <p:cNvSpPr>
                <a:spLocks noChangeArrowheads="1"/>
              </p:cNvSpPr>
              <p:nvPr/>
            </p:nvSpPr>
            <p:spPr bwMode="auto">
              <a:xfrm>
                <a:off x="2576" y="1410"/>
                <a:ext cx="1" cy="1364"/>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18" name="Rectangle 330"/>
              <p:cNvSpPr>
                <a:spLocks noChangeArrowheads="1"/>
              </p:cNvSpPr>
              <p:nvPr/>
            </p:nvSpPr>
            <p:spPr bwMode="auto">
              <a:xfrm>
                <a:off x="2577" y="1410"/>
                <a:ext cx="2" cy="1364"/>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19" name="Rectangle 331"/>
              <p:cNvSpPr>
                <a:spLocks noChangeArrowheads="1"/>
              </p:cNvSpPr>
              <p:nvPr/>
            </p:nvSpPr>
            <p:spPr bwMode="auto">
              <a:xfrm>
                <a:off x="2579" y="1410"/>
                <a:ext cx="1" cy="1364"/>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20" name="Rectangle 332"/>
              <p:cNvSpPr>
                <a:spLocks noChangeArrowheads="1"/>
              </p:cNvSpPr>
              <p:nvPr/>
            </p:nvSpPr>
            <p:spPr bwMode="auto">
              <a:xfrm>
                <a:off x="2580" y="1410"/>
                <a:ext cx="1" cy="1364"/>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21" name="Rectangle 333"/>
              <p:cNvSpPr>
                <a:spLocks noChangeArrowheads="1"/>
              </p:cNvSpPr>
              <p:nvPr/>
            </p:nvSpPr>
            <p:spPr bwMode="auto">
              <a:xfrm>
                <a:off x="2581" y="1410"/>
                <a:ext cx="2" cy="1364"/>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22" name="Rectangle 334"/>
              <p:cNvSpPr>
                <a:spLocks noChangeArrowheads="1"/>
              </p:cNvSpPr>
              <p:nvPr/>
            </p:nvSpPr>
            <p:spPr bwMode="auto">
              <a:xfrm>
                <a:off x="2583" y="1410"/>
                <a:ext cx="1" cy="1364"/>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23" name="Rectangle 335"/>
              <p:cNvSpPr>
                <a:spLocks noChangeArrowheads="1"/>
              </p:cNvSpPr>
              <p:nvPr/>
            </p:nvSpPr>
            <p:spPr bwMode="auto">
              <a:xfrm>
                <a:off x="2584" y="1410"/>
                <a:ext cx="1" cy="1364"/>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24" name="Rectangle 336"/>
              <p:cNvSpPr>
                <a:spLocks noChangeArrowheads="1"/>
              </p:cNvSpPr>
              <p:nvPr/>
            </p:nvSpPr>
            <p:spPr bwMode="auto">
              <a:xfrm>
                <a:off x="2585" y="1410"/>
                <a:ext cx="1" cy="1364"/>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25" name="Rectangle 337"/>
              <p:cNvSpPr>
                <a:spLocks noChangeArrowheads="1"/>
              </p:cNvSpPr>
              <p:nvPr/>
            </p:nvSpPr>
            <p:spPr bwMode="auto">
              <a:xfrm>
                <a:off x="2586" y="1410"/>
                <a:ext cx="1" cy="1364"/>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26" name="Rectangle 338"/>
              <p:cNvSpPr>
                <a:spLocks noChangeArrowheads="1"/>
              </p:cNvSpPr>
              <p:nvPr/>
            </p:nvSpPr>
            <p:spPr bwMode="auto">
              <a:xfrm>
                <a:off x="2587" y="1410"/>
                <a:ext cx="1" cy="1364"/>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27" name="Rectangle 339"/>
              <p:cNvSpPr>
                <a:spLocks noChangeArrowheads="1"/>
              </p:cNvSpPr>
              <p:nvPr/>
            </p:nvSpPr>
            <p:spPr bwMode="auto">
              <a:xfrm>
                <a:off x="2588" y="1410"/>
                <a:ext cx="2" cy="136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28" name="Rectangle 340"/>
              <p:cNvSpPr>
                <a:spLocks noChangeArrowheads="1"/>
              </p:cNvSpPr>
              <p:nvPr/>
            </p:nvSpPr>
            <p:spPr bwMode="auto">
              <a:xfrm>
                <a:off x="2590" y="1410"/>
                <a:ext cx="1" cy="1364"/>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29" name="Rectangle 341"/>
              <p:cNvSpPr>
                <a:spLocks noChangeArrowheads="1"/>
              </p:cNvSpPr>
              <p:nvPr/>
            </p:nvSpPr>
            <p:spPr bwMode="auto">
              <a:xfrm>
                <a:off x="2591" y="1410"/>
                <a:ext cx="1" cy="1364"/>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30" name="Rectangle 342"/>
              <p:cNvSpPr>
                <a:spLocks noChangeArrowheads="1"/>
              </p:cNvSpPr>
              <p:nvPr/>
            </p:nvSpPr>
            <p:spPr bwMode="auto">
              <a:xfrm>
                <a:off x="2592" y="1410"/>
                <a:ext cx="2" cy="1364"/>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31" name="Rectangle 343"/>
              <p:cNvSpPr>
                <a:spLocks noChangeArrowheads="1"/>
              </p:cNvSpPr>
              <p:nvPr/>
            </p:nvSpPr>
            <p:spPr bwMode="auto">
              <a:xfrm>
                <a:off x="2594" y="1410"/>
                <a:ext cx="1" cy="1364"/>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32" name="Rectangle 344"/>
              <p:cNvSpPr>
                <a:spLocks noChangeArrowheads="1"/>
              </p:cNvSpPr>
              <p:nvPr/>
            </p:nvSpPr>
            <p:spPr bwMode="auto">
              <a:xfrm>
                <a:off x="2595" y="1410"/>
                <a:ext cx="1" cy="1364"/>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33" name="Rectangle 345"/>
              <p:cNvSpPr>
                <a:spLocks noChangeArrowheads="1"/>
              </p:cNvSpPr>
              <p:nvPr/>
            </p:nvSpPr>
            <p:spPr bwMode="auto">
              <a:xfrm>
                <a:off x="2596" y="1410"/>
                <a:ext cx="2" cy="1364"/>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34" name="Rectangle 346"/>
              <p:cNvSpPr>
                <a:spLocks noChangeArrowheads="1"/>
              </p:cNvSpPr>
              <p:nvPr/>
            </p:nvSpPr>
            <p:spPr bwMode="auto">
              <a:xfrm>
                <a:off x="2598" y="1410"/>
                <a:ext cx="1" cy="1364"/>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35" name="Rectangle 347"/>
              <p:cNvSpPr>
                <a:spLocks noChangeArrowheads="1"/>
              </p:cNvSpPr>
              <p:nvPr/>
            </p:nvSpPr>
            <p:spPr bwMode="auto">
              <a:xfrm>
                <a:off x="2599" y="1410"/>
                <a:ext cx="1" cy="1364"/>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36" name="Rectangle 348"/>
              <p:cNvSpPr>
                <a:spLocks noChangeArrowheads="1"/>
              </p:cNvSpPr>
              <p:nvPr/>
            </p:nvSpPr>
            <p:spPr bwMode="auto">
              <a:xfrm>
                <a:off x="2600" y="1410"/>
                <a:ext cx="2" cy="1364"/>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37" name="Rectangle 349"/>
              <p:cNvSpPr>
                <a:spLocks noChangeArrowheads="1"/>
              </p:cNvSpPr>
              <p:nvPr/>
            </p:nvSpPr>
            <p:spPr bwMode="auto">
              <a:xfrm>
                <a:off x="2602" y="1410"/>
                <a:ext cx="1" cy="1364"/>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38" name="Rectangle 350"/>
              <p:cNvSpPr>
                <a:spLocks noChangeArrowheads="1"/>
              </p:cNvSpPr>
              <p:nvPr/>
            </p:nvSpPr>
            <p:spPr bwMode="auto">
              <a:xfrm>
                <a:off x="2603" y="1410"/>
                <a:ext cx="1" cy="1364"/>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39" name="Rectangle 351"/>
              <p:cNvSpPr>
                <a:spLocks noChangeArrowheads="1"/>
              </p:cNvSpPr>
              <p:nvPr/>
            </p:nvSpPr>
            <p:spPr bwMode="auto">
              <a:xfrm>
                <a:off x="2604" y="1410"/>
                <a:ext cx="2" cy="1364"/>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40" name="Rectangle 352"/>
              <p:cNvSpPr>
                <a:spLocks noChangeArrowheads="1"/>
              </p:cNvSpPr>
              <p:nvPr/>
            </p:nvSpPr>
            <p:spPr bwMode="auto">
              <a:xfrm>
                <a:off x="2606" y="1410"/>
                <a:ext cx="1" cy="1364"/>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41" name="Rectangle 353"/>
              <p:cNvSpPr>
                <a:spLocks noChangeArrowheads="1"/>
              </p:cNvSpPr>
              <p:nvPr/>
            </p:nvSpPr>
            <p:spPr bwMode="auto">
              <a:xfrm>
                <a:off x="2607" y="1410"/>
                <a:ext cx="1" cy="1364"/>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42" name="Rectangle 354"/>
              <p:cNvSpPr>
                <a:spLocks noChangeArrowheads="1"/>
              </p:cNvSpPr>
              <p:nvPr/>
            </p:nvSpPr>
            <p:spPr bwMode="auto">
              <a:xfrm>
                <a:off x="2608" y="1410"/>
                <a:ext cx="1" cy="1364"/>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43" name="Rectangle 355"/>
              <p:cNvSpPr>
                <a:spLocks noChangeArrowheads="1"/>
              </p:cNvSpPr>
              <p:nvPr/>
            </p:nvSpPr>
            <p:spPr bwMode="auto">
              <a:xfrm>
                <a:off x="2609" y="1410"/>
                <a:ext cx="1" cy="1364"/>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44" name="Rectangle 356"/>
              <p:cNvSpPr>
                <a:spLocks noChangeArrowheads="1"/>
              </p:cNvSpPr>
              <p:nvPr/>
            </p:nvSpPr>
            <p:spPr bwMode="auto">
              <a:xfrm>
                <a:off x="2610" y="1410"/>
                <a:ext cx="1" cy="1364"/>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45" name="Rectangle 357"/>
              <p:cNvSpPr>
                <a:spLocks noChangeArrowheads="1"/>
              </p:cNvSpPr>
              <p:nvPr/>
            </p:nvSpPr>
            <p:spPr bwMode="auto">
              <a:xfrm>
                <a:off x="2611" y="1410"/>
                <a:ext cx="1" cy="1364"/>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46" name="Rectangle 358"/>
              <p:cNvSpPr>
                <a:spLocks noChangeArrowheads="1"/>
              </p:cNvSpPr>
              <p:nvPr/>
            </p:nvSpPr>
            <p:spPr bwMode="auto">
              <a:xfrm>
                <a:off x="2612" y="1410"/>
                <a:ext cx="2" cy="1364"/>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47" name="Rectangle 359"/>
              <p:cNvSpPr>
                <a:spLocks noChangeArrowheads="1"/>
              </p:cNvSpPr>
              <p:nvPr/>
            </p:nvSpPr>
            <p:spPr bwMode="auto">
              <a:xfrm>
                <a:off x="2614" y="1410"/>
                <a:ext cx="1" cy="1364"/>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48" name="Rectangle 360"/>
              <p:cNvSpPr>
                <a:spLocks noChangeArrowheads="1"/>
              </p:cNvSpPr>
              <p:nvPr/>
            </p:nvSpPr>
            <p:spPr bwMode="auto">
              <a:xfrm>
                <a:off x="2615" y="1410"/>
                <a:ext cx="1" cy="1364"/>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49" name="Rectangle 361"/>
              <p:cNvSpPr>
                <a:spLocks noChangeArrowheads="1"/>
              </p:cNvSpPr>
              <p:nvPr/>
            </p:nvSpPr>
            <p:spPr bwMode="auto">
              <a:xfrm>
                <a:off x="2616" y="1410"/>
                <a:ext cx="2" cy="1364"/>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50" name="Rectangle 362"/>
              <p:cNvSpPr>
                <a:spLocks noChangeArrowheads="1"/>
              </p:cNvSpPr>
              <p:nvPr/>
            </p:nvSpPr>
            <p:spPr bwMode="auto">
              <a:xfrm>
                <a:off x="2618" y="1410"/>
                <a:ext cx="1" cy="1364"/>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51" name="Rectangle 363"/>
              <p:cNvSpPr>
                <a:spLocks noChangeArrowheads="1"/>
              </p:cNvSpPr>
              <p:nvPr/>
            </p:nvSpPr>
            <p:spPr bwMode="auto">
              <a:xfrm>
                <a:off x="2619" y="1410"/>
                <a:ext cx="1" cy="1364"/>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52" name="Rectangle 364"/>
              <p:cNvSpPr>
                <a:spLocks noChangeArrowheads="1"/>
              </p:cNvSpPr>
              <p:nvPr/>
            </p:nvSpPr>
            <p:spPr bwMode="auto">
              <a:xfrm>
                <a:off x="2620" y="1410"/>
                <a:ext cx="2" cy="1364"/>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53" name="Rectangle 365"/>
              <p:cNvSpPr>
                <a:spLocks noChangeArrowheads="1"/>
              </p:cNvSpPr>
              <p:nvPr/>
            </p:nvSpPr>
            <p:spPr bwMode="auto">
              <a:xfrm>
                <a:off x="2622" y="1410"/>
                <a:ext cx="1" cy="1364"/>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54" name="Rectangle 366"/>
              <p:cNvSpPr>
                <a:spLocks noChangeArrowheads="1"/>
              </p:cNvSpPr>
              <p:nvPr/>
            </p:nvSpPr>
            <p:spPr bwMode="auto">
              <a:xfrm>
                <a:off x="2623" y="1410"/>
                <a:ext cx="1" cy="1364"/>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55" name="Rectangle 367"/>
              <p:cNvSpPr>
                <a:spLocks noChangeArrowheads="1"/>
              </p:cNvSpPr>
              <p:nvPr/>
            </p:nvSpPr>
            <p:spPr bwMode="auto">
              <a:xfrm>
                <a:off x="2624" y="1410"/>
                <a:ext cx="2" cy="1364"/>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56" name="Rectangle 368"/>
              <p:cNvSpPr>
                <a:spLocks noChangeArrowheads="1"/>
              </p:cNvSpPr>
              <p:nvPr/>
            </p:nvSpPr>
            <p:spPr bwMode="auto">
              <a:xfrm>
                <a:off x="2626" y="1410"/>
                <a:ext cx="1" cy="1364"/>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57" name="Rectangle 369"/>
              <p:cNvSpPr>
                <a:spLocks noChangeArrowheads="1"/>
              </p:cNvSpPr>
              <p:nvPr/>
            </p:nvSpPr>
            <p:spPr bwMode="auto">
              <a:xfrm>
                <a:off x="2627" y="1410"/>
                <a:ext cx="1" cy="1364"/>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58" name="Rectangle 370"/>
              <p:cNvSpPr>
                <a:spLocks noChangeArrowheads="1"/>
              </p:cNvSpPr>
              <p:nvPr/>
            </p:nvSpPr>
            <p:spPr bwMode="auto">
              <a:xfrm>
                <a:off x="2628" y="1410"/>
                <a:ext cx="2" cy="1364"/>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59" name="Rectangle 371"/>
              <p:cNvSpPr>
                <a:spLocks noChangeArrowheads="1"/>
              </p:cNvSpPr>
              <p:nvPr/>
            </p:nvSpPr>
            <p:spPr bwMode="auto">
              <a:xfrm>
                <a:off x="2630" y="1410"/>
                <a:ext cx="1" cy="1364"/>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60" name="Rectangle 372"/>
              <p:cNvSpPr>
                <a:spLocks noChangeArrowheads="1"/>
              </p:cNvSpPr>
              <p:nvPr/>
            </p:nvSpPr>
            <p:spPr bwMode="auto">
              <a:xfrm>
                <a:off x="2631" y="1410"/>
                <a:ext cx="1" cy="1364"/>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61" name="Rectangle 373"/>
              <p:cNvSpPr>
                <a:spLocks noChangeArrowheads="1"/>
              </p:cNvSpPr>
              <p:nvPr/>
            </p:nvSpPr>
            <p:spPr bwMode="auto">
              <a:xfrm>
                <a:off x="2632" y="1410"/>
                <a:ext cx="1" cy="1364"/>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62" name="Rectangle 374"/>
              <p:cNvSpPr>
                <a:spLocks noChangeArrowheads="1"/>
              </p:cNvSpPr>
              <p:nvPr/>
            </p:nvSpPr>
            <p:spPr bwMode="auto">
              <a:xfrm>
                <a:off x="2633" y="1410"/>
                <a:ext cx="1" cy="1364"/>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63" name="Rectangle 375"/>
              <p:cNvSpPr>
                <a:spLocks noChangeArrowheads="1"/>
              </p:cNvSpPr>
              <p:nvPr/>
            </p:nvSpPr>
            <p:spPr bwMode="auto">
              <a:xfrm>
                <a:off x="2634" y="1410"/>
                <a:ext cx="1" cy="1364"/>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64" name="Rectangle 376"/>
              <p:cNvSpPr>
                <a:spLocks noChangeArrowheads="1"/>
              </p:cNvSpPr>
              <p:nvPr/>
            </p:nvSpPr>
            <p:spPr bwMode="auto">
              <a:xfrm>
                <a:off x="2635" y="1410"/>
                <a:ext cx="2" cy="1364"/>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65" name="Rectangle 377"/>
              <p:cNvSpPr>
                <a:spLocks noChangeArrowheads="1"/>
              </p:cNvSpPr>
              <p:nvPr/>
            </p:nvSpPr>
            <p:spPr bwMode="auto">
              <a:xfrm>
                <a:off x="2637" y="1410"/>
                <a:ext cx="1" cy="1364"/>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66" name="Rectangle 378"/>
              <p:cNvSpPr>
                <a:spLocks noChangeArrowheads="1"/>
              </p:cNvSpPr>
              <p:nvPr/>
            </p:nvSpPr>
            <p:spPr bwMode="auto">
              <a:xfrm>
                <a:off x="2638" y="1410"/>
                <a:ext cx="1" cy="1364"/>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67" name="Rectangle 379"/>
              <p:cNvSpPr>
                <a:spLocks noChangeArrowheads="1"/>
              </p:cNvSpPr>
              <p:nvPr/>
            </p:nvSpPr>
            <p:spPr bwMode="auto">
              <a:xfrm>
                <a:off x="2639" y="1410"/>
                <a:ext cx="2" cy="1364"/>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68" name="Rectangle 380"/>
              <p:cNvSpPr>
                <a:spLocks noChangeArrowheads="1"/>
              </p:cNvSpPr>
              <p:nvPr/>
            </p:nvSpPr>
            <p:spPr bwMode="auto">
              <a:xfrm>
                <a:off x="2641" y="1410"/>
                <a:ext cx="1" cy="1364"/>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69" name="Rectangle 381"/>
              <p:cNvSpPr>
                <a:spLocks noChangeArrowheads="1"/>
              </p:cNvSpPr>
              <p:nvPr/>
            </p:nvSpPr>
            <p:spPr bwMode="auto">
              <a:xfrm>
                <a:off x="2642" y="1410"/>
                <a:ext cx="1" cy="1364"/>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70" name="Rectangle 382"/>
              <p:cNvSpPr>
                <a:spLocks noChangeArrowheads="1"/>
              </p:cNvSpPr>
              <p:nvPr/>
            </p:nvSpPr>
            <p:spPr bwMode="auto">
              <a:xfrm>
                <a:off x="2643" y="1410"/>
                <a:ext cx="1" cy="1364"/>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71" name="Rectangle 383"/>
              <p:cNvSpPr>
                <a:spLocks noChangeArrowheads="1"/>
              </p:cNvSpPr>
              <p:nvPr/>
            </p:nvSpPr>
            <p:spPr bwMode="auto">
              <a:xfrm>
                <a:off x="2644" y="1410"/>
                <a:ext cx="2" cy="1364"/>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72" name="Rectangle 384"/>
              <p:cNvSpPr>
                <a:spLocks noChangeArrowheads="1"/>
              </p:cNvSpPr>
              <p:nvPr/>
            </p:nvSpPr>
            <p:spPr bwMode="auto">
              <a:xfrm>
                <a:off x="2646" y="1410"/>
                <a:ext cx="1" cy="1364"/>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73" name="Rectangle 385"/>
              <p:cNvSpPr>
                <a:spLocks noChangeArrowheads="1"/>
              </p:cNvSpPr>
              <p:nvPr/>
            </p:nvSpPr>
            <p:spPr bwMode="auto">
              <a:xfrm>
                <a:off x="2647" y="1410"/>
                <a:ext cx="1" cy="1364"/>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74" name="Rectangle 386"/>
              <p:cNvSpPr>
                <a:spLocks noChangeArrowheads="1"/>
              </p:cNvSpPr>
              <p:nvPr/>
            </p:nvSpPr>
            <p:spPr bwMode="auto">
              <a:xfrm>
                <a:off x="2648" y="1410"/>
                <a:ext cx="2" cy="1364"/>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75" name="Rectangle 387"/>
              <p:cNvSpPr>
                <a:spLocks noChangeArrowheads="1"/>
              </p:cNvSpPr>
              <p:nvPr/>
            </p:nvSpPr>
            <p:spPr bwMode="auto">
              <a:xfrm>
                <a:off x="2650" y="1410"/>
                <a:ext cx="1" cy="1364"/>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76" name="Rectangle 388"/>
              <p:cNvSpPr>
                <a:spLocks noChangeArrowheads="1"/>
              </p:cNvSpPr>
              <p:nvPr/>
            </p:nvSpPr>
            <p:spPr bwMode="auto">
              <a:xfrm>
                <a:off x="2651" y="1410"/>
                <a:ext cx="1" cy="1364"/>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77" name="Rectangle 389"/>
              <p:cNvSpPr>
                <a:spLocks noChangeArrowheads="1"/>
              </p:cNvSpPr>
              <p:nvPr/>
            </p:nvSpPr>
            <p:spPr bwMode="auto">
              <a:xfrm>
                <a:off x="2652" y="1410"/>
                <a:ext cx="2" cy="1364"/>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78" name="Rectangle 390"/>
              <p:cNvSpPr>
                <a:spLocks noChangeArrowheads="1"/>
              </p:cNvSpPr>
              <p:nvPr/>
            </p:nvSpPr>
            <p:spPr bwMode="auto">
              <a:xfrm>
                <a:off x="2654" y="1410"/>
                <a:ext cx="1" cy="1364"/>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79" name="Rectangle 391"/>
              <p:cNvSpPr>
                <a:spLocks noChangeArrowheads="1"/>
              </p:cNvSpPr>
              <p:nvPr/>
            </p:nvSpPr>
            <p:spPr bwMode="auto">
              <a:xfrm>
                <a:off x="2655" y="1410"/>
                <a:ext cx="1" cy="1364"/>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80" name="Rectangle 392"/>
              <p:cNvSpPr>
                <a:spLocks noChangeArrowheads="1"/>
              </p:cNvSpPr>
              <p:nvPr/>
            </p:nvSpPr>
            <p:spPr bwMode="auto">
              <a:xfrm>
                <a:off x="2656" y="1410"/>
                <a:ext cx="1" cy="1364"/>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81" name="Rectangle 393"/>
              <p:cNvSpPr>
                <a:spLocks noChangeArrowheads="1"/>
              </p:cNvSpPr>
              <p:nvPr/>
            </p:nvSpPr>
            <p:spPr bwMode="auto">
              <a:xfrm>
                <a:off x="2657" y="1410"/>
                <a:ext cx="1" cy="1364"/>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sp>
          <p:nvSpPr>
            <p:cNvPr id="21" name="Rectangle 394"/>
            <p:cNvSpPr>
              <a:spLocks noChangeArrowheads="1"/>
            </p:cNvSpPr>
            <p:nvPr/>
          </p:nvSpPr>
          <p:spPr bwMode="auto">
            <a:xfrm>
              <a:off x="2496" y="1410"/>
              <a:ext cx="162" cy="136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nvGrpSpPr>
            <p:cNvPr id="22" name="Group 395"/>
            <p:cNvGrpSpPr>
              <a:grpSpLocks/>
            </p:cNvGrpSpPr>
            <p:nvPr/>
          </p:nvGrpSpPr>
          <p:grpSpPr bwMode="auto">
            <a:xfrm>
              <a:off x="2901" y="1579"/>
              <a:ext cx="163" cy="1195"/>
              <a:chOff x="2901" y="1579"/>
              <a:chExt cx="163" cy="1195"/>
            </a:xfrm>
          </p:grpSpPr>
          <p:sp>
            <p:nvSpPr>
              <p:cNvPr id="826" name="Rectangle 396"/>
              <p:cNvSpPr>
                <a:spLocks noChangeArrowheads="1"/>
              </p:cNvSpPr>
              <p:nvPr/>
            </p:nvSpPr>
            <p:spPr bwMode="auto">
              <a:xfrm>
                <a:off x="2901" y="1579"/>
                <a:ext cx="1" cy="1195"/>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27" name="Rectangle 397"/>
              <p:cNvSpPr>
                <a:spLocks noChangeArrowheads="1"/>
              </p:cNvSpPr>
              <p:nvPr/>
            </p:nvSpPr>
            <p:spPr bwMode="auto">
              <a:xfrm>
                <a:off x="2902" y="1579"/>
                <a:ext cx="2" cy="1195"/>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28" name="Rectangle 398"/>
              <p:cNvSpPr>
                <a:spLocks noChangeArrowheads="1"/>
              </p:cNvSpPr>
              <p:nvPr/>
            </p:nvSpPr>
            <p:spPr bwMode="auto">
              <a:xfrm>
                <a:off x="2904" y="1579"/>
                <a:ext cx="1" cy="1195"/>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29" name="Rectangle 399"/>
              <p:cNvSpPr>
                <a:spLocks noChangeArrowheads="1"/>
              </p:cNvSpPr>
              <p:nvPr/>
            </p:nvSpPr>
            <p:spPr bwMode="auto">
              <a:xfrm>
                <a:off x="2905" y="1579"/>
                <a:ext cx="1" cy="1195"/>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30" name="Rectangle 400"/>
              <p:cNvSpPr>
                <a:spLocks noChangeArrowheads="1"/>
              </p:cNvSpPr>
              <p:nvPr/>
            </p:nvSpPr>
            <p:spPr bwMode="auto">
              <a:xfrm>
                <a:off x="2906" y="1579"/>
                <a:ext cx="2" cy="1195"/>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31" name="Rectangle 401"/>
              <p:cNvSpPr>
                <a:spLocks noChangeArrowheads="1"/>
              </p:cNvSpPr>
              <p:nvPr/>
            </p:nvSpPr>
            <p:spPr bwMode="auto">
              <a:xfrm>
                <a:off x="2908" y="1579"/>
                <a:ext cx="1" cy="1195"/>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32" name="Rectangle 402"/>
              <p:cNvSpPr>
                <a:spLocks noChangeArrowheads="1"/>
              </p:cNvSpPr>
              <p:nvPr/>
            </p:nvSpPr>
            <p:spPr bwMode="auto">
              <a:xfrm>
                <a:off x="2909" y="1579"/>
                <a:ext cx="1" cy="1195"/>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33" name="Rectangle 403"/>
              <p:cNvSpPr>
                <a:spLocks noChangeArrowheads="1"/>
              </p:cNvSpPr>
              <p:nvPr/>
            </p:nvSpPr>
            <p:spPr bwMode="auto">
              <a:xfrm>
                <a:off x="2910" y="1579"/>
                <a:ext cx="2" cy="1195"/>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34" name="Rectangle 404"/>
              <p:cNvSpPr>
                <a:spLocks noChangeArrowheads="1"/>
              </p:cNvSpPr>
              <p:nvPr/>
            </p:nvSpPr>
            <p:spPr bwMode="auto">
              <a:xfrm>
                <a:off x="2912" y="1579"/>
                <a:ext cx="1" cy="1195"/>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35" name="Rectangle 405"/>
              <p:cNvSpPr>
                <a:spLocks noChangeArrowheads="1"/>
              </p:cNvSpPr>
              <p:nvPr/>
            </p:nvSpPr>
            <p:spPr bwMode="auto">
              <a:xfrm>
                <a:off x="2913" y="1579"/>
                <a:ext cx="1" cy="1195"/>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36" name="Rectangle 406"/>
              <p:cNvSpPr>
                <a:spLocks noChangeArrowheads="1"/>
              </p:cNvSpPr>
              <p:nvPr/>
            </p:nvSpPr>
            <p:spPr bwMode="auto">
              <a:xfrm>
                <a:off x="2914" y="1579"/>
                <a:ext cx="2" cy="1195"/>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37" name="Rectangle 407"/>
              <p:cNvSpPr>
                <a:spLocks noChangeArrowheads="1"/>
              </p:cNvSpPr>
              <p:nvPr/>
            </p:nvSpPr>
            <p:spPr bwMode="auto">
              <a:xfrm>
                <a:off x="2916" y="1579"/>
                <a:ext cx="1" cy="1195"/>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38" name="Rectangle 408"/>
              <p:cNvSpPr>
                <a:spLocks noChangeArrowheads="1"/>
              </p:cNvSpPr>
              <p:nvPr/>
            </p:nvSpPr>
            <p:spPr bwMode="auto">
              <a:xfrm>
                <a:off x="2917" y="1579"/>
                <a:ext cx="1" cy="1195"/>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39" name="Rectangle 409"/>
              <p:cNvSpPr>
                <a:spLocks noChangeArrowheads="1"/>
              </p:cNvSpPr>
              <p:nvPr/>
            </p:nvSpPr>
            <p:spPr bwMode="auto">
              <a:xfrm>
                <a:off x="2918" y="1579"/>
                <a:ext cx="1" cy="1195"/>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40" name="Rectangle 410"/>
              <p:cNvSpPr>
                <a:spLocks noChangeArrowheads="1"/>
              </p:cNvSpPr>
              <p:nvPr/>
            </p:nvSpPr>
            <p:spPr bwMode="auto">
              <a:xfrm>
                <a:off x="2919" y="1579"/>
                <a:ext cx="1" cy="1195"/>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41" name="Rectangle 411"/>
              <p:cNvSpPr>
                <a:spLocks noChangeArrowheads="1"/>
              </p:cNvSpPr>
              <p:nvPr/>
            </p:nvSpPr>
            <p:spPr bwMode="auto">
              <a:xfrm>
                <a:off x="2920" y="1579"/>
                <a:ext cx="1" cy="1195"/>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42" name="Rectangle 412"/>
              <p:cNvSpPr>
                <a:spLocks noChangeArrowheads="1"/>
              </p:cNvSpPr>
              <p:nvPr/>
            </p:nvSpPr>
            <p:spPr bwMode="auto">
              <a:xfrm>
                <a:off x="2921" y="1579"/>
                <a:ext cx="1" cy="1195"/>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43" name="Rectangle 413"/>
              <p:cNvSpPr>
                <a:spLocks noChangeArrowheads="1"/>
              </p:cNvSpPr>
              <p:nvPr/>
            </p:nvSpPr>
            <p:spPr bwMode="auto">
              <a:xfrm>
                <a:off x="2922" y="1579"/>
                <a:ext cx="2" cy="1195"/>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44" name="Rectangle 414"/>
              <p:cNvSpPr>
                <a:spLocks noChangeArrowheads="1"/>
              </p:cNvSpPr>
              <p:nvPr/>
            </p:nvSpPr>
            <p:spPr bwMode="auto">
              <a:xfrm>
                <a:off x="2924" y="1579"/>
                <a:ext cx="1" cy="1195"/>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45" name="Rectangle 415"/>
              <p:cNvSpPr>
                <a:spLocks noChangeArrowheads="1"/>
              </p:cNvSpPr>
              <p:nvPr/>
            </p:nvSpPr>
            <p:spPr bwMode="auto">
              <a:xfrm>
                <a:off x="2925" y="1579"/>
                <a:ext cx="1" cy="1195"/>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46" name="Rectangle 416"/>
              <p:cNvSpPr>
                <a:spLocks noChangeArrowheads="1"/>
              </p:cNvSpPr>
              <p:nvPr/>
            </p:nvSpPr>
            <p:spPr bwMode="auto">
              <a:xfrm>
                <a:off x="2926" y="1579"/>
                <a:ext cx="2" cy="1195"/>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47" name="Rectangle 417"/>
              <p:cNvSpPr>
                <a:spLocks noChangeArrowheads="1"/>
              </p:cNvSpPr>
              <p:nvPr/>
            </p:nvSpPr>
            <p:spPr bwMode="auto">
              <a:xfrm>
                <a:off x="2928" y="1579"/>
                <a:ext cx="1" cy="1195"/>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48" name="Rectangle 418"/>
              <p:cNvSpPr>
                <a:spLocks noChangeArrowheads="1"/>
              </p:cNvSpPr>
              <p:nvPr/>
            </p:nvSpPr>
            <p:spPr bwMode="auto">
              <a:xfrm>
                <a:off x="2929" y="1579"/>
                <a:ext cx="1" cy="1195"/>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49" name="Rectangle 419"/>
              <p:cNvSpPr>
                <a:spLocks noChangeArrowheads="1"/>
              </p:cNvSpPr>
              <p:nvPr/>
            </p:nvSpPr>
            <p:spPr bwMode="auto">
              <a:xfrm>
                <a:off x="2930" y="1579"/>
                <a:ext cx="2" cy="1195"/>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50" name="Rectangle 420"/>
              <p:cNvSpPr>
                <a:spLocks noChangeArrowheads="1"/>
              </p:cNvSpPr>
              <p:nvPr/>
            </p:nvSpPr>
            <p:spPr bwMode="auto">
              <a:xfrm>
                <a:off x="2932" y="1579"/>
                <a:ext cx="1" cy="1195"/>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51" name="Rectangle 421"/>
              <p:cNvSpPr>
                <a:spLocks noChangeArrowheads="1"/>
              </p:cNvSpPr>
              <p:nvPr/>
            </p:nvSpPr>
            <p:spPr bwMode="auto">
              <a:xfrm>
                <a:off x="2933" y="1579"/>
                <a:ext cx="1" cy="1195"/>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52" name="Rectangle 422"/>
              <p:cNvSpPr>
                <a:spLocks noChangeArrowheads="1"/>
              </p:cNvSpPr>
              <p:nvPr/>
            </p:nvSpPr>
            <p:spPr bwMode="auto">
              <a:xfrm>
                <a:off x="2934" y="1579"/>
                <a:ext cx="2" cy="1195"/>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53" name="Rectangle 423"/>
              <p:cNvSpPr>
                <a:spLocks noChangeArrowheads="1"/>
              </p:cNvSpPr>
              <p:nvPr/>
            </p:nvSpPr>
            <p:spPr bwMode="auto">
              <a:xfrm>
                <a:off x="2936" y="1579"/>
                <a:ext cx="1" cy="1195"/>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54" name="Rectangle 424"/>
              <p:cNvSpPr>
                <a:spLocks noChangeArrowheads="1"/>
              </p:cNvSpPr>
              <p:nvPr/>
            </p:nvSpPr>
            <p:spPr bwMode="auto">
              <a:xfrm>
                <a:off x="2937" y="1579"/>
                <a:ext cx="1" cy="1195"/>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55" name="Rectangle 425"/>
              <p:cNvSpPr>
                <a:spLocks noChangeArrowheads="1"/>
              </p:cNvSpPr>
              <p:nvPr/>
            </p:nvSpPr>
            <p:spPr bwMode="auto">
              <a:xfrm>
                <a:off x="2938" y="1579"/>
                <a:ext cx="2" cy="1195"/>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56" name="Rectangle 426"/>
              <p:cNvSpPr>
                <a:spLocks noChangeArrowheads="1"/>
              </p:cNvSpPr>
              <p:nvPr/>
            </p:nvSpPr>
            <p:spPr bwMode="auto">
              <a:xfrm>
                <a:off x="2940" y="1579"/>
                <a:ext cx="1" cy="1195"/>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57" name="Rectangle 427"/>
              <p:cNvSpPr>
                <a:spLocks noChangeArrowheads="1"/>
              </p:cNvSpPr>
              <p:nvPr/>
            </p:nvSpPr>
            <p:spPr bwMode="auto">
              <a:xfrm>
                <a:off x="2941" y="1579"/>
                <a:ext cx="1" cy="1195"/>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58" name="Rectangle 428"/>
              <p:cNvSpPr>
                <a:spLocks noChangeArrowheads="1"/>
              </p:cNvSpPr>
              <p:nvPr/>
            </p:nvSpPr>
            <p:spPr bwMode="auto">
              <a:xfrm>
                <a:off x="2942" y="1579"/>
                <a:ext cx="2" cy="1195"/>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59" name="Rectangle 429"/>
              <p:cNvSpPr>
                <a:spLocks noChangeArrowheads="1"/>
              </p:cNvSpPr>
              <p:nvPr/>
            </p:nvSpPr>
            <p:spPr bwMode="auto">
              <a:xfrm>
                <a:off x="2944" y="1579"/>
                <a:ext cx="1" cy="1195"/>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60" name="Rectangle 430"/>
              <p:cNvSpPr>
                <a:spLocks noChangeArrowheads="1"/>
              </p:cNvSpPr>
              <p:nvPr/>
            </p:nvSpPr>
            <p:spPr bwMode="auto">
              <a:xfrm>
                <a:off x="2944" y="1579"/>
                <a:ext cx="1" cy="1195"/>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61" name="Rectangle 431"/>
              <p:cNvSpPr>
                <a:spLocks noChangeArrowheads="1"/>
              </p:cNvSpPr>
              <p:nvPr/>
            </p:nvSpPr>
            <p:spPr bwMode="auto">
              <a:xfrm>
                <a:off x="2945" y="1579"/>
                <a:ext cx="2" cy="1195"/>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62" name="Rectangle 432"/>
              <p:cNvSpPr>
                <a:spLocks noChangeArrowheads="1"/>
              </p:cNvSpPr>
              <p:nvPr/>
            </p:nvSpPr>
            <p:spPr bwMode="auto">
              <a:xfrm>
                <a:off x="2947" y="1579"/>
                <a:ext cx="1" cy="1195"/>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63" name="Rectangle 433"/>
              <p:cNvSpPr>
                <a:spLocks noChangeArrowheads="1"/>
              </p:cNvSpPr>
              <p:nvPr/>
            </p:nvSpPr>
            <p:spPr bwMode="auto">
              <a:xfrm>
                <a:off x="2948" y="1579"/>
                <a:ext cx="1" cy="1195"/>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64" name="Rectangle 434"/>
              <p:cNvSpPr>
                <a:spLocks noChangeArrowheads="1"/>
              </p:cNvSpPr>
              <p:nvPr/>
            </p:nvSpPr>
            <p:spPr bwMode="auto">
              <a:xfrm>
                <a:off x="2949" y="1579"/>
                <a:ext cx="1" cy="1195"/>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65" name="Rectangle 435"/>
              <p:cNvSpPr>
                <a:spLocks noChangeArrowheads="1"/>
              </p:cNvSpPr>
              <p:nvPr/>
            </p:nvSpPr>
            <p:spPr bwMode="auto">
              <a:xfrm>
                <a:off x="2950" y="1579"/>
                <a:ext cx="2" cy="1195"/>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66" name="Rectangle 436"/>
              <p:cNvSpPr>
                <a:spLocks noChangeArrowheads="1"/>
              </p:cNvSpPr>
              <p:nvPr/>
            </p:nvSpPr>
            <p:spPr bwMode="auto">
              <a:xfrm>
                <a:off x="2952" y="1579"/>
                <a:ext cx="1" cy="1195"/>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67" name="Rectangle 437"/>
              <p:cNvSpPr>
                <a:spLocks noChangeArrowheads="1"/>
              </p:cNvSpPr>
              <p:nvPr/>
            </p:nvSpPr>
            <p:spPr bwMode="auto">
              <a:xfrm>
                <a:off x="2953" y="1579"/>
                <a:ext cx="1" cy="1195"/>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68" name="Rectangle 438"/>
              <p:cNvSpPr>
                <a:spLocks noChangeArrowheads="1"/>
              </p:cNvSpPr>
              <p:nvPr/>
            </p:nvSpPr>
            <p:spPr bwMode="auto">
              <a:xfrm>
                <a:off x="2954" y="1579"/>
                <a:ext cx="2" cy="1195"/>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69" name="Rectangle 439"/>
              <p:cNvSpPr>
                <a:spLocks noChangeArrowheads="1"/>
              </p:cNvSpPr>
              <p:nvPr/>
            </p:nvSpPr>
            <p:spPr bwMode="auto">
              <a:xfrm>
                <a:off x="2956" y="1579"/>
                <a:ext cx="1" cy="1195"/>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70" name="Rectangle 440"/>
              <p:cNvSpPr>
                <a:spLocks noChangeArrowheads="1"/>
              </p:cNvSpPr>
              <p:nvPr/>
            </p:nvSpPr>
            <p:spPr bwMode="auto">
              <a:xfrm>
                <a:off x="2957" y="1579"/>
                <a:ext cx="1" cy="1195"/>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71" name="Rectangle 441"/>
              <p:cNvSpPr>
                <a:spLocks noChangeArrowheads="1"/>
              </p:cNvSpPr>
              <p:nvPr/>
            </p:nvSpPr>
            <p:spPr bwMode="auto">
              <a:xfrm>
                <a:off x="2958" y="1579"/>
                <a:ext cx="2" cy="1195"/>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72" name="Rectangle 442"/>
              <p:cNvSpPr>
                <a:spLocks noChangeArrowheads="1"/>
              </p:cNvSpPr>
              <p:nvPr/>
            </p:nvSpPr>
            <p:spPr bwMode="auto">
              <a:xfrm>
                <a:off x="2960" y="1579"/>
                <a:ext cx="1" cy="1195"/>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73" name="Rectangle 443"/>
              <p:cNvSpPr>
                <a:spLocks noChangeArrowheads="1"/>
              </p:cNvSpPr>
              <p:nvPr/>
            </p:nvSpPr>
            <p:spPr bwMode="auto">
              <a:xfrm>
                <a:off x="2961" y="1579"/>
                <a:ext cx="1" cy="1195"/>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74" name="Rectangle 444"/>
              <p:cNvSpPr>
                <a:spLocks noChangeArrowheads="1"/>
              </p:cNvSpPr>
              <p:nvPr/>
            </p:nvSpPr>
            <p:spPr bwMode="auto">
              <a:xfrm>
                <a:off x="2962" y="1579"/>
                <a:ext cx="2" cy="11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75" name="Rectangle 445"/>
              <p:cNvSpPr>
                <a:spLocks noChangeArrowheads="1"/>
              </p:cNvSpPr>
              <p:nvPr/>
            </p:nvSpPr>
            <p:spPr bwMode="auto">
              <a:xfrm>
                <a:off x="2964" y="1579"/>
                <a:ext cx="1" cy="1195"/>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76" name="Rectangle 446"/>
              <p:cNvSpPr>
                <a:spLocks noChangeArrowheads="1"/>
              </p:cNvSpPr>
              <p:nvPr/>
            </p:nvSpPr>
            <p:spPr bwMode="auto">
              <a:xfrm>
                <a:off x="2965" y="1579"/>
                <a:ext cx="1" cy="1195"/>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77" name="Rectangle 447"/>
              <p:cNvSpPr>
                <a:spLocks noChangeArrowheads="1"/>
              </p:cNvSpPr>
              <p:nvPr/>
            </p:nvSpPr>
            <p:spPr bwMode="auto">
              <a:xfrm>
                <a:off x="2966" y="1579"/>
                <a:ext cx="2" cy="1195"/>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78" name="Rectangle 448"/>
              <p:cNvSpPr>
                <a:spLocks noChangeArrowheads="1"/>
              </p:cNvSpPr>
              <p:nvPr/>
            </p:nvSpPr>
            <p:spPr bwMode="auto">
              <a:xfrm>
                <a:off x="2968" y="1579"/>
                <a:ext cx="1" cy="1195"/>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79" name="Rectangle 449"/>
              <p:cNvSpPr>
                <a:spLocks noChangeArrowheads="1"/>
              </p:cNvSpPr>
              <p:nvPr/>
            </p:nvSpPr>
            <p:spPr bwMode="auto">
              <a:xfrm>
                <a:off x="2968" y="1579"/>
                <a:ext cx="1" cy="1195"/>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80" name="Rectangle 450"/>
              <p:cNvSpPr>
                <a:spLocks noChangeArrowheads="1"/>
              </p:cNvSpPr>
              <p:nvPr/>
            </p:nvSpPr>
            <p:spPr bwMode="auto">
              <a:xfrm>
                <a:off x="2969" y="1579"/>
                <a:ext cx="2" cy="1195"/>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81" name="Rectangle 451"/>
              <p:cNvSpPr>
                <a:spLocks noChangeArrowheads="1"/>
              </p:cNvSpPr>
              <p:nvPr/>
            </p:nvSpPr>
            <p:spPr bwMode="auto">
              <a:xfrm>
                <a:off x="2971" y="1579"/>
                <a:ext cx="1" cy="1195"/>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82" name="Rectangle 452"/>
              <p:cNvSpPr>
                <a:spLocks noChangeArrowheads="1"/>
              </p:cNvSpPr>
              <p:nvPr/>
            </p:nvSpPr>
            <p:spPr bwMode="auto">
              <a:xfrm>
                <a:off x="2972" y="1579"/>
                <a:ext cx="1" cy="1195"/>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83" name="Rectangle 453"/>
              <p:cNvSpPr>
                <a:spLocks noChangeArrowheads="1"/>
              </p:cNvSpPr>
              <p:nvPr/>
            </p:nvSpPr>
            <p:spPr bwMode="auto">
              <a:xfrm>
                <a:off x="2973" y="1579"/>
                <a:ext cx="2" cy="1195"/>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84" name="Rectangle 454"/>
              <p:cNvSpPr>
                <a:spLocks noChangeArrowheads="1"/>
              </p:cNvSpPr>
              <p:nvPr/>
            </p:nvSpPr>
            <p:spPr bwMode="auto">
              <a:xfrm>
                <a:off x="2975" y="1579"/>
                <a:ext cx="1" cy="1195"/>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85" name="Rectangle 455"/>
              <p:cNvSpPr>
                <a:spLocks noChangeArrowheads="1"/>
              </p:cNvSpPr>
              <p:nvPr/>
            </p:nvSpPr>
            <p:spPr bwMode="auto">
              <a:xfrm>
                <a:off x="2976" y="1579"/>
                <a:ext cx="1" cy="1195"/>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86" name="Rectangle 456"/>
              <p:cNvSpPr>
                <a:spLocks noChangeArrowheads="1"/>
              </p:cNvSpPr>
              <p:nvPr/>
            </p:nvSpPr>
            <p:spPr bwMode="auto">
              <a:xfrm>
                <a:off x="2977" y="1579"/>
                <a:ext cx="2" cy="1195"/>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87" name="Rectangle 457"/>
              <p:cNvSpPr>
                <a:spLocks noChangeArrowheads="1"/>
              </p:cNvSpPr>
              <p:nvPr/>
            </p:nvSpPr>
            <p:spPr bwMode="auto">
              <a:xfrm>
                <a:off x="2979" y="1579"/>
                <a:ext cx="1" cy="119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88" name="Rectangle 458"/>
              <p:cNvSpPr>
                <a:spLocks noChangeArrowheads="1"/>
              </p:cNvSpPr>
              <p:nvPr/>
            </p:nvSpPr>
            <p:spPr bwMode="auto">
              <a:xfrm>
                <a:off x="2980" y="1579"/>
                <a:ext cx="1" cy="119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89" name="Rectangle 459"/>
              <p:cNvSpPr>
                <a:spLocks noChangeArrowheads="1"/>
              </p:cNvSpPr>
              <p:nvPr/>
            </p:nvSpPr>
            <p:spPr bwMode="auto">
              <a:xfrm>
                <a:off x="2981" y="1579"/>
                <a:ext cx="1" cy="119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90" name="Rectangle 460"/>
              <p:cNvSpPr>
                <a:spLocks noChangeArrowheads="1"/>
              </p:cNvSpPr>
              <p:nvPr/>
            </p:nvSpPr>
            <p:spPr bwMode="auto">
              <a:xfrm>
                <a:off x="2982" y="1579"/>
                <a:ext cx="2" cy="119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91" name="Rectangle 461"/>
              <p:cNvSpPr>
                <a:spLocks noChangeArrowheads="1"/>
              </p:cNvSpPr>
              <p:nvPr/>
            </p:nvSpPr>
            <p:spPr bwMode="auto">
              <a:xfrm>
                <a:off x="2984" y="1579"/>
                <a:ext cx="1" cy="119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92" name="Rectangle 462"/>
              <p:cNvSpPr>
                <a:spLocks noChangeArrowheads="1"/>
              </p:cNvSpPr>
              <p:nvPr/>
            </p:nvSpPr>
            <p:spPr bwMode="auto">
              <a:xfrm>
                <a:off x="2985" y="1579"/>
                <a:ext cx="1" cy="1195"/>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93" name="Rectangle 463"/>
              <p:cNvSpPr>
                <a:spLocks noChangeArrowheads="1"/>
              </p:cNvSpPr>
              <p:nvPr/>
            </p:nvSpPr>
            <p:spPr bwMode="auto">
              <a:xfrm>
                <a:off x="2986" y="1579"/>
                <a:ext cx="2" cy="1195"/>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94" name="Rectangle 464"/>
              <p:cNvSpPr>
                <a:spLocks noChangeArrowheads="1"/>
              </p:cNvSpPr>
              <p:nvPr/>
            </p:nvSpPr>
            <p:spPr bwMode="auto">
              <a:xfrm>
                <a:off x="2988" y="1579"/>
                <a:ext cx="1" cy="1195"/>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95" name="Rectangle 465"/>
              <p:cNvSpPr>
                <a:spLocks noChangeArrowheads="1"/>
              </p:cNvSpPr>
              <p:nvPr/>
            </p:nvSpPr>
            <p:spPr bwMode="auto">
              <a:xfrm>
                <a:off x="2989" y="1579"/>
                <a:ext cx="1" cy="1195"/>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96" name="Rectangle 466"/>
              <p:cNvSpPr>
                <a:spLocks noChangeArrowheads="1"/>
              </p:cNvSpPr>
              <p:nvPr/>
            </p:nvSpPr>
            <p:spPr bwMode="auto">
              <a:xfrm>
                <a:off x="2990" y="1579"/>
                <a:ext cx="2" cy="1195"/>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97" name="Rectangle 467"/>
              <p:cNvSpPr>
                <a:spLocks noChangeArrowheads="1"/>
              </p:cNvSpPr>
              <p:nvPr/>
            </p:nvSpPr>
            <p:spPr bwMode="auto">
              <a:xfrm>
                <a:off x="2992" y="1579"/>
                <a:ext cx="1" cy="1195"/>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98" name="Rectangle 468"/>
              <p:cNvSpPr>
                <a:spLocks noChangeArrowheads="1"/>
              </p:cNvSpPr>
              <p:nvPr/>
            </p:nvSpPr>
            <p:spPr bwMode="auto">
              <a:xfrm>
                <a:off x="2992" y="1579"/>
                <a:ext cx="1" cy="1195"/>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99" name="Rectangle 469"/>
              <p:cNvSpPr>
                <a:spLocks noChangeArrowheads="1"/>
              </p:cNvSpPr>
              <p:nvPr/>
            </p:nvSpPr>
            <p:spPr bwMode="auto">
              <a:xfrm>
                <a:off x="2993" y="1579"/>
                <a:ext cx="2" cy="1195"/>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00" name="Rectangle 470"/>
              <p:cNvSpPr>
                <a:spLocks noChangeArrowheads="1"/>
              </p:cNvSpPr>
              <p:nvPr/>
            </p:nvSpPr>
            <p:spPr bwMode="auto">
              <a:xfrm>
                <a:off x="2995" y="1579"/>
                <a:ext cx="1" cy="1195"/>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01" name="Rectangle 471"/>
              <p:cNvSpPr>
                <a:spLocks noChangeArrowheads="1"/>
              </p:cNvSpPr>
              <p:nvPr/>
            </p:nvSpPr>
            <p:spPr bwMode="auto">
              <a:xfrm>
                <a:off x="2996" y="1579"/>
                <a:ext cx="1" cy="1195"/>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02" name="Rectangle 472"/>
              <p:cNvSpPr>
                <a:spLocks noChangeArrowheads="1"/>
              </p:cNvSpPr>
              <p:nvPr/>
            </p:nvSpPr>
            <p:spPr bwMode="auto">
              <a:xfrm>
                <a:off x="2997" y="1579"/>
                <a:ext cx="2" cy="1195"/>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03" name="Rectangle 473"/>
              <p:cNvSpPr>
                <a:spLocks noChangeArrowheads="1"/>
              </p:cNvSpPr>
              <p:nvPr/>
            </p:nvSpPr>
            <p:spPr bwMode="auto">
              <a:xfrm>
                <a:off x="2999" y="1579"/>
                <a:ext cx="1" cy="1195"/>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04" name="Rectangle 474"/>
              <p:cNvSpPr>
                <a:spLocks noChangeArrowheads="1"/>
              </p:cNvSpPr>
              <p:nvPr/>
            </p:nvSpPr>
            <p:spPr bwMode="auto">
              <a:xfrm>
                <a:off x="3000" y="1579"/>
                <a:ext cx="1" cy="1195"/>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05" name="Rectangle 475"/>
              <p:cNvSpPr>
                <a:spLocks noChangeArrowheads="1"/>
              </p:cNvSpPr>
              <p:nvPr/>
            </p:nvSpPr>
            <p:spPr bwMode="auto">
              <a:xfrm>
                <a:off x="3001" y="1579"/>
                <a:ext cx="2" cy="11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06" name="Rectangle 476"/>
              <p:cNvSpPr>
                <a:spLocks noChangeArrowheads="1"/>
              </p:cNvSpPr>
              <p:nvPr/>
            </p:nvSpPr>
            <p:spPr bwMode="auto">
              <a:xfrm>
                <a:off x="3003" y="1579"/>
                <a:ext cx="1" cy="1195"/>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07" name="Rectangle 477"/>
              <p:cNvSpPr>
                <a:spLocks noChangeArrowheads="1"/>
              </p:cNvSpPr>
              <p:nvPr/>
            </p:nvSpPr>
            <p:spPr bwMode="auto">
              <a:xfrm>
                <a:off x="3004" y="1579"/>
                <a:ext cx="1" cy="1195"/>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08" name="Rectangle 478"/>
              <p:cNvSpPr>
                <a:spLocks noChangeArrowheads="1"/>
              </p:cNvSpPr>
              <p:nvPr/>
            </p:nvSpPr>
            <p:spPr bwMode="auto">
              <a:xfrm>
                <a:off x="3005" y="1579"/>
                <a:ext cx="2" cy="1195"/>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09" name="Rectangle 479"/>
              <p:cNvSpPr>
                <a:spLocks noChangeArrowheads="1"/>
              </p:cNvSpPr>
              <p:nvPr/>
            </p:nvSpPr>
            <p:spPr bwMode="auto">
              <a:xfrm>
                <a:off x="3007" y="1579"/>
                <a:ext cx="1" cy="1195"/>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10" name="Rectangle 480"/>
              <p:cNvSpPr>
                <a:spLocks noChangeArrowheads="1"/>
              </p:cNvSpPr>
              <p:nvPr/>
            </p:nvSpPr>
            <p:spPr bwMode="auto">
              <a:xfrm>
                <a:off x="3008" y="1579"/>
                <a:ext cx="1" cy="1195"/>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11" name="Rectangle 481"/>
              <p:cNvSpPr>
                <a:spLocks noChangeArrowheads="1"/>
              </p:cNvSpPr>
              <p:nvPr/>
            </p:nvSpPr>
            <p:spPr bwMode="auto">
              <a:xfrm>
                <a:off x="3009" y="1579"/>
                <a:ext cx="2" cy="1195"/>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12" name="Rectangle 482"/>
              <p:cNvSpPr>
                <a:spLocks noChangeArrowheads="1"/>
              </p:cNvSpPr>
              <p:nvPr/>
            </p:nvSpPr>
            <p:spPr bwMode="auto">
              <a:xfrm>
                <a:off x="3011" y="1579"/>
                <a:ext cx="1" cy="1195"/>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13" name="Rectangle 483"/>
              <p:cNvSpPr>
                <a:spLocks noChangeArrowheads="1"/>
              </p:cNvSpPr>
              <p:nvPr/>
            </p:nvSpPr>
            <p:spPr bwMode="auto">
              <a:xfrm>
                <a:off x="3012" y="1579"/>
                <a:ext cx="1" cy="1195"/>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14" name="Rectangle 484"/>
              <p:cNvSpPr>
                <a:spLocks noChangeArrowheads="1"/>
              </p:cNvSpPr>
              <p:nvPr/>
            </p:nvSpPr>
            <p:spPr bwMode="auto">
              <a:xfrm>
                <a:off x="3013" y="1579"/>
                <a:ext cx="2" cy="1195"/>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15" name="Rectangle 485"/>
              <p:cNvSpPr>
                <a:spLocks noChangeArrowheads="1"/>
              </p:cNvSpPr>
              <p:nvPr/>
            </p:nvSpPr>
            <p:spPr bwMode="auto">
              <a:xfrm>
                <a:off x="3015" y="1579"/>
                <a:ext cx="1" cy="1195"/>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16" name="Rectangle 486"/>
              <p:cNvSpPr>
                <a:spLocks noChangeArrowheads="1"/>
              </p:cNvSpPr>
              <p:nvPr/>
            </p:nvSpPr>
            <p:spPr bwMode="auto">
              <a:xfrm>
                <a:off x="3016" y="1579"/>
                <a:ext cx="1" cy="1195"/>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17" name="Rectangle 487"/>
              <p:cNvSpPr>
                <a:spLocks noChangeArrowheads="1"/>
              </p:cNvSpPr>
              <p:nvPr/>
            </p:nvSpPr>
            <p:spPr bwMode="auto">
              <a:xfrm>
                <a:off x="3016" y="1579"/>
                <a:ext cx="1" cy="1195"/>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18" name="Rectangle 488"/>
              <p:cNvSpPr>
                <a:spLocks noChangeArrowheads="1"/>
              </p:cNvSpPr>
              <p:nvPr/>
            </p:nvSpPr>
            <p:spPr bwMode="auto">
              <a:xfrm>
                <a:off x="3017" y="1579"/>
                <a:ext cx="2" cy="1195"/>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19" name="Rectangle 489"/>
              <p:cNvSpPr>
                <a:spLocks noChangeArrowheads="1"/>
              </p:cNvSpPr>
              <p:nvPr/>
            </p:nvSpPr>
            <p:spPr bwMode="auto">
              <a:xfrm>
                <a:off x="3019" y="1579"/>
                <a:ext cx="1" cy="1195"/>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20" name="Rectangle 490"/>
              <p:cNvSpPr>
                <a:spLocks noChangeArrowheads="1"/>
              </p:cNvSpPr>
              <p:nvPr/>
            </p:nvSpPr>
            <p:spPr bwMode="auto">
              <a:xfrm>
                <a:off x="3020" y="1579"/>
                <a:ext cx="1" cy="1195"/>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21" name="Rectangle 491"/>
              <p:cNvSpPr>
                <a:spLocks noChangeArrowheads="1"/>
              </p:cNvSpPr>
              <p:nvPr/>
            </p:nvSpPr>
            <p:spPr bwMode="auto">
              <a:xfrm>
                <a:off x="3021" y="1579"/>
                <a:ext cx="2" cy="1195"/>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22" name="Rectangle 492"/>
              <p:cNvSpPr>
                <a:spLocks noChangeArrowheads="1"/>
              </p:cNvSpPr>
              <p:nvPr/>
            </p:nvSpPr>
            <p:spPr bwMode="auto">
              <a:xfrm>
                <a:off x="3023" y="1579"/>
                <a:ext cx="1" cy="1195"/>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23" name="Rectangle 493"/>
              <p:cNvSpPr>
                <a:spLocks noChangeArrowheads="1"/>
              </p:cNvSpPr>
              <p:nvPr/>
            </p:nvSpPr>
            <p:spPr bwMode="auto">
              <a:xfrm>
                <a:off x="3024" y="1579"/>
                <a:ext cx="1" cy="1195"/>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24" name="Rectangle 494"/>
              <p:cNvSpPr>
                <a:spLocks noChangeArrowheads="1"/>
              </p:cNvSpPr>
              <p:nvPr/>
            </p:nvSpPr>
            <p:spPr bwMode="auto">
              <a:xfrm>
                <a:off x="3025" y="1579"/>
                <a:ext cx="2" cy="1195"/>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25" name="Rectangle 495"/>
              <p:cNvSpPr>
                <a:spLocks noChangeArrowheads="1"/>
              </p:cNvSpPr>
              <p:nvPr/>
            </p:nvSpPr>
            <p:spPr bwMode="auto">
              <a:xfrm>
                <a:off x="3027" y="1579"/>
                <a:ext cx="1" cy="1195"/>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26" name="Rectangle 496"/>
              <p:cNvSpPr>
                <a:spLocks noChangeArrowheads="1"/>
              </p:cNvSpPr>
              <p:nvPr/>
            </p:nvSpPr>
            <p:spPr bwMode="auto">
              <a:xfrm>
                <a:off x="3028" y="1579"/>
                <a:ext cx="1" cy="1195"/>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27" name="Rectangle 497"/>
              <p:cNvSpPr>
                <a:spLocks noChangeArrowheads="1"/>
              </p:cNvSpPr>
              <p:nvPr/>
            </p:nvSpPr>
            <p:spPr bwMode="auto">
              <a:xfrm>
                <a:off x="3029" y="1579"/>
                <a:ext cx="2" cy="1195"/>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28" name="Rectangle 498"/>
              <p:cNvSpPr>
                <a:spLocks noChangeArrowheads="1"/>
              </p:cNvSpPr>
              <p:nvPr/>
            </p:nvSpPr>
            <p:spPr bwMode="auto">
              <a:xfrm>
                <a:off x="3031" y="1579"/>
                <a:ext cx="1" cy="1195"/>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29" name="Rectangle 499"/>
              <p:cNvSpPr>
                <a:spLocks noChangeArrowheads="1"/>
              </p:cNvSpPr>
              <p:nvPr/>
            </p:nvSpPr>
            <p:spPr bwMode="auto">
              <a:xfrm>
                <a:off x="3032" y="1579"/>
                <a:ext cx="1" cy="1195"/>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30" name="Rectangle 500"/>
              <p:cNvSpPr>
                <a:spLocks noChangeArrowheads="1"/>
              </p:cNvSpPr>
              <p:nvPr/>
            </p:nvSpPr>
            <p:spPr bwMode="auto">
              <a:xfrm>
                <a:off x="3033" y="1579"/>
                <a:ext cx="2" cy="1195"/>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31" name="Rectangle 501"/>
              <p:cNvSpPr>
                <a:spLocks noChangeArrowheads="1"/>
              </p:cNvSpPr>
              <p:nvPr/>
            </p:nvSpPr>
            <p:spPr bwMode="auto">
              <a:xfrm>
                <a:off x="3035" y="1579"/>
                <a:ext cx="1" cy="1195"/>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32" name="Rectangle 502"/>
              <p:cNvSpPr>
                <a:spLocks noChangeArrowheads="1"/>
              </p:cNvSpPr>
              <p:nvPr/>
            </p:nvSpPr>
            <p:spPr bwMode="auto">
              <a:xfrm>
                <a:off x="3036" y="1579"/>
                <a:ext cx="1" cy="1195"/>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33" name="Rectangle 503"/>
              <p:cNvSpPr>
                <a:spLocks noChangeArrowheads="1"/>
              </p:cNvSpPr>
              <p:nvPr/>
            </p:nvSpPr>
            <p:spPr bwMode="auto">
              <a:xfrm>
                <a:off x="3037" y="1579"/>
                <a:ext cx="2" cy="1195"/>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34" name="Rectangle 504"/>
              <p:cNvSpPr>
                <a:spLocks noChangeArrowheads="1"/>
              </p:cNvSpPr>
              <p:nvPr/>
            </p:nvSpPr>
            <p:spPr bwMode="auto">
              <a:xfrm>
                <a:off x="3039" y="1579"/>
                <a:ext cx="1" cy="1195"/>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35" name="Rectangle 505"/>
              <p:cNvSpPr>
                <a:spLocks noChangeArrowheads="1"/>
              </p:cNvSpPr>
              <p:nvPr/>
            </p:nvSpPr>
            <p:spPr bwMode="auto">
              <a:xfrm>
                <a:off x="3040" y="1579"/>
                <a:ext cx="1" cy="1195"/>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36" name="Rectangle 506"/>
              <p:cNvSpPr>
                <a:spLocks noChangeArrowheads="1"/>
              </p:cNvSpPr>
              <p:nvPr/>
            </p:nvSpPr>
            <p:spPr bwMode="auto">
              <a:xfrm>
                <a:off x="3040" y="1579"/>
                <a:ext cx="2" cy="1195"/>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37" name="Rectangle 507"/>
              <p:cNvSpPr>
                <a:spLocks noChangeArrowheads="1"/>
              </p:cNvSpPr>
              <p:nvPr/>
            </p:nvSpPr>
            <p:spPr bwMode="auto">
              <a:xfrm>
                <a:off x="3042" y="1579"/>
                <a:ext cx="1" cy="1195"/>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38" name="Rectangle 508"/>
              <p:cNvSpPr>
                <a:spLocks noChangeArrowheads="1"/>
              </p:cNvSpPr>
              <p:nvPr/>
            </p:nvSpPr>
            <p:spPr bwMode="auto">
              <a:xfrm>
                <a:off x="3043" y="1579"/>
                <a:ext cx="1" cy="1195"/>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39" name="Rectangle 509"/>
              <p:cNvSpPr>
                <a:spLocks noChangeArrowheads="1"/>
              </p:cNvSpPr>
              <p:nvPr/>
            </p:nvSpPr>
            <p:spPr bwMode="auto">
              <a:xfrm>
                <a:off x="3044" y="1579"/>
                <a:ext cx="2" cy="1195"/>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40" name="Rectangle 510"/>
              <p:cNvSpPr>
                <a:spLocks noChangeArrowheads="1"/>
              </p:cNvSpPr>
              <p:nvPr/>
            </p:nvSpPr>
            <p:spPr bwMode="auto">
              <a:xfrm>
                <a:off x="3046" y="1579"/>
                <a:ext cx="1" cy="1195"/>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41" name="Rectangle 511"/>
              <p:cNvSpPr>
                <a:spLocks noChangeArrowheads="1"/>
              </p:cNvSpPr>
              <p:nvPr/>
            </p:nvSpPr>
            <p:spPr bwMode="auto">
              <a:xfrm>
                <a:off x="3047" y="1579"/>
                <a:ext cx="1" cy="1195"/>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42" name="Rectangle 512"/>
              <p:cNvSpPr>
                <a:spLocks noChangeArrowheads="1"/>
              </p:cNvSpPr>
              <p:nvPr/>
            </p:nvSpPr>
            <p:spPr bwMode="auto">
              <a:xfrm>
                <a:off x="3048" y="1579"/>
                <a:ext cx="1" cy="1195"/>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43" name="Rectangle 513"/>
              <p:cNvSpPr>
                <a:spLocks noChangeArrowheads="1"/>
              </p:cNvSpPr>
              <p:nvPr/>
            </p:nvSpPr>
            <p:spPr bwMode="auto">
              <a:xfrm>
                <a:off x="3049" y="1579"/>
                <a:ext cx="2" cy="1195"/>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44" name="Rectangle 514"/>
              <p:cNvSpPr>
                <a:spLocks noChangeArrowheads="1"/>
              </p:cNvSpPr>
              <p:nvPr/>
            </p:nvSpPr>
            <p:spPr bwMode="auto">
              <a:xfrm>
                <a:off x="3051" y="1579"/>
                <a:ext cx="1" cy="1195"/>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45" name="Rectangle 515"/>
              <p:cNvSpPr>
                <a:spLocks noChangeArrowheads="1"/>
              </p:cNvSpPr>
              <p:nvPr/>
            </p:nvSpPr>
            <p:spPr bwMode="auto">
              <a:xfrm>
                <a:off x="3052" y="1579"/>
                <a:ext cx="1" cy="1195"/>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46" name="Rectangle 516"/>
              <p:cNvSpPr>
                <a:spLocks noChangeArrowheads="1"/>
              </p:cNvSpPr>
              <p:nvPr/>
            </p:nvSpPr>
            <p:spPr bwMode="auto">
              <a:xfrm>
                <a:off x="3053" y="1579"/>
                <a:ext cx="2" cy="1195"/>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47" name="Rectangle 517"/>
              <p:cNvSpPr>
                <a:spLocks noChangeArrowheads="1"/>
              </p:cNvSpPr>
              <p:nvPr/>
            </p:nvSpPr>
            <p:spPr bwMode="auto">
              <a:xfrm>
                <a:off x="3055" y="1579"/>
                <a:ext cx="1" cy="1195"/>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48" name="Rectangle 518"/>
              <p:cNvSpPr>
                <a:spLocks noChangeArrowheads="1"/>
              </p:cNvSpPr>
              <p:nvPr/>
            </p:nvSpPr>
            <p:spPr bwMode="auto">
              <a:xfrm>
                <a:off x="3056" y="1579"/>
                <a:ext cx="1" cy="1195"/>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49" name="Rectangle 519"/>
              <p:cNvSpPr>
                <a:spLocks noChangeArrowheads="1"/>
              </p:cNvSpPr>
              <p:nvPr/>
            </p:nvSpPr>
            <p:spPr bwMode="auto">
              <a:xfrm>
                <a:off x="3057" y="1579"/>
                <a:ext cx="2" cy="1195"/>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50" name="Rectangle 520"/>
              <p:cNvSpPr>
                <a:spLocks noChangeArrowheads="1"/>
              </p:cNvSpPr>
              <p:nvPr/>
            </p:nvSpPr>
            <p:spPr bwMode="auto">
              <a:xfrm>
                <a:off x="3059" y="1579"/>
                <a:ext cx="1" cy="1195"/>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51" name="Rectangle 521"/>
              <p:cNvSpPr>
                <a:spLocks noChangeArrowheads="1"/>
              </p:cNvSpPr>
              <p:nvPr/>
            </p:nvSpPr>
            <p:spPr bwMode="auto">
              <a:xfrm>
                <a:off x="3060" y="1579"/>
                <a:ext cx="1" cy="1195"/>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52" name="Rectangle 522"/>
              <p:cNvSpPr>
                <a:spLocks noChangeArrowheads="1"/>
              </p:cNvSpPr>
              <p:nvPr/>
            </p:nvSpPr>
            <p:spPr bwMode="auto">
              <a:xfrm>
                <a:off x="3061" y="1579"/>
                <a:ext cx="2" cy="1195"/>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53" name="Rectangle 523"/>
              <p:cNvSpPr>
                <a:spLocks noChangeArrowheads="1"/>
              </p:cNvSpPr>
              <p:nvPr/>
            </p:nvSpPr>
            <p:spPr bwMode="auto">
              <a:xfrm>
                <a:off x="3063" y="1579"/>
                <a:ext cx="1" cy="1195"/>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sp>
          <p:nvSpPr>
            <p:cNvPr id="23" name="Rectangle 524"/>
            <p:cNvSpPr>
              <a:spLocks noChangeArrowheads="1"/>
            </p:cNvSpPr>
            <p:nvPr/>
          </p:nvSpPr>
          <p:spPr bwMode="auto">
            <a:xfrm>
              <a:off x="2901" y="1579"/>
              <a:ext cx="163" cy="119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nvGrpSpPr>
            <p:cNvPr id="24" name="Group 525"/>
            <p:cNvGrpSpPr>
              <a:grpSpLocks/>
            </p:cNvGrpSpPr>
            <p:nvPr/>
          </p:nvGrpSpPr>
          <p:grpSpPr bwMode="auto">
            <a:xfrm>
              <a:off x="3306" y="1750"/>
              <a:ext cx="163" cy="1024"/>
              <a:chOff x="3306" y="1750"/>
              <a:chExt cx="163" cy="1024"/>
            </a:xfrm>
          </p:grpSpPr>
          <p:sp>
            <p:nvSpPr>
              <p:cNvPr id="698" name="Rectangle 526"/>
              <p:cNvSpPr>
                <a:spLocks noChangeArrowheads="1"/>
              </p:cNvSpPr>
              <p:nvPr/>
            </p:nvSpPr>
            <p:spPr bwMode="auto">
              <a:xfrm>
                <a:off x="3306" y="1750"/>
                <a:ext cx="1" cy="1024"/>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99" name="Rectangle 527"/>
              <p:cNvSpPr>
                <a:spLocks noChangeArrowheads="1"/>
              </p:cNvSpPr>
              <p:nvPr/>
            </p:nvSpPr>
            <p:spPr bwMode="auto">
              <a:xfrm>
                <a:off x="3307" y="1750"/>
                <a:ext cx="2" cy="1024"/>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00" name="Rectangle 528"/>
              <p:cNvSpPr>
                <a:spLocks noChangeArrowheads="1"/>
              </p:cNvSpPr>
              <p:nvPr/>
            </p:nvSpPr>
            <p:spPr bwMode="auto">
              <a:xfrm>
                <a:off x="3309" y="1750"/>
                <a:ext cx="1" cy="1024"/>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01" name="Rectangle 529"/>
              <p:cNvSpPr>
                <a:spLocks noChangeArrowheads="1"/>
              </p:cNvSpPr>
              <p:nvPr/>
            </p:nvSpPr>
            <p:spPr bwMode="auto">
              <a:xfrm>
                <a:off x="3310" y="1750"/>
                <a:ext cx="1" cy="1024"/>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02" name="Rectangle 530"/>
              <p:cNvSpPr>
                <a:spLocks noChangeArrowheads="1"/>
              </p:cNvSpPr>
              <p:nvPr/>
            </p:nvSpPr>
            <p:spPr bwMode="auto">
              <a:xfrm>
                <a:off x="3311" y="1750"/>
                <a:ext cx="2" cy="1024"/>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03" name="Rectangle 531"/>
              <p:cNvSpPr>
                <a:spLocks noChangeArrowheads="1"/>
              </p:cNvSpPr>
              <p:nvPr/>
            </p:nvSpPr>
            <p:spPr bwMode="auto">
              <a:xfrm>
                <a:off x="3313" y="1750"/>
                <a:ext cx="1" cy="1024"/>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04" name="Rectangle 532"/>
              <p:cNvSpPr>
                <a:spLocks noChangeArrowheads="1"/>
              </p:cNvSpPr>
              <p:nvPr/>
            </p:nvSpPr>
            <p:spPr bwMode="auto">
              <a:xfrm>
                <a:off x="3314" y="1750"/>
                <a:ext cx="1" cy="1024"/>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05" name="Rectangle 533"/>
              <p:cNvSpPr>
                <a:spLocks noChangeArrowheads="1"/>
              </p:cNvSpPr>
              <p:nvPr/>
            </p:nvSpPr>
            <p:spPr bwMode="auto">
              <a:xfrm>
                <a:off x="3315" y="1750"/>
                <a:ext cx="2" cy="1024"/>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06" name="Rectangle 534"/>
              <p:cNvSpPr>
                <a:spLocks noChangeArrowheads="1"/>
              </p:cNvSpPr>
              <p:nvPr/>
            </p:nvSpPr>
            <p:spPr bwMode="auto">
              <a:xfrm>
                <a:off x="3317" y="1750"/>
                <a:ext cx="1" cy="1024"/>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07" name="Rectangle 535"/>
              <p:cNvSpPr>
                <a:spLocks noChangeArrowheads="1"/>
              </p:cNvSpPr>
              <p:nvPr/>
            </p:nvSpPr>
            <p:spPr bwMode="auto">
              <a:xfrm>
                <a:off x="3318" y="1750"/>
                <a:ext cx="1" cy="1024"/>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08" name="Rectangle 536"/>
              <p:cNvSpPr>
                <a:spLocks noChangeArrowheads="1"/>
              </p:cNvSpPr>
              <p:nvPr/>
            </p:nvSpPr>
            <p:spPr bwMode="auto">
              <a:xfrm>
                <a:off x="3319" y="1750"/>
                <a:ext cx="2" cy="1024"/>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09" name="Rectangle 537"/>
              <p:cNvSpPr>
                <a:spLocks noChangeArrowheads="1"/>
              </p:cNvSpPr>
              <p:nvPr/>
            </p:nvSpPr>
            <p:spPr bwMode="auto">
              <a:xfrm>
                <a:off x="3321" y="1750"/>
                <a:ext cx="1" cy="1024"/>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10" name="Rectangle 538"/>
              <p:cNvSpPr>
                <a:spLocks noChangeArrowheads="1"/>
              </p:cNvSpPr>
              <p:nvPr/>
            </p:nvSpPr>
            <p:spPr bwMode="auto">
              <a:xfrm>
                <a:off x="3322" y="1750"/>
                <a:ext cx="1" cy="1024"/>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11" name="Rectangle 539"/>
              <p:cNvSpPr>
                <a:spLocks noChangeArrowheads="1"/>
              </p:cNvSpPr>
              <p:nvPr/>
            </p:nvSpPr>
            <p:spPr bwMode="auto">
              <a:xfrm>
                <a:off x="3323" y="1750"/>
                <a:ext cx="1" cy="1024"/>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12" name="Rectangle 540"/>
              <p:cNvSpPr>
                <a:spLocks noChangeArrowheads="1"/>
              </p:cNvSpPr>
              <p:nvPr/>
            </p:nvSpPr>
            <p:spPr bwMode="auto">
              <a:xfrm>
                <a:off x="3324" y="1750"/>
                <a:ext cx="2" cy="1024"/>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13" name="Rectangle 541"/>
              <p:cNvSpPr>
                <a:spLocks noChangeArrowheads="1"/>
              </p:cNvSpPr>
              <p:nvPr/>
            </p:nvSpPr>
            <p:spPr bwMode="auto">
              <a:xfrm>
                <a:off x="3326" y="1750"/>
                <a:ext cx="1" cy="1024"/>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14" name="Rectangle 542"/>
              <p:cNvSpPr>
                <a:spLocks noChangeArrowheads="1"/>
              </p:cNvSpPr>
              <p:nvPr/>
            </p:nvSpPr>
            <p:spPr bwMode="auto">
              <a:xfrm>
                <a:off x="3327" y="1750"/>
                <a:ext cx="1" cy="1024"/>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15" name="Rectangle 543"/>
              <p:cNvSpPr>
                <a:spLocks noChangeArrowheads="1"/>
              </p:cNvSpPr>
              <p:nvPr/>
            </p:nvSpPr>
            <p:spPr bwMode="auto">
              <a:xfrm>
                <a:off x="3328" y="1750"/>
                <a:ext cx="1" cy="1024"/>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16" name="Rectangle 544"/>
              <p:cNvSpPr>
                <a:spLocks noChangeArrowheads="1"/>
              </p:cNvSpPr>
              <p:nvPr/>
            </p:nvSpPr>
            <p:spPr bwMode="auto">
              <a:xfrm>
                <a:off x="3329" y="1750"/>
                <a:ext cx="1" cy="1024"/>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17" name="Rectangle 545"/>
              <p:cNvSpPr>
                <a:spLocks noChangeArrowheads="1"/>
              </p:cNvSpPr>
              <p:nvPr/>
            </p:nvSpPr>
            <p:spPr bwMode="auto">
              <a:xfrm>
                <a:off x="3330" y="1750"/>
                <a:ext cx="1" cy="1024"/>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18" name="Rectangle 546"/>
              <p:cNvSpPr>
                <a:spLocks noChangeArrowheads="1"/>
              </p:cNvSpPr>
              <p:nvPr/>
            </p:nvSpPr>
            <p:spPr bwMode="auto">
              <a:xfrm>
                <a:off x="3331" y="1750"/>
                <a:ext cx="2" cy="1024"/>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19" name="Rectangle 547"/>
              <p:cNvSpPr>
                <a:spLocks noChangeArrowheads="1"/>
              </p:cNvSpPr>
              <p:nvPr/>
            </p:nvSpPr>
            <p:spPr bwMode="auto">
              <a:xfrm>
                <a:off x="3333" y="1750"/>
                <a:ext cx="1" cy="1024"/>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20" name="Rectangle 548"/>
              <p:cNvSpPr>
                <a:spLocks noChangeArrowheads="1"/>
              </p:cNvSpPr>
              <p:nvPr/>
            </p:nvSpPr>
            <p:spPr bwMode="auto">
              <a:xfrm>
                <a:off x="3334" y="1750"/>
                <a:ext cx="1" cy="1024"/>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21" name="Rectangle 549"/>
              <p:cNvSpPr>
                <a:spLocks noChangeArrowheads="1"/>
              </p:cNvSpPr>
              <p:nvPr/>
            </p:nvSpPr>
            <p:spPr bwMode="auto">
              <a:xfrm>
                <a:off x="3335" y="1750"/>
                <a:ext cx="2" cy="1024"/>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22" name="Rectangle 550"/>
              <p:cNvSpPr>
                <a:spLocks noChangeArrowheads="1"/>
              </p:cNvSpPr>
              <p:nvPr/>
            </p:nvSpPr>
            <p:spPr bwMode="auto">
              <a:xfrm>
                <a:off x="3337" y="1750"/>
                <a:ext cx="1" cy="1024"/>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23" name="Rectangle 551"/>
              <p:cNvSpPr>
                <a:spLocks noChangeArrowheads="1"/>
              </p:cNvSpPr>
              <p:nvPr/>
            </p:nvSpPr>
            <p:spPr bwMode="auto">
              <a:xfrm>
                <a:off x="3338" y="1750"/>
                <a:ext cx="1" cy="1024"/>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24" name="Rectangle 552"/>
              <p:cNvSpPr>
                <a:spLocks noChangeArrowheads="1"/>
              </p:cNvSpPr>
              <p:nvPr/>
            </p:nvSpPr>
            <p:spPr bwMode="auto">
              <a:xfrm>
                <a:off x="3339" y="1750"/>
                <a:ext cx="2" cy="1024"/>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25" name="Rectangle 553"/>
              <p:cNvSpPr>
                <a:spLocks noChangeArrowheads="1"/>
              </p:cNvSpPr>
              <p:nvPr/>
            </p:nvSpPr>
            <p:spPr bwMode="auto">
              <a:xfrm>
                <a:off x="3341" y="1750"/>
                <a:ext cx="1" cy="1024"/>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26" name="Rectangle 554"/>
              <p:cNvSpPr>
                <a:spLocks noChangeArrowheads="1"/>
              </p:cNvSpPr>
              <p:nvPr/>
            </p:nvSpPr>
            <p:spPr bwMode="auto">
              <a:xfrm>
                <a:off x="3342" y="1750"/>
                <a:ext cx="1" cy="1024"/>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27" name="Rectangle 555"/>
              <p:cNvSpPr>
                <a:spLocks noChangeArrowheads="1"/>
              </p:cNvSpPr>
              <p:nvPr/>
            </p:nvSpPr>
            <p:spPr bwMode="auto">
              <a:xfrm>
                <a:off x="3343" y="1750"/>
                <a:ext cx="2" cy="1024"/>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28" name="Rectangle 556"/>
              <p:cNvSpPr>
                <a:spLocks noChangeArrowheads="1"/>
              </p:cNvSpPr>
              <p:nvPr/>
            </p:nvSpPr>
            <p:spPr bwMode="auto">
              <a:xfrm>
                <a:off x="3345" y="1750"/>
                <a:ext cx="1" cy="1024"/>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29" name="Rectangle 557"/>
              <p:cNvSpPr>
                <a:spLocks noChangeArrowheads="1"/>
              </p:cNvSpPr>
              <p:nvPr/>
            </p:nvSpPr>
            <p:spPr bwMode="auto">
              <a:xfrm>
                <a:off x="3346" y="1750"/>
                <a:ext cx="1" cy="1024"/>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30" name="Rectangle 558"/>
              <p:cNvSpPr>
                <a:spLocks noChangeArrowheads="1"/>
              </p:cNvSpPr>
              <p:nvPr/>
            </p:nvSpPr>
            <p:spPr bwMode="auto">
              <a:xfrm>
                <a:off x="3347" y="1750"/>
                <a:ext cx="2" cy="1024"/>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31" name="Rectangle 559"/>
              <p:cNvSpPr>
                <a:spLocks noChangeArrowheads="1"/>
              </p:cNvSpPr>
              <p:nvPr/>
            </p:nvSpPr>
            <p:spPr bwMode="auto">
              <a:xfrm>
                <a:off x="3349" y="1750"/>
                <a:ext cx="1" cy="1024"/>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32" name="Rectangle 560"/>
              <p:cNvSpPr>
                <a:spLocks noChangeArrowheads="1"/>
              </p:cNvSpPr>
              <p:nvPr/>
            </p:nvSpPr>
            <p:spPr bwMode="auto">
              <a:xfrm>
                <a:off x="3350" y="1750"/>
                <a:ext cx="1" cy="1024"/>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33" name="Rectangle 561"/>
              <p:cNvSpPr>
                <a:spLocks noChangeArrowheads="1"/>
              </p:cNvSpPr>
              <p:nvPr/>
            </p:nvSpPr>
            <p:spPr bwMode="auto">
              <a:xfrm>
                <a:off x="3351" y="1750"/>
                <a:ext cx="1" cy="1024"/>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34" name="Rectangle 562"/>
              <p:cNvSpPr>
                <a:spLocks noChangeArrowheads="1"/>
              </p:cNvSpPr>
              <p:nvPr/>
            </p:nvSpPr>
            <p:spPr bwMode="auto">
              <a:xfrm>
                <a:off x="3352" y="1750"/>
                <a:ext cx="1" cy="1024"/>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35" name="Rectangle 563"/>
              <p:cNvSpPr>
                <a:spLocks noChangeArrowheads="1"/>
              </p:cNvSpPr>
              <p:nvPr/>
            </p:nvSpPr>
            <p:spPr bwMode="auto">
              <a:xfrm>
                <a:off x="3353" y="1750"/>
                <a:ext cx="1" cy="1024"/>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36" name="Rectangle 564"/>
              <p:cNvSpPr>
                <a:spLocks noChangeArrowheads="1"/>
              </p:cNvSpPr>
              <p:nvPr/>
            </p:nvSpPr>
            <p:spPr bwMode="auto">
              <a:xfrm>
                <a:off x="3354" y="1750"/>
                <a:ext cx="1" cy="1024"/>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37" name="Rectangle 565"/>
              <p:cNvSpPr>
                <a:spLocks noChangeArrowheads="1"/>
              </p:cNvSpPr>
              <p:nvPr/>
            </p:nvSpPr>
            <p:spPr bwMode="auto">
              <a:xfrm>
                <a:off x="3355" y="1750"/>
                <a:ext cx="2" cy="1024"/>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38" name="Rectangle 566"/>
              <p:cNvSpPr>
                <a:spLocks noChangeArrowheads="1"/>
              </p:cNvSpPr>
              <p:nvPr/>
            </p:nvSpPr>
            <p:spPr bwMode="auto">
              <a:xfrm>
                <a:off x="3357" y="1750"/>
                <a:ext cx="1" cy="1024"/>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39" name="Rectangle 567"/>
              <p:cNvSpPr>
                <a:spLocks noChangeArrowheads="1"/>
              </p:cNvSpPr>
              <p:nvPr/>
            </p:nvSpPr>
            <p:spPr bwMode="auto">
              <a:xfrm>
                <a:off x="3358" y="1750"/>
                <a:ext cx="1" cy="1024"/>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40" name="Rectangle 568"/>
              <p:cNvSpPr>
                <a:spLocks noChangeArrowheads="1"/>
              </p:cNvSpPr>
              <p:nvPr/>
            </p:nvSpPr>
            <p:spPr bwMode="auto">
              <a:xfrm>
                <a:off x="3359" y="1750"/>
                <a:ext cx="2" cy="1024"/>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41" name="Rectangle 569"/>
              <p:cNvSpPr>
                <a:spLocks noChangeArrowheads="1"/>
              </p:cNvSpPr>
              <p:nvPr/>
            </p:nvSpPr>
            <p:spPr bwMode="auto">
              <a:xfrm>
                <a:off x="3361" y="1750"/>
                <a:ext cx="1" cy="1024"/>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42" name="Rectangle 570"/>
              <p:cNvSpPr>
                <a:spLocks noChangeArrowheads="1"/>
              </p:cNvSpPr>
              <p:nvPr/>
            </p:nvSpPr>
            <p:spPr bwMode="auto">
              <a:xfrm>
                <a:off x="3362" y="1750"/>
                <a:ext cx="1" cy="1024"/>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43" name="Rectangle 571"/>
              <p:cNvSpPr>
                <a:spLocks noChangeArrowheads="1"/>
              </p:cNvSpPr>
              <p:nvPr/>
            </p:nvSpPr>
            <p:spPr bwMode="auto">
              <a:xfrm>
                <a:off x="3363" y="1750"/>
                <a:ext cx="2" cy="1024"/>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44" name="Rectangle 572"/>
              <p:cNvSpPr>
                <a:spLocks noChangeArrowheads="1"/>
              </p:cNvSpPr>
              <p:nvPr/>
            </p:nvSpPr>
            <p:spPr bwMode="auto">
              <a:xfrm>
                <a:off x="3365" y="1750"/>
                <a:ext cx="1" cy="1024"/>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45" name="Rectangle 573"/>
              <p:cNvSpPr>
                <a:spLocks noChangeArrowheads="1"/>
              </p:cNvSpPr>
              <p:nvPr/>
            </p:nvSpPr>
            <p:spPr bwMode="auto">
              <a:xfrm>
                <a:off x="3366" y="1750"/>
                <a:ext cx="1" cy="1024"/>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46" name="Rectangle 574"/>
              <p:cNvSpPr>
                <a:spLocks noChangeArrowheads="1"/>
              </p:cNvSpPr>
              <p:nvPr/>
            </p:nvSpPr>
            <p:spPr bwMode="auto">
              <a:xfrm>
                <a:off x="3367" y="1750"/>
                <a:ext cx="2" cy="1024"/>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47" name="Rectangle 575"/>
              <p:cNvSpPr>
                <a:spLocks noChangeArrowheads="1"/>
              </p:cNvSpPr>
              <p:nvPr/>
            </p:nvSpPr>
            <p:spPr bwMode="auto">
              <a:xfrm>
                <a:off x="3369" y="1750"/>
                <a:ext cx="1" cy="1024"/>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48" name="Rectangle 576"/>
              <p:cNvSpPr>
                <a:spLocks noChangeArrowheads="1"/>
              </p:cNvSpPr>
              <p:nvPr/>
            </p:nvSpPr>
            <p:spPr bwMode="auto">
              <a:xfrm>
                <a:off x="3370" y="1750"/>
                <a:ext cx="1" cy="1024"/>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49" name="Rectangle 577"/>
              <p:cNvSpPr>
                <a:spLocks noChangeArrowheads="1"/>
              </p:cNvSpPr>
              <p:nvPr/>
            </p:nvSpPr>
            <p:spPr bwMode="auto">
              <a:xfrm>
                <a:off x="3371" y="1750"/>
                <a:ext cx="2" cy="1024"/>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50" name="Rectangle 578"/>
              <p:cNvSpPr>
                <a:spLocks noChangeArrowheads="1"/>
              </p:cNvSpPr>
              <p:nvPr/>
            </p:nvSpPr>
            <p:spPr bwMode="auto">
              <a:xfrm>
                <a:off x="3373" y="1750"/>
                <a:ext cx="1" cy="1024"/>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51" name="Rectangle 579"/>
              <p:cNvSpPr>
                <a:spLocks noChangeArrowheads="1"/>
              </p:cNvSpPr>
              <p:nvPr/>
            </p:nvSpPr>
            <p:spPr bwMode="auto">
              <a:xfrm>
                <a:off x="3374" y="1750"/>
                <a:ext cx="1" cy="1024"/>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52" name="Rectangle 580"/>
              <p:cNvSpPr>
                <a:spLocks noChangeArrowheads="1"/>
              </p:cNvSpPr>
              <p:nvPr/>
            </p:nvSpPr>
            <p:spPr bwMode="auto">
              <a:xfrm>
                <a:off x="3375" y="1750"/>
                <a:ext cx="1" cy="102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53" name="Rectangle 581"/>
              <p:cNvSpPr>
                <a:spLocks noChangeArrowheads="1"/>
              </p:cNvSpPr>
              <p:nvPr/>
            </p:nvSpPr>
            <p:spPr bwMode="auto">
              <a:xfrm>
                <a:off x="3376" y="1750"/>
                <a:ext cx="1" cy="1024"/>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54" name="Rectangle 582"/>
              <p:cNvSpPr>
                <a:spLocks noChangeArrowheads="1"/>
              </p:cNvSpPr>
              <p:nvPr/>
            </p:nvSpPr>
            <p:spPr bwMode="auto">
              <a:xfrm>
                <a:off x="3377" y="1750"/>
                <a:ext cx="1" cy="1024"/>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55" name="Rectangle 583"/>
              <p:cNvSpPr>
                <a:spLocks noChangeArrowheads="1"/>
              </p:cNvSpPr>
              <p:nvPr/>
            </p:nvSpPr>
            <p:spPr bwMode="auto">
              <a:xfrm>
                <a:off x="3378" y="1750"/>
                <a:ext cx="2" cy="1024"/>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56" name="Rectangle 584"/>
              <p:cNvSpPr>
                <a:spLocks noChangeArrowheads="1"/>
              </p:cNvSpPr>
              <p:nvPr/>
            </p:nvSpPr>
            <p:spPr bwMode="auto">
              <a:xfrm>
                <a:off x="3380" y="1750"/>
                <a:ext cx="1" cy="1024"/>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57" name="Rectangle 585"/>
              <p:cNvSpPr>
                <a:spLocks noChangeArrowheads="1"/>
              </p:cNvSpPr>
              <p:nvPr/>
            </p:nvSpPr>
            <p:spPr bwMode="auto">
              <a:xfrm>
                <a:off x="3381" y="1750"/>
                <a:ext cx="1" cy="1024"/>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58" name="Rectangle 586"/>
              <p:cNvSpPr>
                <a:spLocks noChangeArrowheads="1"/>
              </p:cNvSpPr>
              <p:nvPr/>
            </p:nvSpPr>
            <p:spPr bwMode="auto">
              <a:xfrm>
                <a:off x="3382" y="1750"/>
                <a:ext cx="2" cy="1024"/>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59" name="Rectangle 587"/>
              <p:cNvSpPr>
                <a:spLocks noChangeArrowheads="1"/>
              </p:cNvSpPr>
              <p:nvPr/>
            </p:nvSpPr>
            <p:spPr bwMode="auto">
              <a:xfrm>
                <a:off x="3384" y="1750"/>
                <a:ext cx="1" cy="1024"/>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60" name="Rectangle 588"/>
              <p:cNvSpPr>
                <a:spLocks noChangeArrowheads="1"/>
              </p:cNvSpPr>
              <p:nvPr/>
            </p:nvSpPr>
            <p:spPr bwMode="auto">
              <a:xfrm>
                <a:off x="3385" y="1750"/>
                <a:ext cx="1" cy="1024"/>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61" name="Rectangle 589"/>
              <p:cNvSpPr>
                <a:spLocks noChangeArrowheads="1"/>
              </p:cNvSpPr>
              <p:nvPr/>
            </p:nvSpPr>
            <p:spPr bwMode="auto">
              <a:xfrm>
                <a:off x="3386" y="1750"/>
                <a:ext cx="1" cy="1024"/>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62" name="Rectangle 590"/>
              <p:cNvSpPr>
                <a:spLocks noChangeArrowheads="1"/>
              </p:cNvSpPr>
              <p:nvPr/>
            </p:nvSpPr>
            <p:spPr bwMode="auto">
              <a:xfrm>
                <a:off x="3387" y="1750"/>
                <a:ext cx="2" cy="1024"/>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63" name="Rectangle 591"/>
              <p:cNvSpPr>
                <a:spLocks noChangeArrowheads="1"/>
              </p:cNvSpPr>
              <p:nvPr/>
            </p:nvSpPr>
            <p:spPr bwMode="auto">
              <a:xfrm>
                <a:off x="3389" y="1750"/>
                <a:ext cx="1" cy="1024"/>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64" name="Rectangle 592"/>
              <p:cNvSpPr>
                <a:spLocks noChangeArrowheads="1"/>
              </p:cNvSpPr>
              <p:nvPr/>
            </p:nvSpPr>
            <p:spPr bwMode="auto">
              <a:xfrm>
                <a:off x="3390" y="1750"/>
                <a:ext cx="1" cy="1024"/>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65" name="Rectangle 593"/>
              <p:cNvSpPr>
                <a:spLocks noChangeArrowheads="1"/>
              </p:cNvSpPr>
              <p:nvPr/>
            </p:nvSpPr>
            <p:spPr bwMode="auto">
              <a:xfrm>
                <a:off x="3391" y="1750"/>
                <a:ext cx="2" cy="1024"/>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66" name="Rectangle 594"/>
              <p:cNvSpPr>
                <a:spLocks noChangeArrowheads="1"/>
              </p:cNvSpPr>
              <p:nvPr/>
            </p:nvSpPr>
            <p:spPr bwMode="auto">
              <a:xfrm>
                <a:off x="3393" y="1750"/>
                <a:ext cx="1" cy="1024"/>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67" name="Rectangle 595"/>
              <p:cNvSpPr>
                <a:spLocks noChangeArrowheads="1"/>
              </p:cNvSpPr>
              <p:nvPr/>
            </p:nvSpPr>
            <p:spPr bwMode="auto">
              <a:xfrm>
                <a:off x="3394" y="1750"/>
                <a:ext cx="1" cy="1024"/>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68" name="Rectangle 596"/>
              <p:cNvSpPr>
                <a:spLocks noChangeArrowheads="1"/>
              </p:cNvSpPr>
              <p:nvPr/>
            </p:nvSpPr>
            <p:spPr bwMode="auto">
              <a:xfrm>
                <a:off x="3395" y="1750"/>
                <a:ext cx="2" cy="1024"/>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69" name="Rectangle 597"/>
              <p:cNvSpPr>
                <a:spLocks noChangeArrowheads="1"/>
              </p:cNvSpPr>
              <p:nvPr/>
            </p:nvSpPr>
            <p:spPr bwMode="auto">
              <a:xfrm>
                <a:off x="3397" y="1750"/>
                <a:ext cx="1" cy="1024"/>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70" name="Rectangle 598"/>
              <p:cNvSpPr>
                <a:spLocks noChangeArrowheads="1"/>
              </p:cNvSpPr>
              <p:nvPr/>
            </p:nvSpPr>
            <p:spPr bwMode="auto">
              <a:xfrm>
                <a:off x="3398" y="1750"/>
                <a:ext cx="1" cy="1024"/>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71" name="Rectangle 599"/>
              <p:cNvSpPr>
                <a:spLocks noChangeArrowheads="1"/>
              </p:cNvSpPr>
              <p:nvPr/>
            </p:nvSpPr>
            <p:spPr bwMode="auto">
              <a:xfrm>
                <a:off x="3399" y="1750"/>
                <a:ext cx="1" cy="102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72" name="Rectangle 600"/>
              <p:cNvSpPr>
                <a:spLocks noChangeArrowheads="1"/>
              </p:cNvSpPr>
              <p:nvPr/>
            </p:nvSpPr>
            <p:spPr bwMode="auto">
              <a:xfrm>
                <a:off x="3400" y="1750"/>
                <a:ext cx="1" cy="1024"/>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73" name="Rectangle 601"/>
              <p:cNvSpPr>
                <a:spLocks noChangeArrowheads="1"/>
              </p:cNvSpPr>
              <p:nvPr/>
            </p:nvSpPr>
            <p:spPr bwMode="auto">
              <a:xfrm>
                <a:off x="3401" y="1750"/>
                <a:ext cx="1" cy="1024"/>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74" name="Rectangle 602"/>
              <p:cNvSpPr>
                <a:spLocks noChangeArrowheads="1"/>
              </p:cNvSpPr>
              <p:nvPr/>
            </p:nvSpPr>
            <p:spPr bwMode="auto">
              <a:xfrm>
                <a:off x="3402" y="1750"/>
                <a:ext cx="2" cy="1024"/>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75" name="Rectangle 603"/>
              <p:cNvSpPr>
                <a:spLocks noChangeArrowheads="1"/>
              </p:cNvSpPr>
              <p:nvPr/>
            </p:nvSpPr>
            <p:spPr bwMode="auto">
              <a:xfrm>
                <a:off x="3404" y="1750"/>
                <a:ext cx="1" cy="1024"/>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76" name="Rectangle 604"/>
              <p:cNvSpPr>
                <a:spLocks noChangeArrowheads="1"/>
              </p:cNvSpPr>
              <p:nvPr/>
            </p:nvSpPr>
            <p:spPr bwMode="auto">
              <a:xfrm>
                <a:off x="3405" y="1750"/>
                <a:ext cx="1" cy="1024"/>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77" name="Rectangle 605"/>
              <p:cNvSpPr>
                <a:spLocks noChangeArrowheads="1"/>
              </p:cNvSpPr>
              <p:nvPr/>
            </p:nvSpPr>
            <p:spPr bwMode="auto">
              <a:xfrm>
                <a:off x="3406" y="1750"/>
                <a:ext cx="2" cy="1024"/>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78" name="Rectangle 606"/>
              <p:cNvSpPr>
                <a:spLocks noChangeArrowheads="1"/>
              </p:cNvSpPr>
              <p:nvPr/>
            </p:nvSpPr>
            <p:spPr bwMode="auto">
              <a:xfrm>
                <a:off x="3408" y="1750"/>
                <a:ext cx="1" cy="1024"/>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79" name="Rectangle 607"/>
              <p:cNvSpPr>
                <a:spLocks noChangeArrowheads="1"/>
              </p:cNvSpPr>
              <p:nvPr/>
            </p:nvSpPr>
            <p:spPr bwMode="auto">
              <a:xfrm>
                <a:off x="3409" y="1750"/>
                <a:ext cx="1" cy="1024"/>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80" name="Rectangle 608"/>
              <p:cNvSpPr>
                <a:spLocks noChangeArrowheads="1"/>
              </p:cNvSpPr>
              <p:nvPr/>
            </p:nvSpPr>
            <p:spPr bwMode="auto">
              <a:xfrm>
                <a:off x="3410" y="1750"/>
                <a:ext cx="2" cy="1024"/>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81" name="Rectangle 609"/>
              <p:cNvSpPr>
                <a:spLocks noChangeArrowheads="1"/>
              </p:cNvSpPr>
              <p:nvPr/>
            </p:nvSpPr>
            <p:spPr bwMode="auto">
              <a:xfrm>
                <a:off x="3412" y="1750"/>
                <a:ext cx="1" cy="1024"/>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82" name="Rectangle 610"/>
              <p:cNvSpPr>
                <a:spLocks noChangeArrowheads="1"/>
              </p:cNvSpPr>
              <p:nvPr/>
            </p:nvSpPr>
            <p:spPr bwMode="auto">
              <a:xfrm>
                <a:off x="3413" y="1750"/>
                <a:ext cx="1" cy="1024"/>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83" name="Rectangle 611"/>
              <p:cNvSpPr>
                <a:spLocks noChangeArrowheads="1"/>
              </p:cNvSpPr>
              <p:nvPr/>
            </p:nvSpPr>
            <p:spPr bwMode="auto">
              <a:xfrm>
                <a:off x="3414" y="1750"/>
                <a:ext cx="2" cy="1024"/>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84" name="Rectangle 612"/>
              <p:cNvSpPr>
                <a:spLocks noChangeArrowheads="1"/>
              </p:cNvSpPr>
              <p:nvPr/>
            </p:nvSpPr>
            <p:spPr bwMode="auto">
              <a:xfrm>
                <a:off x="3416" y="1750"/>
                <a:ext cx="1" cy="1024"/>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85" name="Rectangle 613"/>
              <p:cNvSpPr>
                <a:spLocks noChangeArrowheads="1"/>
              </p:cNvSpPr>
              <p:nvPr/>
            </p:nvSpPr>
            <p:spPr bwMode="auto">
              <a:xfrm>
                <a:off x="3417" y="1750"/>
                <a:ext cx="1" cy="1024"/>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86" name="Rectangle 614"/>
              <p:cNvSpPr>
                <a:spLocks noChangeArrowheads="1"/>
              </p:cNvSpPr>
              <p:nvPr/>
            </p:nvSpPr>
            <p:spPr bwMode="auto">
              <a:xfrm>
                <a:off x="3418" y="1750"/>
                <a:ext cx="2" cy="1024"/>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87" name="Rectangle 615"/>
              <p:cNvSpPr>
                <a:spLocks noChangeArrowheads="1"/>
              </p:cNvSpPr>
              <p:nvPr/>
            </p:nvSpPr>
            <p:spPr bwMode="auto">
              <a:xfrm>
                <a:off x="3420" y="1750"/>
                <a:ext cx="1" cy="1024"/>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88" name="Rectangle 616"/>
              <p:cNvSpPr>
                <a:spLocks noChangeArrowheads="1"/>
              </p:cNvSpPr>
              <p:nvPr/>
            </p:nvSpPr>
            <p:spPr bwMode="auto">
              <a:xfrm>
                <a:off x="3421" y="1750"/>
                <a:ext cx="1" cy="1024"/>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89" name="Rectangle 617"/>
              <p:cNvSpPr>
                <a:spLocks noChangeArrowheads="1"/>
              </p:cNvSpPr>
              <p:nvPr/>
            </p:nvSpPr>
            <p:spPr bwMode="auto">
              <a:xfrm>
                <a:off x="3422" y="1750"/>
                <a:ext cx="1" cy="1024"/>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90" name="Rectangle 618"/>
              <p:cNvSpPr>
                <a:spLocks noChangeArrowheads="1"/>
              </p:cNvSpPr>
              <p:nvPr/>
            </p:nvSpPr>
            <p:spPr bwMode="auto">
              <a:xfrm>
                <a:off x="3423" y="1750"/>
                <a:ext cx="1" cy="1024"/>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91" name="Rectangle 619"/>
              <p:cNvSpPr>
                <a:spLocks noChangeArrowheads="1"/>
              </p:cNvSpPr>
              <p:nvPr/>
            </p:nvSpPr>
            <p:spPr bwMode="auto">
              <a:xfrm>
                <a:off x="3424" y="1750"/>
                <a:ext cx="1" cy="1024"/>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92" name="Rectangle 620"/>
              <p:cNvSpPr>
                <a:spLocks noChangeArrowheads="1"/>
              </p:cNvSpPr>
              <p:nvPr/>
            </p:nvSpPr>
            <p:spPr bwMode="auto">
              <a:xfrm>
                <a:off x="3425" y="1750"/>
                <a:ext cx="1" cy="1024"/>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93" name="Rectangle 621"/>
              <p:cNvSpPr>
                <a:spLocks noChangeArrowheads="1"/>
              </p:cNvSpPr>
              <p:nvPr/>
            </p:nvSpPr>
            <p:spPr bwMode="auto">
              <a:xfrm>
                <a:off x="3426" y="1750"/>
                <a:ext cx="2" cy="1024"/>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94" name="Rectangle 622"/>
              <p:cNvSpPr>
                <a:spLocks noChangeArrowheads="1"/>
              </p:cNvSpPr>
              <p:nvPr/>
            </p:nvSpPr>
            <p:spPr bwMode="auto">
              <a:xfrm>
                <a:off x="3428" y="1750"/>
                <a:ext cx="1" cy="1024"/>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95" name="Rectangle 623"/>
              <p:cNvSpPr>
                <a:spLocks noChangeArrowheads="1"/>
              </p:cNvSpPr>
              <p:nvPr/>
            </p:nvSpPr>
            <p:spPr bwMode="auto">
              <a:xfrm>
                <a:off x="3429" y="1750"/>
                <a:ext cx="1" cy="1024"/>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96" name="Rectangle 624"/>
              <p:cNvSpPr>
                <a:spLocks noChangeArrowheads="1"/>
              </p:cNvSpPr>
              <p:nvPr/>
            </p:nvSpPr>
            <p:spPr bwMode="auto">
              <a:xfrm>
                <a:off x="3430" y="1750"/>
                <a:ext cx="2" cy="1024"/>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97" name="Rectangle 625"/>
              <p:cNvSpPr>
                <a:spLocks noChangeArrowheads="1"/>
              </p:cNvSpPr>
              <p:nvPr/>
            </p:nvSpPr>
            <p:spPr bwMode="auto">
              <a:xfrm>
                <a:off x="3432" y="1750"/>
                <a:ext cx="1" cy="1024"/>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98" name="Rectangle 626"/>
              <p:cNvSpPr>
                <a:spLocks noChangeArrowheads="1"/>
              </p:cNvSpPr>
              <p:nvPr/>
            </p:nvSpPr>
            <p:spPr bwMode="auto">
              <a:xfrm>
                <a:off x="3433" y="1750"/>
                <a:ext cx="1" cy="1024"/>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99" name="Rectangle 627"/>
              <p:cNvSpPr>
                <a:spLocks noChangeArrowheads="1"/>
              </p:cNvSpPr>
              <p:nvPr/>
            </p:nvSpPr>
            <p:spPr bwMode="auto">
              <a:xfrm>
                <a:off x="3434" y="1750"/>
                <a:ext cx="2" cy="1024"/>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00" name="Rectangle 628"/>
              <p:cNvSpPr>
                <a:spLocks noChangeArrowheads="1"/>
              </p:cNvSpPr>
              <p:nvPr/>
            </p:nvSpPr>
            <p:spPr bwMode="auto">
              <a:xfrm>
                <a:off x="3436" y="1750"/>
                <a:ext cx="1" cy="1024"/>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01" name="Rectangle 629"/>
              <p:cNvSpPr>
                <a:spLocks noChangeArrowheads="1"/>
              </p:cNvSpPr>
              <p:nvPr/>
            </p:nvSpPr>
            <p:spPr bwMode="auto">
              <a:xfrm>
                <a:off x="3437" y="1750"/>
                <a:ext cx="1" cy="1024"/>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02" name="Rectangle 630"/>
              <p:cNvSpPr>
                <a:spLocks noChangeArrowheads="1"/>
              </p:cNvSpPr>
              <p:nvPr/>
            </p:nvSpPr>
            <p:spPr bwMode="auto">
              <a:xfrm>
                <a:off x="3438" y="1750"/>
                <a:ext cx="2" cy="1024"/>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03" name="Rectangle 631"/>
              <p:cNvSpPr>
                <a:spLocks noChangeArrowheads="1"/>
              </p:cNvSpPr>
              <p:nvPr/>
            </p:nvSpPr>
            <p:spPr bwMode="auto">
              <a:xfrm>
                <a:off x="3440" y="1750"/>
                <a:ext cx="1" cy="1024"/>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04" name="Rectangle 632"/>
              <p:cNvSpPr>
                <a:spLocks noChangeArrowheads="1"/>
              </p:cNvSpPr>
              <p:nvPr/>
            </p:nvSpPr>
            <p:spPr bwMode="auto">
              <a:xfrm>
                <a:off x="3441" y="1750"/>
                <a:ext cx="1" cy="1024"/>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05" name="Rectangle 633"/>
              <p:cNvSpPr>
                <a:spLocks noChangeArrowheads="1"/>
              </p:cNvSpPr>
              <p:nvPr/>
            </p:nvSpPr>
            <p:spPr bwMode="auto">
              <a:xfrm>
                <a:off x="3442" y="1750"/>
                <a:ext cx="2" cy="1024"/>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06" name="Rectangle 634"/>
              <p:cNvSpPr>
                <a:spLocks noChangeArrowheads="1"/>
              </p:cNvSpPr>
              <p:nvPr/>
            </p:nvSpPr>
            <p:spPr bwMode="auto">
              <a:xfrm>
                <a:off x="3444" y="1750"/>
                <a:ext cx="1" cy="1024"/>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07" name="Rectangle 635"/>
              <p:cNvSpPr>
                <a:spLocks noChangeArrowheads="1"/>
              </p:cNvSpPr>
              <p:nvPr/>
            </p:nvSpPr>
            <p:spPr bwMode="auto">
              <a:xfrm>
                <a:off x="3445" y="1750"/>
                <a:ext cx="1" cy="1024"/>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08" name="Rectangle 636"/>
              <p:cNvSpPr>
                <a:spLocks noChangeArrowheads="1"/>
              </p:cNvSpPr>
              <p:nvPr/>
            </p:nvSpPr>
            <p:spPr bwMode="auto">
              <a:xfrm>
                <a:off x="3446" y="1750"/>
                <a:ext cx="1" cy="1024"/>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09" name="Rectangle 637"/>
              <p:cNvSpPr>
                <a:spLocks noChangeArrowheads="1"/>
              </p:cNvSpPr>
              <p:nvPr/>
            </p:nvSpPr>
            <p:spPr bwMode="auto">
              <a:xfrm>
                <a:off x="3447" y="1750"/>
                <a:ext cx="1" cy="1024"/>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10" name="Rectangle 638"/>
              <p:cNvSpPr>
                <a:spLocks noChangeArrowheads="1"/>
              </p:cNvSpPr>
              <p:nvPr/>
            </p:nvSpPr>
            <p:spPr bwMode="auto">
              <a:xfrm>
                <a:off x="3448" y="1750"/>
                <a:ext cx="1" cy="1024"/>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11" name="Rectangle 639"/>
              <p:cNvSpPr>
                <a:spLocks noChangeArrowheads="1"/>
              </p:cNvSpPr>
              <p:nvPr/>
            </p:nvSpPr>
            <p:spPr bwMode="auto">
              <a:xfrm>
                <a:off x="3449" y="1750"/>
                <a:ext cx="2" cy="1024"/>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12" name="Rectangle 640"/>
              <p:cNvSpPr>
                <a:spLocks noChangeArrowheads="1"/>
              </p:cNvSpPr>
              <p:nvPr/>
            </p:nvSpPr>
            <p:spPr bwMode="auto">
              <a:xfrm>
                <a:off x="3451" y="1750"/>
                <a:ext cx="1" cy="1024"/>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13" name="Rectangle 641"/>
              <p:cNvSpPr>
                <a:spLocks noChangeArrowheads="1"/>
              </p:cNvSpPr>
              <p:nvPr/>
            </p:nvSpPr>
            <p:spPr bwMode="auto">
              <a:xfrm>
                <a:off x="3452" y="1750"/>
                <a:ext cx="1" cy="1024"/>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14" name="Rectangle 642"/>
              <p:cNvSpPr>
                <a:spLocks noChangeArrowheads="1"/>
              </p:cNvSpPr>
              <p:nvPr/>
            </p:nvSpPr>
            <p:spPr bwMode="auto">
              <a:xfrm>
                <a:off x="3453" y="1750"/>
                <a:ext cx="1" cy="1024"/>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15" name="Rectangle 643"/>
              <p:cNvSpPr>
                <a:spLocks noChangeArrowheads="1"/>
              </p:cNvSpPr>
              <p:nvPr/>
            </p:nvSpPr>
            <p:spPr bwMode="auto">
              <a:xfrm>
                <a:off x="3454" y="1750"/>
                <a:ext cx="2" cy="1024"/>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16" name="Rectangle 644"/>
              <p:cNvSpPr>
                <a:spLocks noChangeArrowheads="1"/>
              </p:cNvSpPr>
              <p:nvPr/>
            </p:nvSpPr>
            <p:spPr bwMode="auto">
              <a:xfrm>
                <a:off x="3456" y="1750"/>
                <a:ext cx="1" cy="1024"/>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17" name="Rectangle 645"/>
              <p:cNvSpPr>
                <a:spLocks noChangeArrowheads="1"/>
              </p:cNvSpPr>
              <p:nvPr/>
            </p:nvSpPr>
            <p:spPr bwMode="auto">
              <a:xfrm>
                <a:off x="3457" y="1750"/>
                <a:ext cx="1" cy="1024"/>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18" name="Rectangle 646"/>
              <p:cNvSpPr>
                <a:spLocks noChangeArrowheads="1"/>
              </p:cNvSpPr>
              <p:nvPr/>
            </p:nvSpPr>
            <p:spPr bwMode="auto">
              <a:xfrm>
                <a:off x="3458" y="1750"/>
                <a:ext cx="2" cy="1024"/>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19" name="Rectangle 647"/>
              <p:cNvSpPr>
                <a:spLocks noChangeArrowheads="1"/>
              </p:cNvSpPr>
              <p:nvPr/>
            </p:nvSpPr>
            <p:spPr bwMode="auto">
              <a:xfrm>
                <a:off x="3460" y="1750"/>
                <a:ext cx="1" cy="1024"/>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20" name="Rectangle 648"/>
              <p:cNvSpPr>
                <a:spLocks noChangeArrowheads="1"/>
              </p:cNvSpPr>
              <p:nvPr/>
            </p:nvSpPr>
            <p:spPr bwMode="auto">
              <a:xfrm>
                <a:off x="3461" y="1750"/>
                <a:ext cx="1" cy="1024"/>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21" name="Rectangle 649"/>
              <p:cNvSpPr>
                <a:spLocks noChangeArrowheads="1"/>
              </p:cNvSpPr>
              <p:nvPr/>
            </p:nvSpPr>
            <p:spPr bwMode="auto">
              <a:xfrm>
                <a:off x="3462" y="1750"/>
                <a:ext cx="2" cy="1024"/>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22" name="Rectangle 650"/>
              <p:cNvSpPr>
                <a:spLocks noChangeArrowheads="1"/>
              </p:cNvSpPr>
              <p:nvPr/>
            </p:nvSpPr>
            <p:spPr bwMode="auto">
              <a:xfrm>
                <a:off x="3464" y="1750"/>
                <a:ext cx="1" cy="1024"/>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23" name="Rectangle 651"/>
              <p:cNvSpPr>
                <a:spLocks noChangeArrowheads="1"/>
              </p:cNvSpPr>
              <p:nvPr/>
            </p:nvSpPr>
            <p:spPr bwMode="auto">
              <a:xfrm>
                <a:off x="3465" y="1750"/>
                <a:ext cx="1" cy="1024"/>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24" name="Rectangle 652"/>
              <p:cNvSpPr>
                <a:spLocks noChangeArrowheads="1"/>
              </p:cNvSpPr>
              <p:nvPr/>
            </p:nvSpPr>
            <p:spPr bwMode="auto">
              <a:xfrm>
                <a:off x="3466" y="1750"/>
                <a:ext cx="2" cy="1024"/>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25" name="Rectangle 653"/>
              <p:cNvSpPr>
                <a:spLocks noChangeArrowheads="1"/>
              </p:cNvSpPr>
              <p:nvPr/>
            </p:nvSpPr>
            <p:spPr bwMode="auto">
              <a:xfrm>
                <a:off x="3468" y="1750"/>
                <a:ext cx="1" cy="1024"/>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sp>
          <p:nvSpPr>
            <p:cNvPr id="25" name="Rectangle 654"/>
            <p:cNvSpPr>
              <a:spLocks noChangeArrowheads="1"/>
            </p:cNvSpPr>
            <p:nvPr/>
          </p:nvSpPr>
          <p:spPr bwMode="auto">
            <a:xfrm>
              <a:off x="3306" y="1750"/>
              <a:ext cx="163" cy="102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nvGrpSpPr>
            <p:cNvPr id="26" name="Group 655"/>
            <p:cNvGrpSpPr>
              <a:grpSpLocks/>
            </p:cNvGrpSpPr>
            <p:nvPr/>
          </p:nvGrpSpPr>
          <p:grpSpPr bwMode="auto">
            <a:xfrm>
              <a:off x="3711" y="1921"/>
              <a:ext cx="162" cy="853"/>
              <a:chOff x="3711" y="1921"/>
              <a:chExt cx="162" cy="853"/>
            </a:xfrm>
          </p:grpSpPr>
          <p:sp>
            <p:nvSpPr>
              <p:cNvPr id="570" name="Rectangle 656"/>
              <p:cNvSpPr>
                <a:spLocks noChangeArrowheads="1"/>
              </p:cNvSpPr>
              <p:nvPr/>
            </p:nvSpPr>
            <p:spPr bwMode="auto">
              <a:xfrm>
                <a:off x="3711" y="1921"/>
                <a:ext cx="1" cy="853"/>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71" name="Rectangle 657"/>
              <p:cNvSpPr>
                <a:spLocks noChangeArrowheads="1"/>
              </p:cNvSpPr>
              <p:nvPr/>
            </p:nvSpPr>
            <p:spPr bwMode="auto">
              <a:xfrm>
                <a:off x="3712" y="1921"/>
                <a:ext cx="2" cy="853"/>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72" name="Rectangle 658"/>
              <p:cNvSpPr>
                <a:spLocks noChangeArrowheads="1"/>
              </p:cNvSpPr>
              <p:nvPr/>
            </p:nvSpPr>
            <p:spPr bwMode="auto">
              <a:xfrm>
                <a:off x="3714" y="1921"/>
                <a:ext cx="1" cy="853"/>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73" name="Rectangle 659"/>
              <p:cNvSpPr>
                <a:spLocks noChangeArrowheads="1"/>
              </p:cNvSpPr>
              <p:nvPr/>
            </p:nvSpPr>
            <p:spPr bwMode="auto">
              <a:xfrm>
                <a:off x="3715" y="1921"/>
                <a:ext cx="1" cy="853"/>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74" name="Rectangle 660"/>
              <p:cNvSpPr>
                <a:spLocks noChangeArrowheads="1"/>
              </p:cNvSpPr>
              <p:nvPr/>
            </p:nvSpPr>
            <p:spPr bwMode="auto">
              <a:xfrm>
                <a:off x="3716" y="1921"/>
                <a:ext cx="2" cy="853"/>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75" name="Rectangle 661"/>
              <p:cNvSpPr>
                <a:spLocks noChangeArrowheads="1"/>
              </p:cNvSpPr>
              <p:nvPr/>
            </p:nvSpPr>
            <p:spPr bwMode="auto">
              <a:xfrm>
                <a:off x="3718" y="1921"/>
                <a:ext cx="1" cy="853"/>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76" name="Rectangle 662"/>
              <p:cNvSpPr>
                <a:spLocks noChangeArrowheads="1"/>
              </p:cNvSpPr>
              <p:nvPr/>
            </p:nvSpPr>
            <p:spPr bwMode="auto">
              <a:xfrm>
                <a:off x="3719" y="1921"/>
                <a:ext cx="1" cy="853"/>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77" name="Rectangle 663"/>
              <p:cNvSpPr>
                <a:spLocks noChangeArrowheads="1"/>
              </p:cNvSpPr>
              <p:nvPr/>
            </p:nvSpPr>
            <p:spPr bwMode="auto">
              <a:xfrm>
                <a:off x="3720" y="1921"/>
                <a:ext cx="1" cy="853"/>
              </a:xfrm>
              <a:prstGeom prst="rect">
                <a:avLst/>
              </a:prstGeom>
              <a:solidFill>
                <a:srgbClr val="64646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78" name="Rectangle 664"/>
              <p:cNvSpPr>
                <a:spLocks noChangeArrowheads="1"/>
              </p:cNvSpPr>
              <p:nvPr/>
            </p:nvSpPr>
            <p:spPr bwMode="auto">
              <a:xfrm>
                <a:off x="3721" y="1921"/>
                <a:ext cx="2" cy="853"/>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79" name="Rectangle 665"/>
              <p:cNvSpPr>
                <a:spLocks noChangeArrowheads="1"/>
              </p:cNvSpPr>
              <p:nvPr/>
            </p:nvSpPr>
            <p:spPr bwMode="auto">
              <a:xfrm>
                <a:off x="3723" y="1921"/>
                <a:ext cx="1" cy="853"/>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80" name="Rectangle 666"/>
              <p:cNvSpPr>
                <a:spLocks noChangeArrowheads="1"/>
              </p:cNvSpPr>
              <p:nvPr/>
            </p:nvSpPr>
            <p:spPr bwMode="auto">
              <a:xfrm>
                <a:off x="3724" y="1921"/>
                <a:ext cx="1" cy="853"/>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81" name="Rectangle 667"/>
              <p:cNvSpPr>
                <a:spLocks noChangeArrowheads="1"/>
              </p:cNvSpPr>
              <p:nvPr/>
            </p:nvSpPr>
            <p:spPr bwMode="auto">
              <a:xfrm>
                <a:off x="3725" y="1921"/>
                <a:ext cx="2" cy="853"/>
              </a:xfrm>
              <a:prstGeom prst="rect">
                <a:avLst/>
              </a:prstGeom>
              <a:solidFill>
                <a:srgbClr val="6A6A6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82" name="Rectangle 668"/>
              <p:cNvSpPr>
                <a:spLocks noChangeArrowheads="1"/>
              </p:cNvSpPr>
              <p:nvPr/>
            </p:nvSpPr>
            <p:spPr bwMode="auto">
              <a:xfrm>
                <a:off x="3727" y="1921"/>
                <a:ext cx="1" cy="853"/>
              </a:xfrm>
              <a:prstGeom prst="rect">
                <a:avLst/>
              </a:prstGeom>
              <a:solidFill>
                <a:srgbClr val="6D6D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83" name="Rectangle 669"/>
              <p:cNvSpPr>
                <a:spLocks noChangeArrowheads="1"/>
              </p:cNvSpPr>
              <p:nvPr/>
            </p:nvSpPr>
            <p:spPr bwMode="auto">
              <a:xfrm>
                <a:off x="3728" y="1921"/>
                <a:ext cx="1" cy="853"/>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84" name="Rectangle 670"/>
              <p:cNvSpPr>
                <a:spLocks noChangeArrowheads="1"/>
              </p:cNvSpPr>
              <p:nvPr/>
            </p:nvSpPr>
            <p:spPr bwMode="auto">
              <a:xfrm>
                <a:off x="3729" y="1921"/>
                <a:ext cx="2" cy="853"/>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85" name="Rectangle 671"/>
              <p:cNvSpPr>
                <a:spLocks noChangeArrowheads="1"/>
              </p:cNvSpPr>
              <p:nvPr/>
            </p:nvSpPr>
            <p:spPr bwMode="auto">
              <a:xfrm>
                <a:off x="3731" y="1921"/>
                <a:ext cx="1" cy="853"/>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86" name="Rectangle 672"/>
              <p:cNvSpPr>
                <a:spLocks noChangeArrowheads="1"/>
              </p:cNvSpPr>
              <p:nvPr/>
            </p:nvSpPr>
            <p:spPr bwMode="auto">
              <a:xfrm>
                <a:off x="3732" y="1921"/>
                <a:ext cx="1" cy="853"/>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87" name="Rectangle 673"/>
              <p:cNvSpPr>
                <a:spLocks noChangeArrowheads="1"/>
              </p:cNvSpPr>
              <p:nvPr/>
            </p:nvSpPr>
            <p:spPr bwMode="auto">
              <a:xfrm>
                <a:off x="3733" y="1921"/>
                <a:ext cx="2" cy="853"/>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88" name="Rectangle 674"/>
              <p:cNvSpPr>
                <a:spLocks noChangeArrowheads="1"/>
              </p:cNvSpPr>
              <p:nvPr/>
            </p:nvSpPr>
            <p:spPr bwMode="auto">
              <a:xfrm>
                <a:off x="3735" y="1921"/>
                <a:ext cx="1" cy="853"/>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89" name="Rectangle 675"/>
              <p:cNvSpPr>
                <a:spLocks noChangeArrowheads="1"/>
              </p:cNvSpPr>
              <p:nvPr/>
            </p:nvSpPr>
            <p:spPr bwMode="auto">
              <a:xfrm>
                <a:off x="3735" y="1921"/>
                <a:ext cx="1" cy="853"/>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90" name="Rectangle 676"/>
              <p:cNvSpPr>
                <a:spLocks noChangeArrowheads="1"/>
              </p:cNvSpPr>
              <p:nvPr/>
            </p:nvSpPr>
            <p:spPr bwMode="auto">
              <a:xfrm>
                <a:off x="3736" y="1921"/>
                <a:ext cx="2" cy="853"/>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91" name="Rectangle 677"/>
              <p:cNvSpPr>
                <a:spLocks noChangeArrowheads="1"/>
              </p:cNvSpPr>
              <p:nvPr/>
            </p:nvSpPr>
            <p:spPr bwMode="auto">
              <a:xfrm>
                <a:off x="3738" y="1921"/>
                <a:ext cx="1" cy="853"/>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92" name="Rectangle 678"/>
              <p:cNvSpPr>
                <a:spLocks noChangeArrowheads="1"/>
              </p:cNvSpPr>
              <p:nvPr/>
            </p:nvSpPr>
            <p:spPr bwMode="auto">
              <a:xfrm>
                <a:off x="3739" y="1921"/>
                <a:ext cx="1" cy="853"/>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93" name="Rectangle 679"/>
              <p:cNvSpPr>
                <a:spLocks noChangeArrowheads="1"/>
              </p:cNvSpPr>
              <p:nvPr/>
            </p:nvSpPr>
            <p:spPr bwMode="auto">
              <a:xfrm>
                <a:off x="3740" y="1921"/>
                <a:ext cx="1" cy="853"/>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94" name="Rectangle 680"/>
              <p:cNvSpPr>
                <a:spLocks noChangeArrowheads="1"/>
              </p:cNvSpPr>
              <p:nvPr/>
            </p:nvSpPr>
            <p:spPr bwMode="auto">
              <a:xfrm>
                <a:off x="3741" y="1921"/>
                <a:ext cx="2" cy="853"/>
              </a:xfrm>
              <a:prstGeom prst="rect">
                <a:avLst/>
              </a:prstGeom>
              <a:solidFill>
                <a:srgbClr val="8989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95" name="Rectangle 681"/>
              <p:cNvSpPr>
                <a:spLocks noChangeArrowheads="1"/>
              </p:cNvSpPr>
              <p:nvPr/>
            </p:nvSpPr>
            <p:spPr bwMode="auto">
              <a:xfrm>
                <a:off x="3743" y="1921"/>
                <a:ext cx="1" cy="853"/>
              </a:xfrm>
              <a:prstGeom prst="rect">
                <a:avLst/>
              </a:prstGeom>
              <a:solidFill>
                <a:srgbClr val="8D8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96" name="Rectangle 682"/>
              <p:cNvSpPr>
                <a:spLocks noChangeArrowheads="1"/>
              </p:cNvSpPr>
              <p:nvPr/>
            </p:nvSpPr>
            <p:spPr bwMode="auto">
              <a:xfrm>
                <a:off x="3744" y="1921"/>
                <a:ext cx="1" cy="853"/>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97" name="Rectangle 683"/>
              <p:cNvSpPr>
                <a:spLocks noChangeArrowheads="1"/>
              </p:cNvSpPr>
              <p:nvPr/>
            </p:nvSpPr>
            <p:spPr bwMode="auto">
              <a:xfrm>
                <a:off x="3745" y="1921"/>
                <a:ext cx="2" cy="853"/>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98" name="Rectangle 684"/>
              <p:cNvSpPr>
                <a:spLocks noChangeArrowheads="1"/>
              </p:cNvSpPr>
              <p:nvPr/>
            </p:nvSpPr>
            <p:spPr bwMode="auto">
              <a:xfrm>
                <a:off x="3747" y="1921"/>
                <a:ext cx="1" cy="853"/>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99" name="Rectangle 685"/>
              <p:cNvSpPr>
                <a:spLocks noChangeArrowheads="1"/>
              </p:cNvSpPr>
              <p:nvPr/>
            </p:nvSpPr>
            <p:spPr bwMode="auto">
              <a:xfrm>
                <a:off x="3748" y="1921"/>
                <a:ext cx="1" cy="853"/>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00" name="Rectangle 686"/>
              <p:cNvSpPr>
                <a:spLocks noChangeArrowheads="1"/>
              </p:cNvSpPr>
              <p:nvPr/>
            </p:nvSpPr>
            <p:spPr bwMode="auto">
              <a:xfrm>
                <a:off x="3749" y="1921"/>
                <a:ext cx="2" cy="853"/>
              </a:xfrm>
              <a:prstGeom prst="rect">
                <a:avLst/>
              </a:prstGeom>
              <a:solidFill>
                <a:srgbClr val="9A9A9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01" name="Rectangle 687"/>
              <p:cNvSpPr>
                <a:spLocks noChangeArrowheads="1"/>
              </p:cNvSpPr>
              <p:nvPr/>
            </p:nvSpPr>
            <p:spPr bwMode="auto">
              <a:xfrm>
                <a:off x="3751" y="1921"/>
                <a:ext cx="1" cy="853"/>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02" name="Rectangle 688"/>
              <p:cNvSpPr>
                <a:spLocks noChangeArrowheads="1"/>
              </p:cNvSpPr>
              <p:nvPr/>
            </p:nvSpPr>
            <p:spPr bwMode="auto">
              <a:xfrm>
                <a:off x="3752" y="1921"/>
                <a:ext cx="1" cy="853"/>
              </a:xfrm>
              <a:prstGeom prst="rect">
                <a:avLst/>
              </a:prstGeom>
              <a:solidFill>
                <a:srgbClr val="9F9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03" name="Rectangle 689"/>
              <p:cNvSpPr>
                <a:spLocks noChangeArrowheads="1"/>
              </p:cNvSpPr>
              <p:nvPr/>
            </p:nvSpPr>
            <p:spPr bwMode="auto">
              <a:xfrm>
                <a:off x="3753" y="1921"/>
                <a:ext cx="2" cy="853"/>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04" name="Rectangle 690"/>
              <p:cNvSpPr>
                <a:spLocks noChangeArrowheads="1"/>
              </p:cNvSpPr>
              <p:nvPr/>
            </p:nvSpPr>
            <p:spPr bwMode="auto">
              <a:xfrm>
                <a:off x="3755" y="1921"/>
                <a:ext cx="1" cy="853"/>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05" name="Rectangle 691"/>
              <p:cNvSpPr>
                <a:spLocks noChangeArrowheads="1"/>
              </p:cNvSpPr>
              <p:nvPr/>
            </p:nvSpPr>
            <p:spPr bwMode="auto">
              <a:xfrm>
                <a:off x="3756" y="1921"/>
                <a:ext cx="1" cy="853"/>
              </a:xfrm>
              <a:prstGeom prst="rect">
                <a:avLst/>
              </a:prstGeom>
              <a:solidFill>
                <a:srgbClr val="A7A7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06" name="Rectangle 692"/>
              <p:cNvSpPr>
                <a:spLocks noChangeArrowheads="1"/>
              </p:cNvSpPr>
              <p:nvPr/>
            </p:nvSpPr>
            <p:spPr bwMode="auto">
              <a:xfrm>
                <a:off x="3757" y="1921"/>
                <a:ext cx="2" cy="853"/>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07" name="Rectangle 693"/>
              <p:cNvSpPr>
                <a:spLocks noChangeArrowheads="1"/>
              </p:cNvSpPr>
              <p:nvPr/>
            </p:nvSpPr>
            <p:spPr bwMode="auto">
              <a:xfrm>
                <a:off x="3759" y="1921"/>
                <a:ext cx="1" cy="853"/>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08" name="Rectangle 694"/>
              <p:cNvSpPr>
                <a:spLocks noChangeArrowheads="1"/>
              </p:cNvSpPr>
              <p:nvPr/>
            </p:nvSpPr>
            <p:spPr bwMode="auto">
              <a:xfrm>
                <a:off x="3759" y="1921"/>
                <a:ext cx="1" cy="853"/>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09" name="Rectangle 695"/>
              <p:cNvSpPr>
                <a:spLocks noChangeArrowheads="1"/>
              </p:cNvSpPr>
              <p:nvPr/>
            </p:nvSpPr>
            <p:spPr bwMode="auto">
              <a:xfrm>
                <a:off x="3760" y="1921"/>
                <a:ext cx="1" cy="853"/>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10" name="Rectangle 696"/>
              <p:cNvSpPr>
                <a:spLocks noChangeArrowheads="1"/>
              </p:cNvSpPr>
              <p:nvPr/>
            </p:nvSpPr>
            <p:spPr bwMode="auto">
              <a:xfrm>
                <a:off x="3761" y="1921"/>
                <a:ext cx="2" cy="853"/>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11" name="Rectangle 697"/>
              <p:cNvSpPr>
                <a:spLocks noChangeArrowheads="1"/>
              </p:cNvSpPr>
              <p:nvPr/>
            </p:nvSpPr>
            <p:spPr bwMode="auto">
              <a:xfrm>
                <a:off x="3763" y="1921"/>
                <a:ext cx="1" cy="853"/>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12" name="Rectangle 698"/>
              <p:cNvSpPr>
                <a:spLocks noChangeArrowheads="1"/>
              </p:cNvSpPr>
              <p:nvPr/>
            </p:nvSpPr>
            <p:spPr bwMode="auto">
              <a:xfrm>
                <a:off x="3764" y="1921"/>
                <a:ext cx="1" cy="853"/>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13" name="Rectangle 699"/>
              <p:cNvSpPr>
                <a:spLocks noChangeArrowheads="1"/>
              </p:cNvSpPr>
              <p:nvPr/>
            </p:nvSpPr>
            <p:spPr bwMode="auto">
              <a:xfrm>
                <a:off x="3765" y="1921"/>
                <a:ext cx="2" cy="853"/>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14" name="Rectangle 700"/>
              <p:cNvSpPr>
                <a:spLocks noChangeArrowheads="1"/>
              </p:cNvSpPr>
              <p:nvPr/>
            </p:nvSpPr>
            <p:spPr bwMode="auto">
              <a:xfrm>
                <a:off x="3767" y="1921"/>
                <a:ext cx="1" cy="853"/>
              </a:xfrm>
              <a:prstGeom prst="rect">
                <a:avLst/>
              </a:prstGeom>
              <a:solidFill>
                <a:srgbClr val="BBBB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15" name="Rectangle 701"/>
              <p:cNvSpPr>
                <a:spLocks noChangeArrowheads="1"/>
              </p:cNvSpPr>
              <p:nvPr/>
            </p:nvSpPr>
            <p:spPr bwMode="auto">
              <a:xfrm>
                <a:off x="3768" y="1921"/>
                <a:ext cx="1" cy="853"/>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16" name="Rectangle 702"/>
              <p:cNvSpPr>
                <a:spLocks noChangeArrowheads="1"/>
              </p:cNvSpPr>
              <p:nvPr/>
            </p:nvSpPr>
            <p:spPr bwMode="auto">
              <a:xfrm>
                <a:off x="3769" y="1921"/>
                <a:ext cx="2" cy="853"/>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17" name="Rectangle 703"/>
              <p:cNvSpPr>
                <a:spLocks noChangeArrowheads="1"/>
              </p:cNvSpPr>
              <p:nvPr/>
            </p:nvSpPr>
            <p:spPr bwMode="auto">
              <a:xfrm>
                <a:off x="3771" y="1921"/>
                <a:ext cx="1" cy="853"/>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18" name="Rectangle 704"/>
              <p:cNvSpPr>
                <a:spLocks noChangeArrowheads="1"/>
              </p:cNvSpPr>
              <p:nvPr/>
            </p:nvSpPr>
            <p:spPr bwMode="auto">
              <a:xfrm>
                <a:off x="3772" y="1921"/>
                <a:ext cx="1" cy="85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19" name="Rectangle 705"/>
              <p:cNvSpPr>
                <a:spLocks noChangeArrowheads="1"/>
              </p:cNvSpPr>
              <p:nvPr/>
            </p:nvSpPr>
            <p:spPr bwMode="auto">
              <a:xfrm>
                <a:off x="3773" y="1921"/>
                <a:ext cx="2" cy="853"/>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20" name="Rectangle 706"/>
              <p:cNvSpPr>
                <a:spLocks noChangeArrowheads="1"/>
              </p:cNvSpPr>
              <p:nvPr/>
            </p:nvSpPr>
            <p:spPr bwMode="auto">
              <a:xfrm>
                <a:off x="3775" y="1921"/>
                <a:ext cx="1" cy="853"/>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21" name="Rectangle 707"/>
              <p:cNvSpPr>
                <a:spLocks noChangeArrowheads="1"/>
              </p:cNvSpPr>
              <p:nvPr/>
            </p:nvSpPr>
            <p:spPr bwMode="auto">
              <a:xfrm>
                <a:off x="3776" y="1921"/>
                <a:ext cx="1" cy="853"/>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22" name="Rectangle 708"/>
              <p:cNvSpPr>
                <a:spLocks noChangeArrowheads="1"/>
              </p:cNvSpPr>
              <p:nvPr/>
            </p:nvSpPr>
            <p:spPr bwMode="auto">
              <a:xfrm>
                <a:off x="3777" y="1921"/>
                <a:ext cx="2" cy="853"/>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23" name="Rectangle 709"/>
              <p:cNvSpPr>
                <a:spLocks noChangeArrowheads="1"/>
              </p:cNvSpPr>
              <p:nvPr/>
            </p:nvSpPr>
            <p:spPr bwMode="auto">
              <a:xfrm>
                <a:off x="3779" y="1921"/>
                <a:ext cx="1" cy="853"/>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24" name="Rectangle 710"/>
              <p:cNvSpPr>
                <a:spLocks noChangeArrowheads="1"/>
              </p:cNvSpPr>
              <p:nvPr/>
            </p:nvSpPr>
            <p:spPr bwMode="auto">
              <a:xfrm>
                <a:off x="3780" y="1921"/>
                <a:ext cx="1" cy="85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25" name="Rectangle 711"/>
              <p:cNvSpPr>
                <a:spLocks noChangeArrowheads="1"/>
              </p:cNvSpPr>
              <p:nvPr/>
            </p:nvSpPr>
            <p:spPr bwMode="auto">
              <a:xfrm>
                <a:off x="3781" y="1921"/>
                <a:ext cx="1" cy="85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26" name="Rectangle 712"/>
              <p:cNvSpPr>
                <a:spLocks noChangeArrowheads="1"/>
              </p:cNvSpPr>
              <p:nvPr/>
            </p:nvSpPr>
            <p:spPr bwMode="auto">
              <a:xfrm>
                <a:off x="3782" y="1921"/>
                <a:ext cx="1" cy="853"/>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27" name="Rectangle 713"/>
              <p:cNvSpPr>
                <a:spLocks noChangeArrowheads="1"/>
              </p:cNvSpPr>
              <p:nvPr/>
            </p:nvSpPr>
            <p:spPr bwMode="auto">
              <a:xfrm>
                <a:off x="3783" y="1921"/>
                <a:ext cx="1" cy="853"/>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28" name="Rectangle 714"/>
              <p:cNvSpPr>
                <a:spLocks noChangeArrowheads="1"/>
              </p:cNvSpPr>
              <p:nvPr/>
            </p:nvSpPr>
            <p:spPr bwMode="auto">
              <a:xfrm>
                <a:off x="3784" y="1921"/>
                <a:ext cx="1" cy="853"/>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29" name="Rectangle 715"/>
              <p:cNvSpPr>
                <a:spLocks noChangeArrowheads="1"/>
              </p:cNvSpPr>
              <p:nvPr/>
            </p:nvSpPr>
            <p:spPr bwMode="auto">
              <a:xfrm>
                <a:off x="3785" y="1921"/>
                <a:ext cx="2" cy="853"/>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30" name="Rectangle 716"/>
              <p:cNvSpPr>
                <a:spLocks noChangeArrowheads="1"/>
              </p:cNvSpPr>
              <p:nvPr/>
            </p:nvSpPr>
            <p:spPr bwMode="auto">
              <a:xfrm>
                <a:off x="3787" y="1921"/>
                <a:ext cx="1" cy="853"/>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31" name="Rectangle 717"/>
              <p:cNvSpPr>
                <a:spLocks noChangeArrowheads="1"/>
              </p:cNvSpPr>
              <p:nvPr/>
            </p:nvSpPr>
            <p:spPr bwMode="auto">
              <a:xfrm>
                <a:off x="3788" y="1921"/>
                <a:ext cx="1" cy="85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32" name="Rectangle 718"/>
              <p:cNvSpPr>
                <a:spLocks noChangeArrowheads="1"/>
              </p:cNvSpPr>
              <p:nvPr/>
            </p:nvSpPr>
            <p:spPr bwMode="auto">
              <a:xfrm>
                <a:off x="3789" y="1921"/>
                <a:ext cx="2" cy="85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33" name="Rectangle 719"/>
              <p:cNvSpPr>
                <a:spLocks noChangeArrowheads="1"/>
              </p:cNvSpPr>
              <p:nvPr/>
            </p:nvSpPr>
            <p:spPr bwMode="auto">
              <a:xfrm>
                <a:off x="3791" y="1921"/>
                <a:ext cx="1" cy="85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34" name="Rectangle 720"/>
              <p:cNvSpPr>
                <a:spLocks noChangeArrowheads="1"/>
              </p:cNvSpPr>
              <p:nvPr/>
            </p:nvSpPr>
            <p:spPr bwMode="auto">
              <a:xfrm>
                <a:off x="3792" y="1921"/>
                <a:ext cx="1" cy="85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35" name="Rectangle 721"/>
              <p:cNvSpPr>
                <a:spLocks noChangeArrowheads="1"/>
              </p:cNvSpPr>
              <p:nvPr/>
            </p:nvSpPr>
            <p:spPr bwMode="auto">
              <a:xfrm>
                <a:off x="3793" y="1921"/>
                <a:ext cx="2" cy="85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36" name="Rectangle 722"/>
              <p:cNvSpPr>
                <a:spLocks noChangeArrowheads="1"/>
              </p:cNvSpPr>
              <p:nvPr/>
            </p:nvSpPr>
            <p:spPr bwMode="auto">
              <a:xfrm>
                <a:off x="3795" y="1921"/>
                <a:ext cx="1" cy="85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37" name="Rectangle 723"/>
              <p:cNvSpPr>
                <a:spLocks noChangeArrowheads="1"/>
              </p:cNvSpPr>
              <p:nvPr/>
            </p:nvSpPr>
            <p:spPr bwMode="auto">
              <a:xfrm>
                <a:off x="3796" y="1921"/>
                <a:ext cx="1" cy="853"/>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38" name="Rectangle 724"/>
              <p:cNvSpPr>
                <a:spLocks noChangeArrowheads="1"/>
              </p:cNvSpPr>
              <p:nvPr/>
            </p:nvSpPr>
            <p:spPr bwMode="auto">
              <a:xfrm>
                <a:off x="3797" y="1921"/>
                <a:ext cx="2" cy="853"/>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39" name="Rectangle 725"/>
              <p:cNvSpPr>
                <a:spLocks noChangeArrowheads="1"/>
              </p:cNvSpPr>
              <p:nvPr/>
            </p:nvSpPr>
            <p:spPr bwMode="auto">
              <a:xfrm>
                <a:off x="3799" y="1921"/>
                <a:ext cx="1" cy="853"/>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40" name="Rectangle 726"/>
              <p:cNvSpPr>
                <a:spLocks noChangeArrowheads="1"/>
              </p:cNvSpPr>
              <p:nvPr/>
            </p:nvSpPr>
            <p:spPr bwMode="auto">
              <a:xfrm>
                <a:off x="3800" y="1921"/>
                <a:ext cx="1" cy="853"/>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41" name="Rectangle 727"/>
              <p:cNvSpPr>
                <a:spLocks noChangeArrowheads="1"/>
              </p:cNvSpPr>
              <p:nvPr/>
            </p:nvSpPr>
            <p:spPr bwMode="auto">
              <a:xfrm>
                <a:off x="3801" y="1921"/>
                <a:ext cx="1" cy="853"/>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42" name="Rectangle 728"/>
              <p:cNvSpPr>
                <a:spLocks noChangeArrowheads="1"/>
              </p:cNvSpPr>
              <p:nvPr/>
            </p:nvSpPr>
            <p:spPr bwMode="auto">
              <a:xfrm>
                <a:off x="3802" y="1921"/>
                <a:ext cx="2" cy="853"/>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43" name="Rectangle 729"/>
              <p:cNvSpPr>
                <a:spLocks noChangeArrowheads="1"/>
              </p:cNvSpPr>
              <p:nvPr/>
            </p:nvSpPr>
            <p:spPr bwMode="auto">
              <a:xfrm>
                <a:off x="3804" y="1921"/>
                <a:ext cx="1" cy="85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44" name="Rectangle 730"/>
              <p:cNvSpPr>
                <a:spLocks noChangeArrowheads="1"/>
              </p:cNvSpPr>
              <p:nvPr/>
            </p:nvSpPr>
            <p:spPr bwMode="auto">
              <a:xfrm>
                <a:off x="3805" y="1921"/>
                <a:ext cx="1" cy="853"/>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45" name="Rectangle 731"/>
              <p:cNvSpPr>
                <a:spLocks noChangeArrowheads="1"/>
              </p:cNvSpPr>
              <p:nvPr/>
            </p:nvSpPr>
            <p:spPr bwMode="auto">
              <a:xfrm>
                <a:off x="3806" y="1921"/>
                <a:ext cx="1" cy="853"/>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46" name="Rectangle 732"/>
              <p:cNvSpPr>
                <a:spLocks noChangeArrowheads="1"/>
              </p:cNvSpPr>
              <p:nvPr/>
            </p:nvSpPr>
            <p:spPr bwMode="auto">
              <a:xfrm>
                <a:off x="3807" y="1921"/>
                <a:ext cx="1" cy="853"/>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47" name="Rectangle 733"/>
              <p:cNvSpPr>
                <a:spLocks noChangeArrowheads="1"/>
              </p:cNvSpPr>
              <p:nvPr/>
            </p:nvSpPr>
            <p:spPr bwMode="auto">
              <a:xfrm>
                <a:off x="3808" y="1921"/>
                <a:ext cx="1" cy="853"/>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48" name="Rectangle 734"/>
              <p:cNvSpPr>
                <a:spLocks noChangeArrowheads="1"/>
              </p:cNvSpPr>
              <p:nvPr/>
            </p:nvSpPr>
            <p:spPr bwMode="auto">
              <a:xfrm>
                <a:off x="3809" y="1921"/>
                <a:ext cx="2" cy="853"/>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49" name="Rectangle 735"/>
              <p:cNvSpPr>
                <a:spLocks noChangeArrowheads="1"/>
              </p:cNvSpPr>
              <p:nvPr/>
            </p:nvSpPr>
            <p:spPr bwMode="auto">
              <a:xfrm>
                <a:off x="3811" y="1921"/>
                <a:ext cx="1" cy="85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50" name="Rectangle 736"/>
              <p:cNvSpPr>
                <a:spLocks noChangeArrowheads="1"/>
              </p:cNvSpPr>
              <p:nvPr/>
            </p:nvSpPr>
            <p:spPr bwMode="auto">
              <a:xfrm>
                <a:off x="3812" y="1921"/>
                <a:ext cx="1" cy="853"/>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51" name="Rectangle 737"/>
              <p:cNvSpPr>
                <a:spLocks noChangeArrowheads="1"/>
              </p:cNvSpPr>
              <p:nvPr/>
            </p:nvSpPr>
            <p:spPr bwMode="auto">
              <a:xfrm>
                <a:off x="3813" y="1921"/>
                <a:ext cx="2" cy="853"/>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52" name="Rectangle 738"/>
              <p:cNvSpPr>
                <a:spLocks noChangeArrowheads="1"/>
              </p:cNvSpPr>
              <p:nvPr/>
            </p:nvSpPr>
            <p:spPr bwMode="auto">
              <a:xfrm>
                <a:off x="3815" y="1921"/>
                <a:ext cx="1" cy="853"/>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53" name="Rectangle 739"/>
              <p:cNvSpPr>
                <a:spLocks noChangeArrowheads="1"/>
              </p:cNvSpPr>
              <p:nvPr/>
            </p:nvSpPr>
            <p:spPr bwMode="auto">
              <a:xfrm>
                <a:off x="3816" y="1921"/>
                <a:ext cx="1" cy="853"/>
              </a:xfrm>
              <a:prstGeom prst="rect">
                <a:avLst/>
              </a:prstGeom>
              <a:solidFill>
                <a:srgbClr val="BBBB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54" name="Rectangle 740"/>
              <p:cNvSpPr>
                <a:spLocks noChangeArrowheads="1"/>
              </p:cNvSpPr>
              <p:nvPr/>
            </p:nvSpPr>
            <p:spPr bwMode="auto">
              <a:xfrm>
                <a:off x="3817" y="1921"/>
                <a:ext cx="2" cy="853"/>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55" name="Rectangle 741"/>
              <p:cNvSpPr>
                <a:spLocks noChangeArrowheads="1"/>
              </p:cNvSpPr>
              <p:nvPr/>
            </p:nvSpPr>
            <p:spPr bwMode="auto">
              <a:xfrm>
                <a:off x="3819" y="1921"/>
                <a:ext cx="1" cy="853"/>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56" name="Rectangle 742"/>
              <p:cNvSpPr>
                <a:spLocks noChangeArrowheads="1"/>
              </p:cNvSpPr>
              <p:nvPr/>
            </p:nvSpPr>
            <p:spPr bwMode="auto">
              <a:xfrm>
                <a:off x="3820" y="1921"/>
                <a:ext cx="1" cy="853"/>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57" name="Rectangle 743"/>
              <p:cNvSpPr>
                <a:spLocks noChangeArrowheads="1"/>
              </p:cNvSpPr>
              <p:nvPr/>
            </p:nvSpPr>
            <p:spPr bwMode="auto">
              <a:xfrm>
                <a:off x="3821" y="1921"/>
                <a:ext cx="1" cy="853"/>
              </a:xfrm>
              <a:prstGeom prst="rect">
                <a:avLst/>
              </a:prstGeom>
              <a:solidFill>
                <a:srgbClr val="B4B4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58" name="Rectangle 744"/>
              <p:cNvSpPr>
                <a:spLocks noChangeArrowheads="1"/>
              </p:cNvSpPr>
              <p:nvPr/>
            </p:nvSpPr>
            <p:spPr bwMode="auto">
              <a:xfrm>
                <a:off x="3822" y="1921"/>
                <a:ext cx="2" cy="853"/>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59" name="Rectangle 745"/>
              <p:cNvSpPr>
                <a:spLocks noChangeArrowheads="1"/>
              </p:cNvSpPr>
              <p:nvPr/>
            </p:nvSpPr>
            <p:spPr bwMode="auto">
              <a:xfrm>
                <a:off x="3824" y="1921"/>
                <a:ext cx="1" cy="853"/>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60" name="Rectangle 746"/>
              <p:cNvSpPr>
                <a:spLocks noChangeArrowheads="1"/>
              </p:cNvSpPr>
              <p:nvPr/>
            </p:nvSpPr>
            <p:spPr bwMode="auto">
              <a:xfrm>
                <a:off x="3825" y="1921"/>
                <a:ext cx="1" cy="853"/>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61" name="Rectangle 747"/>
              <p:cNvSpPr>
                <a:spLocks noChangeArrowheads="1"/>
              </p:cNvSpPr>
              <p:nvPr/>
            </p:nvSpPr>
            <p:spPr bwMode="auto">
              <a:xfrm>
                <a:off x="3826" y="1921"/>
                <a:ext cx="2" cy="853"/>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62" name="Rectangle 748"/>
              <p:cNvSpPr>
                <a:spLocks noChangeArrowheads="1"/>
              </p:cNvSpPr>
              <p:nvPr/>
            </p:nvSpPr>
            <p:spPr bwMode="auto">
              <a:xfrm>
                <a:off x="3828" y="1921"/>
                <a:ext cx="1" cy="853"/>
              </a:xfrm>
              <a:prstGeom prst="rect">
                <a:avLst/>
              </a:prstGeom>
              <a:solidFill>
                <a:srgbClr val="A7A7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63" name="Rectangle 749"/>
              <p:cNvSpPr>
                <a:spLocks noChangeArrowheads="1"/>
              </p:cNvSpPr>
              <p:nvPr/>
            </p:nvSpPr>
            <p:spPr bwMode="auto">
              <a:xfrm>
                <a:off x="3829" y="1921"/>
                <a:ext cx="1" cy="853"/>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64" name="Rectangle 750"/>
              <p:cNvSpPr>
                <a:spLocks noChangeArrowheads="1"/>
              </p:cNvSpPr>
              <p:nvPr/>
            </p:nvSpPr>
            <p:spPr bwMode="auto">
              <a:xfrm>
                <a:off x="3830" y="1921"/>
                <a:ext cx="1" cy="853"/>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65" name="Rectangle 751"/>
              <p:cNvSpPr>
                <a:spLocks noChangeArrowheads="1"/>
              </p:cNvSpPr>
              <p:nvPr/>
            </p:nvSpPr>
            <p:spPr bwMode="auto">
              <a:xfrm>
                <a:off x="3831" y="1921"/>
                <a:ext cx="1" cy="853"/>
              </a:xfrm>
              <a:prstGeom prst="rect">
                <a:avLst/>
              </a:prstGeom>
              <a:solidFill>
                <a:srgbClr val="9F9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66" name="Rectangle 752"/>
              <p:cNvSpPr>
                <a:spLocks noChangeArrowheads="1"/>
              </p:cNvSpPr>
              <p:nvPr/>
            </p:nvSpPr>
            <p:spPr bwMode="auto">
              <a:xfrm>
                <a:off x="3832" y="1921"/>
                <a:ext cx="1" cy="853"/>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67" name="Rectangle 753"/>
              <p:cNvSpPr>
                <a:spLocks noChangeArrowheads="1"/>
              </p:cNvSpPr>
              <p:nvPr/>
            </p:nvSpPr>
            <p:spPr bwMode="auto">
              <a:xfrm>
                <a:off x="3833" y="1921"/>
                <a:ext cx="2" cy="853"/>
              </a:xfrm>
              <a:prstGeom prst="rect">
                <a:avLst/>
              </a:prstGeom>
              <a:solidFill>
                <a:srgbClr val="9A9A9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68" name="Rectangle 754"/>
              <p:cNvSpPr>
                <a:spLocks noChangeArrowheads="1"/>
              </p:cNvSpPr>
              <p:nvPr/>
            </p:nvSpPr>
            <p:spPr bwMode="auto">
              <a:xfrm>
                <a:off x="3835" y="1921"/>
                <a:ext cx="1" cy="853"/>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69" name="Rectangle 755"/>
              <p:cNvSpPr>
                <a:spLocks noChangeArrowheads="1"/>
              </p:cNvSpPr>
              <p:nvPr/>
            </p:nvSpPr>
            <p:spPr bwMode="auto">
              <a:xfrm>
                <a:off x="3836" y="1921"/>
                <a:ext cx="1" cy="853"/>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70" name="Rectangle 756"/>
              <p:cNvSpPr>
                <a:spLocks noChangeArrowheads="1"/>
              </p:cNvSpPr>
              <p:nvPr/>
            </p:nvSpPr>
            <p:spPr bwMode="auto">
              <a:xfrm>
                <a:off x="3837" y="1921"/>
                <a:ext cx="2" cy="853"/>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71" name="Rectangle 757"/>
              <p:cNvSpPr>
                <a:spLocks noChangeArrowheads="1"/>
              </p:cNvSpPr>
              <p:nvPr/>
            </p:nvSpPr>
            <p:spPr bwMode="auto">
              <a:xfrm>
                <a:off x="3839" y="1921"/>
                <a:ext cx="1" cy="853"/>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72" name="Rectangle 758"/>
              <p:cNvSpPr>
                <a:spLocks noChangeArrowheads="1"/>
              </p:cNvSpPr>
              <p:nvPr/>
            </p:nvSpPr>
            <p:spPr bwMode="auto">
              <a:xfrm>
                <a:off x="3840" y="1921"/>
                <a:ext cx="1" cy="853"/>
              </a:xfrm>
              <a:prstGeom prst="rect">
                <a:avLst/>
              </a:prstGeom>
              <a:solidFill>
                <a:srgbClr val="8D8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73" name="Rectangle 759"/>
              <p:cNvSpPr>
                <a:spLocks noChangeArrowheads="1"/>
              </p:cNvSpPr>
              <p:nvPr/>
            </p:nvSpPr>
            <p:spPr bwMode="auto">
              <a:xfrm>
                <a:off x="3841" y="1921"/>
                <a:ext cx="1" cy="853"/>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74" name="Rectangle 760"/>
              <p:cNvSpPr>
                <a:spLocks noChangeArrowheads="1"/>
              </p:cNvSpPr>
              <p:nvPr/>
            </p:nvSpPr>
            <p:spPr bwMode="auto">
              <a:xfrm>
                <a:off x="3842" y="1921"/>
                <a:ext cx="2" cy="853"/>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75" name="Rectangle 761"/>
              <p:cNvSpPr>
                <a:spLocks noChangeArrowheads="1"/>
              </p:cNvSpPr>
              <p:nvPr/>
            </p:nvSpPr>
            <p:spPr bwMode="auto">
              <a:xfrm>
                <a:off x="3844" y="1921"/>
                <a:ext cx="1" cy="853"/>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76" name="Rectangle 762"/>
              <p:cNvSpPr>
                <a:spLocks noChangeArrowheads="1"/>
              </p:cNvSpPr>
              <p:nvPr/>
            </p:nvSpPr>
            <p:spPr bwMode="auto">
              <a:xfrm>
                <a:off x="3845" y="1921"/>
                <a:ext cx="1" cy="853"/>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77" name="Rectangle 763"/>
              <p:cNvSpPr>
                <a:spLocks noChangeArrowheads="1"/>
              </p:cNvSpPr>
              <p:nvPr/>
            </p:nvSpPr>
            <p:spPr bwMode="auto">
              <a:xfrm>
                <a:off x="3846" y="1921"/>
                <a:ext cx="2" cy="853"/>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78" name="Rectangle 764"/>
              <p:cNvSpPr>
                <a:spLocks noChangeArrowheads="1"/>
              </p:cNvSpPr>
              <p:nvPr/>
            </p:nvSpPr>
            <p:spPr bwMode="auto">
              <a:xfrm>
                <a:off x="3848" y="1921"/>
                <a:ext cx="1" cy="853"/>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79" name="Rectangle 765"/>
              <p:cNvSpPr>
                <a:spLocks noChangeArrowheads="1"/>
              </p:cNvSpPr>
              <p:nvPr/>
            </p:nvSpPr>
            <p:spPr bwMode="auto">
              <a:xfrm>
                <a:off x="3849" y="1921"/>
                <a:ext cx="1" cy="853"/>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80" name="Rectangle 766"/>
              <p:cNvSpPr>
                <a:spLocks noChangeArrowheads="1"/>
              </p:cNvSpPr>
              <p:nvPr/>
            </p:nvSpPr>
            <p:spPr bwMode="auto">
              <a:xfrm>
                <a:off x="3850" y="1921"/>
                <a:ext cx="2" cy="853"/>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81" name="Rectangle 767"/>
              <p:cNvSpPr>
                <a:spLocks noChangeArrowheads="1"/>
              </p:cNvSpPr>
              <p:nvPr/>
            </p:nvSpPr>
            <p:spPr bwMode="auto">
              <a:xfrm>
                <a:off x="3852" y="1921"/>
                <a:ext cx="1" cy="853"/>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82" name="Rectangle 768"/>
              <p:cNvSpPr>
                <a:spLocks noChangeArrowheads="1"/>
              </p:cNvSpPr>
              <p:nvPr/>
            </p:nvSpPr>
            <p:spPr bwMode="auto">
              <a:xfrm>
                <a:off x="3853" y="1921"/>
                <a:ext cx="1" cy="853"/>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83" name="Rectangle 769"/>
              <p:cNvSpPr>
                <a:spLocks noChangeArrowheads="1"/>
              </p:cNvSpPr>
              <p:nvPr/>
            </p:nvSpPr>
            <p:spPr bwMode="auto">
              <a:xfrm>
                <a:off x="3854" y="1921"/>
                <a:ext cx="1" cy="853"/>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84" name="Rectangle 770"/>
              <p:cNvSpPr>
                <a:spLocks noChangeArrowheads="1"/>
              </p:cNvSpPr>
              <p:nvPr/>
            </p:nvSpPr>
            <p:spPr bwMode="auto">
              <a:xfrm>
                <a:off x="3855" y="1921"/>
                <a:ext cx="1" cy="853"/>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85" name="Rectangle 771"/>
              <p:cNvSpPr>
                <a:spLocks noChangeArrowheads="1"/>
              </p:cNvSpPr>
              <p:nvPr/>
            </p:nvSpPr>
            <p:spPr bwMode="auto">
              <a:xfrm>
                <a:off x="3856" y="1921"/>
                <a:ext cx="1" cy="853"/>
              </a:xfrm>
              <a:prstGeom prst="rect">
                <a:avLst/>
              </a:prstGeom>
              <a:solidFill>
                <a:srgbClr val="6D6D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86" name="Rectangle 772"/>
              <p:cNvSpPr>
                <a:spLocks noChangeArrowheads="1"/>
              </p:cNvSpPr>
              <p:nvPr/>
            </p:nvSpPr>
            <p:spPr bwMode="auto">
              <a:xfrm>
                <a:off x="3857" y="1921"/>
                <a:ext cx="2" cy="853"/>
              </a:xfrm>
              <a:prstGeom prst="rect">
                <a:avLst/>
              </a:prstGeom>
              <a:solidFill>
                <a:srgbClr val="6A6A6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87" name="Rectangle 773"/>
              <p:cNvSpPr>
                <a:spLocks noChangeArrowheads="1"/>
              </p:cNvSpPr>
              <p:nvPr/>
            </p:nvSpPr>
            <p:spPr bwMode="auto">
              <a:xfrm>
                <a:off x="3859" y="1921"/>
                <a:ext cx="1" cy="853"/>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88" name="Rectangle 774"/>
              <p:cNvSpPr>
                <a:spLocks noChangeArrowheads="1"/>
              </p:cNvSpPr>
              <p:nvPr/>
            </p:nvSpPr>
            <p:spPr bwMode="auto">
              <a:xfrm>
                <a:off x="3860" y="1921"/>
                <a:ext cx="1" cy="853"/>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89" name="Rectangle 775"/>
              <p:cNvSpPr>
                <a:spLocks noChangeArrowheads="1"/>
              </p:cNvSpPr>
              <p:nvPr/>
            </p:nvSpPr>
            <p:spPr bwMode="auto">
              <a:xfrm>
                <a:off x="3861" y="1921"/>
                <a:ext cx="1" cy="853"/>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90" name="Rectangle 776"/>
              <p:cNvSpPr>
                <a:spLocks noChangeArrowheads="1"/>
              </p:cNvSpPr>
              <p:nvPr/>
            </p:nvSpPr>
            <p:spPr bwMode="auto">
              <a:xfrm>
                <a:off x="3862" y="1921"/>
                <a:ext cx="2" cy="853"/>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91" name="Rectangle 777"/>
              <p:cNvSpPr>
                <a:spLocks noChangeArrowheads="1"/>
              </p:cNvSpPr>
              <p:nvPr/>
            </p:nvSpPr>
            <p:spPr bwMode="auto">
              <a:xfrm>
                <a:off x="3864" y="1921"/>
                <a:ext cx="1" cy="853"/>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92" name="Rectangle 778"/>
              <p:cNvSpPr>
                <a:spLocks noChangeArrowheads="1"/>
              </p:cNvSpPr>
              <p:nvPr/>
            </p:nvSpPr>
            <p:spPr bwMode="auto">
              <a:xfrm>
                <a:off x="3865" y="1921"/>
                <a:ext cx="1" cy="853"/>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93" name="Rectangle 779"/>
              <p:cNvSpPr>
                <a:spLocks noChangeArrowheads="1"/>
              </p:cNvSpPr>
              <p:nvPr/>
            </p:nvSpPr>
            <p:spPr bwMode="auto">
              <a:xfrm>
                <a:off x="3866" y="1921"/>
                <a:ext cx="2" cy="853"/>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94" name="Rectangle 780"/>
              <p:cNvSpPr>
                <a:spLocks noChangeArrowheads="1"/>
              </p:cNvSpPr>
              <p:nvPr/>
            </p:nvSpPr>
            <p:spPr bwMode="auto">
              <a:xfrm>
                <a:off x="3868" y="1921"/>
                <a:ext cx="1" cy="853"/>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95" name="Rectangle 781"/>
              <p:cNvSpPr>
                <a:spLocks noChangeArrowheads="1"/>
              </p:cNvSpPr>
              <p:nvPr/>
            </p:nvSpPr>
            <p:spPr bwMode="auto">
              <a:xfrm>
                <a:off x="3869" y="1921"/>
                <a:ext cx="1" cy="853"/>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96" name="Rectangle 782"/>
              <p:cNvSpPr>
                <a:spLocks noChangeArrowheads="1"/>
              </p:cNvSpPr>
              <p:nvPr/>
            </p:nvSpPr>
            <p:spPr bwMode="auto">
              <a:xfrm>
                <a:off x="3870" y="1921"/>
                <a:ext cx="2" cy="853"/>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97" name="Rectangle 783"/>
              <p:cNvSpPr>
                <a:spLocks noChangeArrowheads="1"/>
              </p:cNvSpPr>
              <p:nvPr/>
            </p:nvSpPr>
            <p:spPr bwMode="auto">
              <a:xfrm>
                <a:off x="3872" y="1921"/>
                <a:ext cx="1" cy="853"/>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sp>
          <p:nvSpPr>
            <p:cNvPr id="27" name="Rectangle 784"/>
            <p:cNvSpPr>
              <a:spLocks noChangeArrowheads="1"/>
            </p:cNvSpPr>
            <p:nvPr/>
          </p:nvSpPr>
          <p:spPr bwMode="auto">
            <a:xfrm>
              <a:off x="3711" y="1921"/>
              <a:ext cx="162" cy="85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nvGrpSpPr>
            <p:cNvPr id="28" name="Group 785"/>
            <p:cNvGrpSpPr>
              <a:grpSpLocks/>
            </p:cNvGrpSpPr>
            <p:nvPr/>
          </p:nvGrpSpPr>
          <p:grpSpPr bwMode="auto">
            <a:xfrm>
              <a:off x="4116" y="2091"/>
              <a:ext cx="162" cy="683"/>
              <a:chOff x="4116" y="2091"/>
              <a:chExt cx="162" cy="683"/>
            </a:xfrm>
          </p:grpSpPr>
          <p:sp>
            <p:nvSpPr>
              <p:cNvPr id="442" name="Rectangle 786"/>
              <p:cNvSpPr>
                <a:spLocks noChangeArrowheads="1"/>
              </p:cNvSpPr>
              <p:nvPr/>
            </p:nvSpPr>
            <p:spPr bwMode="auto">
              <a:xfrm>
                <a:off x="4116" y="2091"/>
                <a:ext cx="1" cy="683"/>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43" name="Rectangle 787"/>
              <p:cNvSpPr>
                <a:spLocks noChangeArrowheads="1"/>
              </p:cNvSpPr>
              <p:nvPr/>
            </p:nvSpPr>
            <p:spPr bwMode="auto">
              <a:xfrm>
                <a:off x="4117" y="2091"/>
                <a:ext cx="1" cy="683"/>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44" name="Rectangle 788"/>
              <p:cNvSpPr>
                <a:spLocks noChangeArrowheads="1"/>
              </p:cNvSpPr>
              <p:nvPr/>
            </p:nvSpPr>
            <p:spPr bwMode="auto">
              <a:xfrm>
                <a:off x="4118" y="2091"/>
                <a:ext cx="1" cy="683"/>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45" name="Rectangle 789"/>
              <p:cNvSpPr>
                <a:spLocks noChangeArrowheads="1"/>
              </p:cNvSpPr>
              <p:nvPr/>
            </p:nvSpPr>
            <p:spPr bwMode="auto">
              <a:xfrm>
                <a:off x="4119" y="2091"/>
                <a:ext cx="1" cy="683"/>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46" name="Rectangle 790"/>
              <p:cNvSpPr>
                <a:spLocks noChangeArrowheads="1"/>
              </p:cNvSpPr>
              <p:nvPr/>
            </p:nvSpPr>
            <p:spPr bwMode="auto">
              <a:xfrm>
                <a:off x="4120" y="2091"/>
                <a:ext cx="2" cy="683"/>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47" name="Rectangle 791"/>
              <p:cNvSpPr>
                <a:spLocks noChangeArrowheads="1"/>
              </p:cNvSpPr>
              <p:nvPr/>
            </p:nvSpPr>
            <p:spPr bwMode="auto">
              <a:xfrm>
                <a:off x="4122" y="2091"/>
                <a:ext cx="1" cy="683"/>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48" name="Rectangle 792"/>
              <p:cNvSpPr>
                <a:spLocks noChangeArrowheads="1"/>
              </p:cNvSpPr>
              <p:nvPr/>
            </p:nvSpPr>
            <p:spPr bwMode="auto">
              <a:xfrm>
                <a:off x="4123" y="2091"/>
                <a:ext cx="1" cy="683"/>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49" name="Rectangle 793"/>
              <p:cNvSpPr>
                <a:spLocks noChangeArrowheads="1"/>
              </p:cNvSpPr>
              <p:nvPr/>
            </p:nvSpPr>
            <p:spPr bwMode="auto">
              <a:xfrm>
                <a:off x="4124" y="2091"/>
                <a:ext cx="2" cy="683"/>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50" name="Rectangle 794"/>
              <p:cNvSpPr>
                <a:spLocks noChangeArrowheads="1"/>
              </p:cNvSpPr>
              <p:nvPr/>
            </p:nvSpPr>
            <p:spPr bwMode="auto">
              <a:xfrm>
                <a:off x="4126" y="2091"/>
                <a:ext cx="1" cy="683"/>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51" name="Rectangle 795"/>
              <p:cNvSpPr>
                <a:spLocks noChangeArrowheads="1"/>
              </p:cNvSpPr>
              <p:nvPr/>
            </p:nvSpPr>
            <p:spPr bwMode="auto">
              <a:xfrm>
                <a:off x="4127" y="2091"/>
                <a:ext cx="1" cy="683"/>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52" name="Rectangle 796"/>
              <p:cNvSpPr>
                <a:spLocks noChangeArrowheads="1"/>
              </p:cNvSpPr>
              <p:nvPr/>
            </p:nvSpPr>
            <p:spPr bwMode="auto">
              <a:xfrm>
                <a:off x="4128" y="2091"/>
                <a:ext cx="2" cy="683"/>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53" name="Rectangle 797"/>
              <p:cNvSpPr>
                <a:spLocks noChangeArrowheads="1"/>
              </p:cNvSpPr>
              <p:nvPr/>
            </p:nvSpPr>
            <p:spPr bwMode="auto">
              <a:xfrm>
                <a:off x="4130" y="2091"/>
                <a:ext cx="1" cy="683"/>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54" name="Rectangle 798"/>
              <p:cNvSpPr>
                <a:spLocks noChangeArrowheads="1"/>
              </p:cNvSpPr>
              <p:nvPr/>
            </p:nvSpPr>
            <p:spPr bwMode="auto">
              <a:xfrm>
                <a:off x="4131" y="2091"/>
                <a:ext cx="1" cy="683"/>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55" name="Rectangle 799"/>
              <p:cNvSpPr>
                <a:spLocks noChangeArrowheads="1"/>
              </p:cNvSpPr>
              <p:nvPr/>
            </p:nvSpPr>
            <p:spPr bwMode="auto">
              <a:xfrm>
                <a:off x="4132" y="2091"/>
                <a:ext cx="1" cy="683"/>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56" name="Rectangle 800"/>
              <p:cNvSpPr>
                <a:spLocks noChangeArrowheads="1"/>
              </p:cNvSpPr>
              <p:nvPr/>
            </p:nvSpPr>
            <p:spPr bwMode="auto">
              <a:xfrm>
                <a:off x="4133" y="2091"/>
                <a:ext cx="2" cy="683"/>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57" name="Rectangle 801"/>
              <p:cNvSpPr>
                <a:spLocks noChangeArrowheads="1"/>
              </p:cNvSpPr>
              <p:nvPr/>
            </p:nvSpPr>
            <p:spPr bwMode="auto">
              <a:xfrm>
                <a:off x="4135" y="2091"/>
                <a:ext cx="1" cy="683"/>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58" name="Rectangle 802"/>
              <p:cNvSpPr>
                <a:spLocks noChangeArrowheads="1"/>
              </p:cNvSpPr>
              <p:nvPr/>
            </p:nvSpPr>
            <p:spPr bwMode="auto">
              <a:xfrm>
                <a:off x="4136" y="2091"/>
                <a:ext cx="1" cy="683"/>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59" name="Rectangle 803"/>
              <p:cNvSpPr>
                <a:spLocks noChangeArrowheads="1"/>
              </p:cNvSpPr>
              <p:nvPr/>
            </p:nvSpPr>
            <p:spPr bwMode="auto">
              <a:xfrm>
                <a:off x="4137" y="2091"/>
                <a:ext cx="2" cy="683"/>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60" name="Rectangle 804"/>
              <p:cNvSpPr>
                <a:spLocks noChangeArrowheads="1"/>
              </p:cNvSpPr>
              <p:nvPr/>
            </p:nvSpPr>
            <p:spPr bwMode="auto">
              <a:xfrm>
                <a:off x="4139" y="2091"/>
                <a:ext cx="1" cy="683"/>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61" name="Rectangle 805"/>
              <p:cNvSpPr>
                <a:spLocks noChangeArrowheads="1"/>
              </p:cNvSpPr>
              <p:nvPr/>
            </p:nvSpPr>
            <p:spPr bwMode="auto">
              <a:xfrm>
                <a:off x="4140" y="2091"/>
                <a:ext cx="1" cy="683"/>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62" name="Rectangle 806"/>
              <p:cNvSpPr>
                <a:spLocks noChangeArrowheads="1"/>
              </p:cNvSpPr>
              <p:nvPr/>
            </p:nvSpPr>
            <p:spPr bwMode="auto">
              <a:xfrm>
                <a:off x="4141" y="2091"/>
                <a:ext cx="1" cy="683"/>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63" name="Rectangle 807"/>
              <p:cNvSpPr>
                <a:spLocks noChangeArrowheads="1"/>
              </p:cNvSpPr>
              <p:nvPr/>
            </p:nvSpPr>
            <p:spPr bwMode="auto">
              <a:xfrm>
                <a:off x="4142" y="2091"/>
                <a:ext cx="1" cy="683"/>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64" name="Rectangle 808"/>
              <p:cNvSpPr>
                <a:spLocks noChangeArrowheads="1"/>
              </p:cNvSpPr>
              <p:nvPr/>
            </p:nvSpPr>
            <p:spPr bwMode="auto">
              <a:xfrm>
                <a:off x="4143" y="2091"/>
                <a:ext cx="1" cy="683"/>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65" name="Rectangle 809"/>
              <p:cNvSpPr>
                <a:spLocks noChangeArrowheads="1"/>
              </p:cNvSpPr>
              <p:nvPr/>
            </p:nvSpPr>
            <p:spPr bwMode="auto">
              <a:xfrm>
                <a:off x="4144" y="2091"/>
                <a:ext cx="2" cy="683"/>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66" name="Rectangle 810"/>
              <p:cNvSpPr>
                <a:spLocks noChangeArrowheads="1"/>
              </p:cNvSpPr>
              <p:nvPr/>
            </p:nvSpPr>
            <p:spPr bwMode="auto">
              <a:xfrm>
                <a:off x="4146" y="2091"/>
                <a:ext cx="1" cy="683"/>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67" name="Rectangle 811"/>
              <p:cNvSpPr>
                <a:spLocks noChangeArrowheads="1"/>
              </p:cNvSpPr>
              <p:nvPr/>
            </p:nvSpPr>
            <p:spPr bwMode="auto">
              <a:xfrm>
                <a:off x="4147" y="2091"/>
                <a:ext cx="1" cy="68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68" name="Rectangle 812"/>
              <p:cNvSpPr>
                <a:spLocks noChangeArrowheads="1"/>
              </p:cNvSpPr>
              <p:nvPr/>
            </p:nvSpPr>
            <p:spPr bwMode="auto">
              <a:xfrm>
                <a:off x="4148" y="2091"/>
                <a:ext cx="2" cy="683"/>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69" name="Rectangle 813"/>
              <p:cNvSpPr>
                <a:spLocks noChangeArrowheads="1"/>
              </p:cNvSpPr>
              <p:nvPr/>
            </p:nvSpPr>
            <p:spPr bwMode="auto">
              <a:xfrm>
                <a:off x="4150" y="2091"/>
                <a:ext cx="1" cy="683"/>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70" name="Rectangle 814"/>
              <p:cNvSpPr>
                <a:spLocks noChangeArrowheads="1"/>
              </p:cNvSpPr>
              <p:nvPr/>
            </p:nvSpPr>
            <p:spPr bwMode="auto">
              <a:xfrm>
                <a:off x="4151" y="2091"/>
                <a:ext cx="1" cy="683"/>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71" name="Rectangle 815"/>
              <p:cNvSpPr>
                <a:spLocks noChangeArrowheads="1"/>
              </p:cNvSpPr>
              <p:nvPr/>
            </p:nvSpPr>
            <p:spPr bwMode="auto">
              <a:xfrm>
                <a:off x="4152" y="2091"/>
                <a:ext cx="2" cy="683"/>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72" name="Rectangle 816"/>
              <p:cNvSpPr>
                <a:spLocks noChangeArrowheads="1"/>
              </p:cNvSpPr>
              <p:nvPr/>
            </p:nvSpPr>
            <p:spPr bwMode="auto">
              <a:xfrm>
                <a:off x="4154" y="2091"/>
                <a:ext cx="1" cy="683"/>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73" name="Rectangle 817"/>
              <p:cNvSpPr>
                <a:spLocks noChangeArrowheads="1"/>
              </p:cNvSpPr>
              <p:nvPr/>
            </p:nvSpPr>
            <p:spPr bwMode="auto">
              <a:xfrm>
                <a:off x="4155" y="2091"/>
                <a:ext cx="1" cy="683"/>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74" name="Rectangle 818"/>
              <p:cNvSpPr>
                <a:spLocks noChangeArrowheads="1"/>
              </p:cNvSpPr>
              <p:nvPr/>
            </p:nvSpPr>
            <p:spPr bwMode="auto">
              <a:xfrm>
                <a:off x="4156" y="2091"/>
                <a:ext cx="2" cy="683"/>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75" name="Rectangle 819"/>
              <p:cNvSpPr>
                <a:spLocks noChangeArrowheads="1"/>
              </p:cNvSpPr>
              <p:nvPr/>
            </p:nvSpPr>
            <p:spPr bwMode="auto">
              <a:xfrm>
                <a:off x="4158" y="2091"/>
                <a:ext cx="1" cy="683"/>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76" name="Rectangle 820"/>
              <p:cNvSpPr>
                <a:spLocks noChangeArrowheads="1"/>
              </p:cNvSpPr>
              <p:nvPr/>
            </p:nvSpPr>
            <p:spPr bwMode="auto">
              <a:xfrm>
                <a:off x="4159" y="2091"/>
                <a:ext cx="1" cy="683"/>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77" name="Rectangle 821"/>
              <p:cNvSpPr>
                <a:spLocks noChangeArrowheads="1"/>
              </p:cNvSpPr>
              <p:nvPr/>
            </p:nvSpPr>
            <p:spPr bwMode="auto">
              <a:xfrm>
                <a:off x="4160" y="2091"/>
                <a:ext cx="2" cy="683"/>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78" name="Rectangle 822"/>
              <p:cNvSpPr>
                <a:spLocks noChangeArrowheads="1"/>
              </p:cNvSpPr>
              <p:nvPr/>
            </p:nvSpPr>
            <p:spPr bwMode="auto">
              <a:xfrm>
                <a:off x="4162" y="2091"/>
                <a:ext cx="1" cy="683"/>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79" name="Rectangle 823"/>
              <p:cNvSpPr>
                <a:spLocks noChangeArrowheads="1"/>
              </p:cNvSpPr>
              <p:nvPr/>
            </p:nvSpPr>
            <p:spPr bwMode="auto">
              <a:xfrm>
                <a:off x="4163" y="2091"/>
                <a:ext cx="1" cy="683"/>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80" name="Rectangle 824"/>
              <p:cNvSpPr>
                <a:spLocks noChangeArrowheads="1"/>
              </p:cNvSpPr>
              <p:nvPr/>
            </p:nvSpPr>
            <p:spPr bwMode="auto">
              <a:xfrm>
                <a:off x="4164" y="2091"/>
                <a:ext cx="1" cy="683"/>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81" name="Rectangle 825"/>
              <p:cNvSpPr>
                <a:spLocks noChangeArrowheads="1"/>
              </p:cNvSpPr>
              <p:nvPr/>
            </p:nvSpPr>
            <p:spPr bwMode="auto">
              <a:xfrm>
                <a:off x="4165" y="2091"/>
                <a:ext cx="1" cy="683"/>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82" name="Rectangle 826"/>
              <p:cNvSpPr>
                <a:spLocks noChangeArrowheads="1"/>
              </p:cNvSpPr>
              <p:nvPr/>
            </p:nvSpPr>
            <p:spPr bwMode="auto">
              <a:xfrm>
                <a:off x="4166" y="2091"/>
                <a:ext cx="1" cy="683"/>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83" name="Rectangle 827"/>
              <p:cNvSpPr>
                <a:spLocks noChangeArrowheads="1"/>
              </p:cNvSpPr>
              <p:nvPr/>
            </p:nvSpPr>
            <p:spPr bwMode="auto">
              <a:xfrm>
                <a:off x="4167" y="2091"/>
                <a:ext cx="1" cy="683"/>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84" name="Rectangle 828"/>
              <p:cNvSpPr>
                <a:spLocks noChangeArrowheads="1"/>
              </p:cNvSpPr>
              <p:nvPr/>
            </p:nvSpPr>
            <p:spPr bwMode="auto">
              <a:xfrm>
                <a:off x="4168" y="2091"/>
                <a:ext cx="2" cy="683"/>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85" name="Rectangle 829"/>
              <p:cNvSpPr>
                <a:spLocks noChangeArrowheads="1"/>
              </p:cNvSpPr>
              <p:nvPr/>
            </p:nvSpPr>
            <p:spPr bwMode="auto">
              <a:xfrm>
                <a:off x="4170" y="2091"/>
                <a:ext cx="1" cy="683"/>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86" name="Rectangle 830"/>
              <p:cNvSpPr>
                <a:spLocks noChangeArrowheads="1"/>
              </p:cNvSpPr>
              <p:nvPr/>
            </p:nvSpPr>
            <p:spPr bwMode="auto">
              <a:xfrm>
                <a:off x="4171" y="2091"/>
                <a:ext cx="1" cy="683"/>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87" name="Rectangle 831"/>
              <p:cNvSpPr>
                <a:spLocks noChangeArrowheads="1"/>
              </p:cNvSpPr>
              <p:nvPr/>
            </p:nvSpPr>
            <p:spPr bwMode="auto">
              <a:xfrm>
                <a:off x="4172" y="2091"/>
                <a:ext cx="2" cy="683"/>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88" name="Rectangle 832"/>
              <p:cNvSpPr>
                <a:spLocks noChangeArrowheads="1"/>
              </p:cNvSpPr>
              <p:nvPr/>
            </p:nvSpPr>
            <p:spPr bwMode="auto">
              <a:xfrm>
                <a:off x="4174" y="2091"/>
                <a:ext cx="1" cy="683"/>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89" name="Rectangle 833"/>
              <p:cNvSpPr>
                <a:spLocks noChangeArrowheads="1"/>
              </p:cNvSpPr>
              <p:nvPr/>
            </p:nvSpPr>
            <p:spPr bwMode="auto">
              <a:xfrm>
                <a:off x="4175" y="2091"/>
                <a:ext cx="1" cy="683"/>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90" name="Rectangle 834"/>
              <p:cNvSpPr>
                <a:spLocks noChangeArrowheads="1"/>
              </p:cNvSpPr>
              <p:nvPr/>
            </p:nvSpPr>
            <p:spPr bwMode="auto">
              <a:xfrm>
                <a:off x="4176" y="2091"/>
                <a:ext cx="2" cy="6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91" name="Rectangle 835"/>
              <p:cNvSpPr>
                <a:spLocks noChangeArrowheads="1"/>
              </p:cNvSpPr>
              <p:nvPr/>
            </p:nvSpPr>
            <p:spPr bwMode="auto">
              <a:xfrm>
                <a:off x="4178" y="2091"/>
                <a:ext cx="1" cy="683"/>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92" name="Rectangle 836"/>
              <p:cNvSpPr>
                <a:spLocks noChangeArrowheads="1"/>
              </p:cNvSpPr>
              <p:nvPr/>
            </p:nvSpPr>
            <p:spPr bwMode="auto">
              <a:xfrm>
                <a:off x="4179" y="2091"/>
                <a:ext cx="1" cy="683"/>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93" name="Rectangle 837"/>
              <p:cNvSpPr>
                <a:spLocks noChangeArrowheads="1"/>
              </p:cNvSpPr>
              <p:nvPr/>
            </p:nvSpPr>
            <p:spPr bwMode="auto">
              <a:xfrm>
                <a:off x="4180" y="2091"/>
                <a:ext cx="2" cy="683"/>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94" name="Rectangle 838"/>
              <p:cNvSpPr>
                <a:spLocks noChangeArrowheads="1"/>
              </p:cNvSpPr>
              <p:nvPr/>
            </p:nvSpPr>
            <p:spPr bwMode="auto">
              <a:xfrm>
                <a:off x="4182" y="2091"/>
                <a:ext cx="1" cy="683"/>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95" name="Rectangle 839"/>
              <p:cNvSpPr>
                <a:spLocks noChangeArrowheads="1"/>
              </p:cNvSpPr>
              <p:nvPr/>
            </p:nvSpPr>
            <p:spPr bwMode="auto">
              <a:xfrm>
                <a:off x="4183" y="2091"/>
                <a:ext cx="1" cy="683"/>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96" name="Rectangle 840"/>
              <p:cNvSpPr>
                <a:spLocks noChangeArrowheads="1"/>
              </p:cNvSpPr>
              <p:nvPr/>
            </p:nvSpPr>
            <p:spPr bwMode="auto">
              <a:xfrm>
                <a:off x="4184" y="2091"/>
                <a:ext cx="2" cy="68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97" name="Rectangle 841"/>
              <p:cNvSpPr>
                <a:spLocks noChangeArrowheads="1"/>
              </p:cNvSpPr>
              <p:nvPr/>
            </p:nvSpPr>
            <p:spPr bwMode="auto">
              <a:xfrm>
                <a:off x="4186" y="2091"/>
                <a:ext cx="1" cy="683"/>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98" name="Rectangle 842"/>
              <p:cNvSpPr>
                <a:spLocks noChangeArrowheads="1"/>
              </p:cNvSpPr>
              <p:nvPr/>
            </p:nvSpPr>
            <p:spPr bwMode="auto">
              <a:xfrm>
                <a:off x="4187" y="2091"/>
                <a:ext cx="1" cy="683"/>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99" name="Rectangle 843"/>
              <p:cNvSpPr>
                <a:spLocks noChangeArrowheads="1"/>
              </p:cNvSpPr>
              <p:nvPr/>
            </p:nvSpPr>
            <p:spPr bwMode="auto">
              <a:xfrm>
                <a:off x="4188" y="2091"/>
                <a:ext cx="2" cy="683"/>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00" name="Rectangle 844"/>
              <p:cNvSpPr>
                <a:spLocks noChangeArrowheads="1"/>
              </p:cNvSpPr>
              <p:nvPr/>
            </p:nvSpPr>
            <p:spPr bwMode="auto">
              <a:xfrm>
                <a:off x="4190" y="2091"/>
                <a:ext cx="1" cy="683"/>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01" name="Rectangle 845"/>
              <p:cNvSpPr>
                <a:spLocks noChangeArrowheads="1"/>
              </p:cNvSpPr>
              <p:nvPr/>
            </p:nvSpPr>
            <p:spPr bwMode="auto">
              <a:xfrm>
                <a:off x="4190" y="2091"/>
                <a:ext cx="1" cy="683"/>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02" name="Rectangle 846"/>
              <p:cNvSpPr>
                <a:spLocks noChangeArrowheads="1"/>
              </p:cNvSpPr>
              <p:nvPr/>
            </p:nvSpPr>
            <p:spPr bwMode="auto">
              <a:xfrm>
                <a:off x="4191" y="2091"/>
                <a:ext cx="2" cy="683"/>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03" name="Rectangle 847"/>
              <p:cNvSpPr>
                <a:spLocks noChangeArrowheads="1"/>
              </p:cNvSpPr>
              <p:nvPr/>
            </p:nvSpPr>
            <p:spPr bwMode="auto">
              <a:xfrm>
                <a:off x="4193" y="2091"/>
                <a:ext cx="1" cy="68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04" name="Rectangle 848"/>
              <p:cNvSpPr>
                <a:spLocks noChangeArrowheads="1"/>
              </p:cNvSpPr>
              <p:nvPr/>
            </p:nvSpPr>
            <p:spPr bwMode="auto">
              <a:xfrm>
                <a:off x="4194" y="2091"/>
                <a:ext cx="1" cy="68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05" name="Rectangle 849"/>
              <p:cNvSpPr>
                <a:spLocks noChangeArrowheads="1"/>
              </p:cNvSpPr>
              <p:nvPr/>
            </p:nvSpPr>
            <p:spPr bwMode="auto">
              <a:xfrm>
                <a:off x="4195" y="2091"/>
                <a:ext cx="1" cy="68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06" name="Rectangle 850"/>
              <p:cNvSpPr>
                <a:spLocks noChangeArrowheads="1"/>
              </p:cNvSpPr>
              <p:nvPr/>
            </p:nvSpPr>
            <p:spPr bwMode="auto">
              <a:xfrm>
                <a:off x="4196" y="2091"/>
                <a:ext cx="2" cy="68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07" name="Rectangle 851"/>
              <p:cNvSpPr>
                <a:spLocks noChangeArrowheads="1"/>
              </p:cNvSpPr>
              <p:nvPr/>
            </p:nvSpPr>
            <p:spPr bwMode="auto">
              <a:xfrm>
                <a:off x="4198" y="2091"/>
                <a:ext cx="1" cy="68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08" name="Rectangle 852"/>
              <p:cNvSpPr>
                <a:spLocks noChangeArrowheads="1"/>
              </p:cNvSpPr>
              <p:nvPr/>
            </p:nvSpPr>
            <p:spPr bwMode="auto">
              <a:xfrm>
                <a:off x="4199" y="2091"/>
                <a:ext cx="1" cy="683"/>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09" name="Rectangle 853"/>
              <p:cNvSpPr>
                <a:spLocks noChangeArrowheads="1"/>
              </p:cNvSpPr>
              <p:nvPr/>
            </p:nvSpPr>
            <p:spPr bwMode="auto">
              <a:xfrm>
                <a:off x="4200" y="2091"/>
                <a:ext cx="2" cy="683"/>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10" name="Rectangle 854"/>
              <p:cNvSpPr>
                <a:spLocks noChangeArrowheads="1"/>
              </p:cNvSpPr>
              <p:nvPr/>
            </p:nvSpPr>
            <p:spPr bwMode="auto">
              <a:xfrm>
                <a:off x="4202" y="2091"/>
                <a:ext cx="1" cy="683"/>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11" name="Rectangle 855"/>
              <p:cNvSpPr>
                <a:spLocks noChangeArrowheads="1"/>
              </p:cNvSpPr>
              <p:nvPr/>
            </p:nvSpPr>
            <p:spPr bwMode="auto">
              <a:xfrm>
                <a:off x="4203" y="2091"/>
                <a:ext cx="1" cy="683"/>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12" name="Rectangle 856"/>
              <p:cNvSpPr>
                <a:spLocks noChangeArrowheads="1"/>
              </p:cNvSpPr>
              <p:nvPr/>
            </p:nvSpPr>
            <p:spPr bwMode="auto">
              <a:xfrm>
                <a:off x="4204" y="2091"/>
                <a:ext cx="2" cy="683"/>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13" name="Rectangle 857"/>
              <p:cNvSpPr>
                <a:spLocks noChangeArrowheads="1"/>
              </p:cNvSpPr>
              <p:nvPr/>
            </p:nvSpPr>
            <p:spPr bwMode="auto">
              <a:xfrm>
                <a:off x="4206" y="2091"/>
                <a:ext cx="1" cy="683"/>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14" name="Rectangle 858"/>
              <p:cNvSpPr>
                <a:spLocks noChangeArrowheads="1"/>
              </p:cNvSpPr>
              <p:nvPr/>
            </p:nvSpPr>
            <p:spPr bwMode="auto">
              <a:xfrm>
                <a:off x="4207" y="2091"/>
                <a:ext cx="1" cy="683"/>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15" name="Rectangle 859"/>
              <p:cNvSpPr>
                <a:spLocks noChangeArrowheads="1"/>
              </p:cNvSpPr>
              <p:nvPr/>
            </p:nvSpPr>
            <p:spPr bwMode="auto">
              <a:xfrm>
                <a:off x="4208" y="2091"/>
                <a:ext cx="2" cy="68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16" name="Rectangle 860"/>
              <p:cNvSpPr>
                <a:spLocks noChangeArrowheads="1"/>
              </p:cNvSpPr>
              <p:nvPr/>
            </p:nvSpPr>
            <p:spPr bwMode="auto">
              <a:xfrm>
                <a:off x="4210" y="2091"/>
                <a:ext cx="1" cy="683"/>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17" name="Rectangle 861"/>
              <p:cNvSpPr>
                <a:spLocks noChangeArrowheads="1"/>
              </p:cNvSpPr>
              <p:nvPr/>
            </p:nvSpPr>
            <p:spPr bwMode="auto">
              <a:xfrm>
                <a:off x="4211" y="2091"/>
                <a:ext cx="1" cy="683"/>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18" name="Rectangle 862"/>
              <p:cNvSpPr>
                <a:spLocks noChangeArrowheads="1"/>
              </p:cNvSpPr>
              <p:nvPr/>
            </p:nvSpPr>
            <p:spPr bwMode="auto">
              <a:xfrm>
                <a:off x="4212" y="2091"/>
                <a:ext cx="2" cy="683"/>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19" name="Rectangle 863"/>
              <p:cNvSpPr>
                <a:spLocks noChangeArrowheads="1"/>
              </p:cNvSpPr>
              <p:nvPr/>
            </p:nvSpPr>
            <p:spPr bwMode="auto">
              <a:xfrm>
                <a:off x="4214" y="2091"/>
                <a:ext cx="1" cy="683"/>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20" name="Rectangle 864"/>
              <p:cNvSpPr>
                <a:spLocks noChangeArrowheads="1"/>
              </p:cNvSpPr>
              <p:nvPr/>
            </p:nvSpPr>
            <p:spPr bwMode="auto">
              <a:xfrm>
                <a:off x="4214" y="2091"/>
                <a:ext cx="1" cy="683"/>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21" name="Rectangle 865"/>
              <p:cNvSpPr>
                <a:spLocks noChangeArrowheads="1"/>
              </p:cNvSpPr>
              <p:nvPr/>
            </p:nvSpPr>
            <p:spPr bwMode="auto">
              <a:xfrm>
                <a:off x="4215" y="2091"/>
                <a:ext cx="2" cy="6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22" name="Rectangle 866"/>
              <p:cNvSpPr>
                <a:spLocks noChangeArrowheads="1"/>
              </p:cNvSpPr>
              <p:nvPr/>
            </p:nvSpPr>
            <p:spPr bwMode="auto">
              <a:xfrm>
                <a:off x="4217" y="2091"/>
                <a:ext cx="1" cy="683"/>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23" name="Rectangle 867"/>
              <p:cNvSpPr>
                <a:spLocks noChangeArrowheads="1"/>
              </p:cNvSpPr>
              <p:nvPr/>
            </p:nvSpPr>
            <p:spPr bwMode="auto">
              <a:xfrm>
                <a:off x="4218" y="2091"/>
                <a:ext cx="1" cy="683"/>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24" name="Rectangle 868"/>
              <p:cNvSpPr>
                <a:spLocks noChangeArrowheads="1"/>
              </p:cNvSpPr>
              <p:nvPr/>
            </p:nvSpPr>
            <p:spPr bwMode="auto">
              <a:xfrm>
                <a:off x="4219" y="2091"/>
                <a:ext cx="2" cy="683"/>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25" name="Rectangle 869"/>
              <p:cNvSpPr>
                <a:spLocks noChangeArrowheads="1"/>
              </p:cNvSpPr>
              <p:nvPr/>
            </p:nvSpPr>
            <p:spPr bwMode="auto">
              <a:xfrm>
                <a:off x="4221" y="2091"/>
                <a:ext cx="1" cy="683"/>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26" name="Rectangle 870"/>
              <p:cNvSpPr>
                <a:spLocks noChangeArrowheads="1"/>
              </p:cNvSpPr>
              <p:nvPr/>
            </p:nvSpPr>
            <p:spPr bwMode="auto">
              <a:xfrm>
                <a:off x="4222" y="2091"/>
                <a:ext cx="1" cy="683"/>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27" name="Rectangle 871"/>
              <p:cNvSpPr>
                <a:spLocks noChangeArrowheads="1"/>
              </p:cNvSpPr>
              <p:nvPr/>
            </p:nvSpPr>
            <p:spPr bwMode="auto">
              <a:xfrm>
                <a:off x="4223" y="2091"/>
                <a:ext cx="2" cy="683"/>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28" name="Rectangle 872"/>
              <p:cNvSpPr>
                <a:spLocks noChangeArrowheads="1"/>
              </p:cNvSpPr>
              <p:nvPr/>
            </p:nvSpPr>
            <p:spPr bwMode="auto">
              <a:xfrm>
                <a:off x="4225" y="2091"/>
                <a:ext cx="1" cy="683"/>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29" name="Rectangle 873"/>
              <p:cNvSpPr>
                <a:spLocks noChangeArrowheads="1"/>
              </p:cNvSpPr>
              <p:nvPr/>
            </p:nvSpPr>
            <p:spPr bwMode="auto">
              <a:xfrm>
                <a:off x="4226" y="2091"/>
                <a:ext cx="1" cy="683"/>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30" name="Rectangle 874"/>
              <p:cNvSpPr>
                <a:spLocks noChangeArrowheads="1"/>
              </p:cNvSpPr>
              <p:nvPr/>
            </p:nvSpPr>
            <p:spPr bwMode="auto">
              <a:xfrm>
                <a:off x="4227" y="2091"/>
                <a:ext cx="2" cy="683"/>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31" name="Rectangle 875"/>
              <p:cNvSpPr>
                <a:spLocks noChangeArrowheads="1"/>
              </p:cNvSpPr>
              <p:nvPr/>
            </p:nvSpPr>
            <p:spPr bwMode="auto">
              <a:xfrm>
                <a:off x="4229" y="2091"/>
                <a:ext cx="1" cy="683"/>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32" name="Rectangle 876"/>
              <p:cNvSpPr>
                <a:spLocks noChangeArrowheads="1"/>
              </p:cNvSpPr>
              <p:nvPr/>
            </p:nvSpPr>
            <p:spPr bwMode="auto">
              <a:xfrm>
                <a:off x="4230" y="2091"/>
                <a:ext cx="1" cy="683"/>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33" name="Rectangle 877"/>
              <p:cNvSpPr>
                <a:spLocks noChangeArrowheads="1"/>
              </p:cNvSpPr>
              <p:nvPr/>
            </p:nvSpPr>
            <p:spPr bwMode="auto">
              <a:xfrm>
                <a:off x="4231" y="2091"/>
                <a:ext cx="1" cy="683"/>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34" name="Rectangle 878"/>
              <p:cNvSpPr>
                <a:spLocks noChangeArrowheads="1"/>
              </p:cNvSpPr>
              <p:nvPr/>
            </p:nvSpPr>
            <p:spPr bwMode="auto">
              <a:xfrm>
                <a:off x="4232" y="2091"/>
                <a:ext cx="2" cy="683"/>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35" name="Rectangle 879"/>
              <p:cNvSpPr>
                <a:spLocks noChangeArrowheads="1"/>
              </p:cNvSpPr>
              <p:nvPr/>
            </p:nvSpPr>
            <p:spPr bwMode="auto">
              <a:xfrm>
                <a:off x="4234" y="2091"/>
                <a:ext cx="1" cy="683"/>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36" name="Rectangle 880"/>
              <p:cNvSpPr>
                <a:spLocks noChangeArrowheads="1"/>
              </p:cNvSpPr>
              <p:nvPr/>
            </p:nvSpPr>
            <p:spPr bwMode="auto">
              <a:xfrm>
                <a:off x="4235" y="2091"/>
                <a:ext cx="1" cy="683"/>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37" name="Rectangle 881"/>
              <p:cNvSpPr>
                <a:spLocks noChangeArrowheads="1"/>
              </p:cNvSpPr>
              <p:nvPr/>
            </p:nvSpPr>
            <p:spPr bwMode="auto">
              <a:xfrm>
                <a:off x="4236" y="2091"/>
                <a:ext cx="2" cy="683"/>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38" name="Rectangle 882"/>
              <p:cNvSpPr>
                <a:spLocks noChangeArrowheads="1"/>
              </p:cNvSpPr>
              <p:nvPr/>
            </p:nvSpPr>
            <p:spPr bwMode="auto">
              <a:xfrm>
                <a:off x="4238" y="2091"/>
                <a:ext cx="1" cy="683"/>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39" name="Rectangle 883"/>
              <p:cNvSpPr>
                <a:spLocks noChangeArrowheads="1"/>
              </p:cNvSpPr>
              <p:nvPr/>
            </p:nvSpPr>
            <p:spPr bwMode="auto">
              <a:xfrm>
                <a:off x="4238" y="2091"/>
                <a:ext cx="1" cy="683"/>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40" name="Rectangle 884"/>
              <p:cNvSpPr>
                <a:spLocks noChangeArrowheads="1"/>
              </p:cNvSpPr>
              <p:nvPr/>
            </p:nvSpPr>
            <p:spPr bwMode="auto">
              <a:xfrm>
                <a:off x="4239" y="2091"/>
                <a:ext cx="2" cy="683"/>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41" name="Rectangle 885"/>
              <p:cNvSpPr>
                <a:spLocks noChangeArrowheads="1"/>
              </p:cNvSpPr>
              <p:nvPr/>
            </p:nvSpPr>
            <p:spPr bwMode="auto">
              <a:xfrm>
                <a:off x="4241" y="2091"/>
                <a:ext cx="1" cy="683"/>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42" name="Rectangle 886"/>
              <p:cNvSpPr>
                <a:spLocks noChangeArrowheads="1"/>
              </p:cNvSpPr>
              <p:nvPr/>
            </p:nvSpPr>
            <p:spPr bwMode="auto">
              <a:xfrm>
                <a:off x="4242" y="2091"/>
                <a:ext cx="1" cy="683"/>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43" name="Rectangle 887"/>
              <p:cNvSpPr>
                <a:spLocks noChangeArrowheads="1"/>
              </p:cNvSpPr>
              <p:nvPr/>
            </p:nvSpPr>
            <p:spPr bwMode="auto">
              <a:xfrm>
                <a:off x="4243" y="2091"/>
                <a:ext cx="2" cy="683"/>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44" name="Rectangle 888"/>
              <p:cNvSpPr>
                <a:spLocks noChangeArrowheads="1"/>
              </p:cNvSpPr>
              <p:nvPr/>
            </p:nvSpPr>
            <p:spPr bwMode="auto">
              <a:xfrm>
                <a:off x="4245" y="2091"/>
                <a:ext cx="1" cy="683"/>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45" name="Rectangle 889"/>
              <p:cNvSpPr>
                <a:spLocks noChangeArrowheads="1"/>
              </p:cNvSpPr>
              <p:nvPr/>
            </p:nvSpPr>
            <p:spPr bwMode="auto">
              <a:xfrm>
                <a:off x="4246" y="2091"/>
                <a:ext cx="1" cy="683"/>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46" name="Rectangle 890"/>
              <p:cNvSpPr>
                <a:spLocks noChangeArrowheads="1"/>
              </p:cNvSpPr>
              <p:nvPr/>
            </p:nvSpPr>
            <p:spPr bwMode="auto">
              <a:xfrm>
                <a:off x="4247" y="2091"/>
                <a:ext cx="2" cy="683"/>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47" name="Rectangle 891"/>
              <p:cNvSpPr>
                <a:spLocks noChangeArrowheads="1"/>
              </p:cNvSpPr>
              <p:nvPr/>
            </p:nvSpPr>
            <p:spPr bwMode="auto">
              <a:xfrm>
                <a:off x="4249" y="2091"/>
                <a:ext cx="1" cy="683"/>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48" name="Rectangle 892"/>
              <p:cNvSpPr>
                <a:spLocks noChangeArrowheads="1"/>
              </p:cNvSpPr>
              <p:nvPr/>
            </p:nvSpPr>
            <p:spPr bwMode="auto">
              <a:xfrm>
                <a:off x="4250" y="2091"/>
                <a:ext cx="1" cy="683"/>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49" name="Rectangle 893"/>
              <p:cNvSpPr>
                <a:spLocks noChangeArrowheads="1"/>
              </p:cNvSpPr>
              <p:nvPr/>
            </p:nvSpPr>
            <p:spPr bwMode="auto">
              <a:xfrm>
                <a:off x="4251" y="2091"/>
                <a:ext cx="2" cy="683"/>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50" name="Rectangle 894"/>
              <p:cNvSpPr>
                <a:spLocks noChangeArrowheads="1"/>
              </p:cNvSpPr>
              <p:nvPr/>
            </p:nvSpPr>
            <p:spPr bwMode="auto">
              <a:xfrm>
                <a:off x="4253" y="2091"/>
                <a:ext cx="1" cy="683"/>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51" name="Rectangle 895"/>
              <p:cNvSpPr>
                <a:spLocks noChangeArrowheads="1"/>
              </p:cNvSpPr>
              <p:nvPr/>
            </p:nvSpPr>
            <p:spPr bwMode="auto">
              <a:xfrm>
                <a:off x="4254" y="2091"/>
                <a:ext cx="1" cy="683"/>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52" name="Rectangle 896"/>
              <p:cNvSpPr>
                <a:spLocks noChangeArrowheads="1"/>
              </p:cNvSpPr>
              <p:nvPr/>
            </p:nvSpPr>
            <p:spPr bwMode="auto">
              <a:xfrm>
                <a:off x="4255" y="2091"/>
                <a:ext cx="2" cy="683"/>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53" name="Rectangle 897"/>
              <p:cNvSpPr>
                <a:spLocks noChangeArrowheads="1"/>
              </p:cNvSpPr>
              <p:nvPr/>
            </p:nvSpPr>
            <p:spPr bwMode="auto">
              <a:xfrm>
                <a:off x="4257" y="2091"/>
                <a:ext cx="1" cy="683"/>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54" name="Rectangle 898"/>
              <p:cNvSpPr>
                <a:spLocks noChangeArrowheads="1"/>
              </p:cNvSpPr>
              <p:nvPr/>
            </p:nvSpPr>
            <p:spPr bwMode="auto">
              <a:xfrm>
                <a:off x="4258" y="2091"/>
                <a:ext cx="1" cy="683"/>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55" name="Rectangle 899"/>
              <p:cNvSpPr>
                <a:spLocks noChangeArrowheads="1"/>
              </p:cNvSpPr>
              <p:nvPr/>
            </p:nvSpPr>
            <p:spPr bwMode="auto">
              <a:xfrm>
                <a:off x="4259" y="2091"/>
                <a:ext cx="2" cy="683"/>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56" name="Rectangle 900"/>
              <p:cNvSpPr>
                <a:spLocks noChangeArrowheads="1"/>
              </p:cNvSpPr>
              <p:nvPr/>
            </p:nvSpPr>
            <p:spPr bwMode="auto">
              <a:xfrm>
                <a:off x="4261" y="2091"/>
                <a:ext cx="1" cy="683"/>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57" name="Rectangle 901"/>
              <p:cNvSpPr>
                <a:spLocks noChangeArrowheads="1"/>
              </p:cNvSpPr>
              <p:nvPr/>
            </p:nvSpPr>
            <p:spPr bwMode="auto">
              <a:xfrm>
                <a:off x="4262" y="2091"/>
                <a:ext cx="1" cy="683"/>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58" name="Rectangle 902"/>
              <p:cNvSpPr>
                <a:spLocks noChangeArrowheads="1"/>
              </p:cNvSpPr>
              <p:nvPr/>
            </p:nvSpPr>
            <p:spPr bwMode="auto">
              <a:xfrm>
                <a:off x="4262" y="2091"/>
                <a:ext cx="1" cy="683"/>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59" name="Rectangle 903"/>
              <p:cNvSpPr>
                <a:spLocks noChangeArrowheads="1"/>
              </p:cNvSpPr>
              <p:nvPr/>
            </p:nvSpPr>
            <p:spPr bwMode="auto">
              <a:xfrm>
                <a:off x="4263" y="2091"/>
                <a:ext cx="2" cy="683"/>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60" name="Rectangle 904"/>
              <p:cNvSpPr>
                <a:spLocks noChangeArrowheads="1"/>
              </p:cNvSpPr>
              <p:nvPr/>
            </p:nvSpPr>
            <p:spPr bwMode="auto">
              <a:xfrm>
                <a:off x="4265" y="2091"/>
                <a:ext cx="1" cy="683"/>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61" name="Rectangle 905"/>
              <p:cNvSpPr>
                <a:spLocks noChangeArrowheads="1"/>
              </p:cNvSpPr>
              <p:nvPr/>
            </p:nvSpPr>
            <p:spPr bwMode="auto">
              <a:xfrm>
                <a:off x="4266" y="2091"/>
                <a:ext cx="1" cy="683"/>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62" name="Rectangle 906"/>
              <p:cNvSpPr>
                <a:spLocks noChangeArrowheads="1"/>
              </p:cNvSpPr>
              <p:nvPr/>
            </p:nvSpPr>
            <p:spPr bwMode="auto">
              <a:xfrm>
                <a:off x="4267" y="2091"/>
                <a:ext cx="2" cy="683"/>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63" name="Rectangle 907"/>
              <p:cNvSpPr>
                <a:spLocks noChangeArrowheads="1"/>
              </p:cNvSpPr>
              <p:nvPr/>
            </p:nvSpPr>
            <p:spPr bwMode="auto">
              <a:xfrm>
                <a:off x="4269" y="2091"/>
                <a:ext cx="1" cy="683"/>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64" name="Rectangle 908"/>
              <p:cNvSpPr>
                <a:spLocks noChangeArrowheads="1"/>
              </p:cNvSpPr>
              <p:nvPr/>
            </p:nvSpPr>
            <p:spPr bwMode="auto">
              <a:xfrm>
                <a:off x="4270" y="2091"/>
                <a:ext cx="1" cy="683"/>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65" name="Rectangle 909"/>
              <p:cNvSpPr>
                <a:spLocks noChangeArrowheads="1"/>
              </p:cNvSpPr>
              <p:nvPr/>
            </p:nvSpPr>
            <p:spPr bwMode="auto">
              <a:xfrm>
                <a:off x="4271" y="2091"/>
                <a:ext cx="2" cy="683"/>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66" name="Rectangle 910"/>
              <p:cNvSpPr>
                <a:spLocks noChangeArrowheads="1"/>
              </p:cNvSpPr>
              <p:nvPr/>
            </p:nvSpPr>
            <p:spPr bwMode="auto">
              <a:xfrm>
                <a:off x="4273" y="2091"/>
                <a:ext cx="1" cy="683"/>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67" name="Rectangle 911"/>
              <p:cNvSpPr>
                <a:spLocks noChangeArrowheads="1"/>
              </p:cNvSpPr>
              <p:nvPr/>
            </p:nvSpPr>
            <p:spPr bwMode="auto">
              <a:xfrm>
                <a:off x="4274" y="2091"/>
                <a:ext cx="1" cy="683"/>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68" name="Rectangle 912"/>
              <p:cNvSpPr>
                <a:spLocks noChangeArrowheads="1"/>
              </p:cNvSpPr>
              <p:nvPr/>
            </p:nvSpPr>
            <p:spPr bwMode="auto">
              <a:xfrm>
                <a:off x="4275" y="2091"/>
                <a:ext cx="2" cy="683"/>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69" name="Rectangle 913"/>
              <p:cNvSpPr>
                <a:spLocks noChangeArrowheads="1"/>
              </p:cNvSpPr>
              <p:nvPr/>
            </p:nvSpPr>
            <p:spPr bwMode="auto">
              <a:xfrm>
                <a:off x="4277" y="2091"/>
                <a:ext cx="1" cy="683"/>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sp>
          <p:nvSpPr>
            <p:cNvPr id="29" name="Rectangle 914"/>
            <p:cNvSpPr>
              <a:spLocks noChangeArrowheads="1"/>
            </p:cNvSpPr>
            <p:nvPr/>
          </p:nvSpPr>
          <p:spPr bwMode="auto">
            <a:xfrm>
              <a:off x="4116" y="2091"/>
              <a:ext cx="162" cy="68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nvGrpSpPr>
            <p:cNvPr id="30" name="Group 915"/>
            <p:cNvGrpSpPr>
              <a:grpSpLocks/>
            </p:cNvGrpSpPr>
            <p:nvPr/>
          </p:nvGrpSpPr>
          <p:grpSpPr bwMode="auto">
            <a:xfrm>
              <a:off x="4521" y="2262"/>
              <a:ext cx="162" cy="512"/>
              <a:chOff x="4521" y="2262"/>
              <a:chExt cx="162" cy="512"/>
            </a:xfrm>
          </p:grpSpPr>
          <p:sp>
            <p:nvSpPr>
              <p:cNvPr id="314" name="Rectangle 916"/>
              <p:cNvSpPr>
                <a:spLocks noChangeArrowheads="1"/>
              </p:cNvSpPr>
              <p:nvPr/>
            </p:nvSpPr>
            <p:spPr bwMode="auto">
              <a:xfrm>
                <a:off x="4521" y="2262"/>
                <a:ext cx="1" cy="512"/>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15" name="Rectangle 917"/>
              <p:cNvSpPr>
                <a:spLocks noChangeArrowheads="1"/>
              </p:cNvSpPr>
              <p:nvPr/>
            </p:nvSpPr>
            <p:spPr bwMode="auto">
              <a:xfrm>
                <a:off x="4522" y="2262"/>
                <a:ext cx="2" cy="512"/>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16" name="Rectangle 918"/>
              <p:cNvSpPr>
                <a:spLocks noChangeArrowheads="1"/>
              </p:cNvSpPr>
              <p:nvPr/>
            </p:nvSpPr>
            <p:spPr bwMode="auto">
              <a:xfrm>
                <a:off x="4524" y="2262"/>
                <a:ext cx="1" cy="512"/>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17" name="Rectangle 919"/>
              <p:cNvSpPr>
                <a:spLocks noChangeArrowheads="1"/>
              </p:cNvSpPr>
              <p:nvPr/>
            </p:nvSpPr>
            <p:spPr bwMode="auto">
              <a:xfrm>
                <a:off x="4525" y="2262"/>
                <a:ext cx="1" cy="51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18" name="Rectangle 920"/>
              <p:cNvSpPr>
                <a:spLocks noChangeArrowheads="1"/>
              </p:cNvSpPr>
              <p:nvPr/>
            </p:nvSpPr>
            <p:spPr bwMode="auto">
              <a:xfrm>
                <a:off x="4526" y="2262"/>
                <a:ext cx="1" cy="512"/>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19" name="Rectangle 921"/>
              <p:cNvSpPr>
                <a:spLocks noChangeArrowheads="1"/>
              </p:cNvSpPr>
              <p:nvPr/>
            </p:nvSpPr>
            <p:spPr bwMode="auto">
              <a:xfrm>
                <a:off x="4527" y="2262"/>
                <a:ext cx="1" cy="512"/>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20" name="Rectangle 922"/>
              <p:cNvSpPr>
                <a:spLocks noChangeArrowheads="1"/>
              </p:cNvSpPr>
              <p:nvPr/>
            </p:nvSpPr>
            <p:spPr bwMode="auto">
              <a:xfrm>
                <a:off x="4528" y="2262"/>
                <a:ext cx="1" cy="512"/>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21" name="Rectangle 923"/>
              <p:cNvSpPr>
                <a:spLocks noChangeArrowheads="1"/>
              </p:cNvSpPr>
              <p:nvPr/>
            </p:nvSpPr>
            <p:spPr bwMode="auto">
              <a:xfrm>
                <a:off x="4529" y="2262"/>
                <a:ext cx="2" cy="512"/>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22" name="Rectangle 924"/>
              <p:cNvSpPr>
                <a:spLocks noChangeArrowheads="1"/>
              </p:cNvSpPr>
              <p:nvPr/>
            </p:nvSpPr>
            <p:spPr bwMode="auto">
              <a:xfrm>
                <a:off x="4531" y="2262"/>
                <a:ext cx="1" cy="512"/>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23" name="Rectangle 925"/>
              <p:cNvSpPr>
                <a:spLocks noChangeArrowheads="1"/>
              </p:cNvSpPr>
              <p:nvPr/>
            </p:nvSpPr>
            <p:spPr bwMode="auto">
              <a:xfrm>
                <a:off x="4532" y="2262"/>
                <a:ext cx="1" cy="512"/>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24" name="Rectangle 926"/>
              <p:cNvSpPr>
                <a:spLocks noChangeArrowheads="1"/>
              </p:cNvSpPr>
              <p:nvPr/>
            </p:nvSpPr>
            <p:spPr bwMode="auto">
              <a:xfrm>
                <a:off x="4533" y="2262"/>
                <a:ext cx="2" cy="512"/>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25" name="Rectangle 927"/>
              <p:cNvSpPr>
                <a:spLocks noChangeArrowheads="1"/>
              </p:cNvSpPr>
              <p:nvPr/>
            </p:nvSpPr>
            <p:spPr bwMode="auto">
              <a:xfrm>
                <a:off x="4535" y="2262"/>
                <a:ext cx="1" cy="512"/>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26" name="Rectangle 928"/>
              <p:cNvSpPr>
                <a:spLocks noChangeArrowheads="1"/>
              </p:cNvSpPr>
              <p:nvPr/>
            </p:nvSpPr>
            <p:spPr bwMode="auto">
              <a:xfrm>
                <a:off x="4536" y="2262"/>
                <a:ext cx="1" cy="512"/>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27" name="Rectangle 929"/>
              <p:cNvSpPr>
                <a:spLocks noChangeArrowheads="1"/>
              </p:cNvSpPr>
              <p:nvPr/>
            </p:nvSpPr>
            <p:spPr bwMode="auto">
              <a:xfrm>
                <a:off x="4537" y="2262"/>
                <a:ext cx="1" cy="512"/>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28" name="Rectangle 930"/>
              <p:cNvSpPr>
                <a:spLocks noChangeArrowheads="1"/>
              </p:cNvSpPr>
              <p:nvPr/>
            </p:nvSpPr>
            <p:spPr bwMode="auto">
              <a:xfrm>
                <a:off x="4538" y="2262"/>
                <a:ext cx="2" cy="512"/>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29" name="Rectangle 931"/>
              <p:cNvSpPr>
                <a:spLocks noChangeArrowheads="1"/>
              </p:cNvSpPr>
              <p:nvPr/>
            </p:nvSpPr>
            <p:spPr bwMode="auto">
              <a:xfrm>
                <a:off x="4540" y="2262"/>
                <a:ext cx="1" cy="512"/>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30" name="Rectangle 932"/>
              <p:cNvSpPr>
                <a:spLocks noChangeArrowheads="1"/>
              </p:cNvSpPr>
              <p:nvPr/>
            </p:nvSpPr>
            <p:spPr bwMode="auto">
              <a:xfrm>
                <a:off x="4541" y="2262"/>
                <a:ext cx="1" cy="512"/>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31" name="Rectangle 933"/>
              <p:cNvSpPr>
                <a:spLocks noChangeArrowheads="1"/>
              </p:cNvSpPr>
              <p:nvPr/>
            </p:nvSpPr>
            <p:spPr bwMode="auto">
              <a:xfrm>
                <a:off x="4542" y="2262"/>
                <a:ext cx="2" cy="512"/>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32" name="Rectangle 934"/>
              <p:cNvSpPr>
                <a:spLocks noChangeArrowheads="1"/>
              </p:cNvSpPr>
              <p:nvPr/>
            </p:nvSpPr>
            <p:spPr bwMode="auto">
              <a:xfrm>
                <a:off x="4544" y="2262"/>
                <a:ext cx="1" cy="512"/>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33" name="Rectangle 935"/>
              <p:cNvSpPr>
                <a:spLocks noChangeArrowheads="1"/>
              </p:cNvSpPr>
              <p:nvPr/>
            </p:nvSpPr>
            <p:spPr bwMode="auto">
              <a:xfrm>
                <a:off x="4545" y="2262"/>
                <a:ext cx="1" cy="512"/>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34" name="Rectangle 936"/>
              <p:cNvSpPr>
                <a:spLocks noChangeArrowheads="1"/>
              </p:cNvSpPr>
              <p:nvPr/>
            </p:nvSpPr>
            <p:spPr bwMode="auto">
              <a:xfrm>
                <a:off x="4546" y="2262"/>
                <a:ext cx="2" cy="512"/>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35" name="Rectangle 937"/>
              <p:cNvSpPr>
                <a:spLocks noChangeArrowheads="1"/>
              </p:cNvSpPr>
              <p:nvPr/>
            </p:nvSpPr>
            <p:spPr bwMode="auto">
              <a:xfrm>
                <a:off x="4548" y="2262"/>
                <a:ext cx="1" cy="512"/>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36" name="Rectangle 938"/>
              <p:cNvSpPr>
                <a:spLocks noChangeArrowheads="1"/>
              </p:cNvSpPr>
              <p:nvPr/>
            </p:nvSpPr>
            <p:spPr bwMode="auto">
              <a:xfrm>
                <a:off x="4549" y="2262"/>
                <a:ext cx="1" cy="512"/>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37" name="Rectangle 939"/>
              <p:cNvSpPr>
                <a:spLocks noChangeArrowheads="1"/>
              </p:cNvSpPr>
              <p:nvPr/>
            </p:nvSpPr>
            <p:spPr bwMode="auto">
              <a:xfrm>
                <a:off x="4550" y="2262"/>
                <a:ext cx="1" cy="512"/>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38" name="Rectangle 940"/>
              <p:cNvSpPr>
                <a:spLocks noChangeArrowheads="1"/>
              </p:cNvSpPr>
              <p:nvPr/>
            </p:nvSpPr>
            <p:spPr bwMode="auto">
              <a:xfrm>
                <a:off x="4551" y="2262"/>
                <a:ext cx="1" cy="512"/>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39" name="Rectangle 941"/>
              <p:cNvSpPr>
                <a:spLocks noChangeArrowheads="1"/>
              </p:cNvSpPr>
              <p:nvPr/>
            </p:nvSpPr>
            <p:spPr bwMode="auto">
              <a:xfrm>
                <a:off x="4552" y="2262"/>
                <a:ext cx="1" cy="512"/>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40" name="Rectangle 942"/>
              <p:cNvSpPr>
                <a:spLocks noChangeArrowheads="1"/>
              </p:cNvSpPr>
              <p:nvPr/>
            </p:nvSpPr>
            <p:spPr bwMode="auto">
              <a:xfrm>
                <a:off x="4553" y="2262"/>
                <a:ext cx="2" cy="512"/>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41" name="Rectangle 943"/>
              <p:cNvSpPr>
                <a:spLocks noChangeArrowheads="1"/>
              </p:cNvSpPr>
              <p:nvPr/>
            </p:nvSpPr>
            <p:spPr bwMode="auto">
              <a:xfrm>
                <a:off x="4555" y="2262"/>
                <a:ext cx="1" cy="512"/>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42" name="Rectangle 944"/>
              <p:cNvSpPr>
                <a:spLocks noChangeArrowheads="1"/>
              </p:cNvSpPr>
              <p:nvPr/>
            </p:nvSpPr>
            <p:spPr bwMode="auto">
              <a:xfrm>
                <a:off x="4556" y="2262"/>
                <a:ext cx="1" cy="512"/>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43" name="Rectangle 945"/>
              <p:cNvSpPr>
                <a:spLocks noChangeArrowheads="1"/>
              </p:cNvSpPr>
              <p:nvPr/>
            </p:nvSpPr>
            <p:spPr bwMode="auto">
              <a:xfrm>
                <a:off x="4557" y="2262"/>
                <a:ext cx="2" cy="512"/>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44" name="Rectangle 946"/>
              <p:cNvSpPr>
                <a:spLocks noChangeArrowheads="1"/>
              </p:cNvSpPr>
              <p:nvPr/>
            </p:nvSpPr>
            <p:spPr bwMode="auto">
              <a:xfrm>
                <a:off x="4559" y="2262"/>
                <a:ext cx="1" cy="512"/>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45" name="Rectangle 947"/>
              <p:cNvSpPr>
                <a:spLocks noChangeArrowheads="1"/>
              </p:cNvSpPr>
              <p:nvPr/>
            </p:nvSpPr>
            <p:spPr bwMode="auto">
              <a:xfrm>
                <a:off x="4560" y="2262"/>
                <a:ext cx="1" cy="512"/>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46" name="Rectangle 948"/>
              <p:cNvSpPr>
                <a:spLocks noChangeArrowheads="1"/>
              </p:cNvSpPr>
              <p:nvPr/>
            </p:nvSpPr>
            <p:spPr bwMode="auto">
              <a:xfrm>
                <a:off x="4561" y="2262"/>
                <a:ext cx="2" cy="512"/>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47" name="Rectangle 949"/>
              <p:cNvSpPr>
                <a:spLocks noChangeArrowheads="1"/>
              </p:cNvSpPr>
              <p:nvPr/>
            </p:nvSpPr>
            <p:spPr bwMode="auto">
              <a:xfrm>
                <a:off x="4563" y="2262"/>
                <a:ext cx="1" cy="512"/>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48" name="Rectangle 950"/>
              <p:cNvSpPr>
                <a:spLocks noChangeArrowheads="1"/>
              </p:cNvSpPr>
              <p:nvPr/>
            </p:nvSpPr>
            <p:spPr bwMode="auto">
              <a:xfrm>
                <a:off x="4564" y="2262"/>
                <a:ext cx="1" cy="512"/>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49" name="Rectangle 951"/>
              <p:cNvSpPr>
                <a:spLocks noChangeArrowheads="1"/>
              </p:cNvSpPr>
              <p:nvPr/>
            </p:nvSpPr>
            <p:spPr bwMode="auto">
              <a:xfrm>
                <a:off x="4565" y="2262"/>
                <a:ext cx="2" cy="512"/>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50" name="Rectangle 952"/>
              <p:cNvSpPr>
                <a:spLocks noChangeArrowheads="1"/>
              </p:cNvSpPr>
              <p:nvPr/>
            </p:nvSpPr>
            <p:spPr bwMode="auto">
              <a:xfrm>
                <a:off x="4567" y="2262"/>
                <a:ext cx="1" cy="512"/>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51" name="Rectangle 953"/>
              <p:cNvSpPr>
                <a:spLocks noChangeArrowheads="1"/>
              </p:cNvSpPr>
              <p:nvPr/>
            </p:nvSpPr>
            <p:spPr bwMode="auto">
              <a:xfrm>
                <a:off x="4568" y="2262"/>
                <a:ext cx="1" cy="512"/>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52" name="Rectangle 954"/>
              <p:cNvSpPr>
                <a:spLocks noChangeArrowheads="1"/>
              </p:cNvSpPr>
              <p:nvPr/>
            </p:nvSpPr>
            <p:spPr bwMode="auto">
              <a:xfrm>
                <a:off x="4569" y="2262"/>
                <a:ext cx="1" cy="512"/>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53" name="Rectangle 955"/>
              <p:cNvSpPr>
                <a:spLocks noChangeArrowheads="1"/>
              </p:cNvSpPr>
              <p:nvPr/>
            </p:nvSpPr>
            <p:spPr bwMode="auto">
              <a:xfrm>
                <a:off x="4570" y="2262"/>
                <a:ext cx="2" cy="512"/>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54" name="Rectangle 956"/>
              <p:cNvSpPr>
                <a:spLocks noChangeArrowheads="1"/>
              </p:cNvSpPr>
              <p:nvPr/>
            </p:nvSpPr>
            <p:spPr bwMode="auto">
              <a:xfrm>
                <a:off x="4572" y="2262"/>
                <a:ext cx="1" cy="512"/>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55" name="Rectangle 957"/>
              <p:cNvSpPr>
                <a:spLocks noChangeArrowheads="1"/>
              </p:cNvSpPr>
              <p:nvPr/>
            </p:nvSpPr>
            <p:spPr bwMode="auto">
              <a:xfrm>
                <a:off x="4573" y="2262"/>
                <a:ext cx="1" cy="512"/>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56" name="Rectangle 958"/>
              <p:cNvSpPr>
                <a:spLocks noChangeArrowheads="1"/>
              </p:cNvSpPr>
              <p:nvPr/>
            </p:nvSpPr>
            <p:spPr bwMode="auto">
              <a:xfrm>
                <a:off x="4574" y="2262"/>
                <a:ext cx="1" cy="512"/>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57" name="Rectangle 959"/>
              <p:cNvSpPr>
                <a:spLocks noChangeArrowheads="1"/>
              </p:cNvSpPr>
              <p:nvPr/>
            </p:nvSpPr>
            <p:spPr bwMode="auto">
              <a:xfrm>
                <a:off x="4575" y="2262"/>
                <a:ext cx="1" cy="512"/>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58" name="Rectangle 960"/>
              <p:cNvSpPr>
                <a:spLocks noChangeArrowheads="1"/>
              </p:cNvSpPr>
              <p:nvPr/>
            </p:nvSpPr>
            <p:spPr bwMode="auto">
              <a:xfrm>
                <a:off x="4576" y="2262"/>
                <a:ext cx="1" cy="512"/>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59" name="Rectangle 961"/>
              <p:cNvSpPr>
                <a:spLocks noChangeArrowheads="1"/>
              </p:cNvSpPr>
              <p:nvPr/>
            </p:nvSpPr>
            <p:spPr bwMode="auto">
              <a:xfrm>
                <a:off x="4577" y="2262"/>
                <a:ext cx="2" cy="512"/>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60" name="Rectangle 962"/>
              <p:cNvSpPr>
                <a:spLocks noChangeArrowheads="1"/>
              </p:cNvSpPr>
              <p:nvPr/>
            </p:nvSpPr>
            <p:spPr bwMode="auto">
              <a:xfrm>
                <a:off x="4579" y="2262"/>
                <a:ext cx="1" cy="512"/>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61" name="Rectangle 963"/>
              <p:cNvSpPr>
                <a:spLocks noChangeArrowheads="1"/>
              </p:cNvSpPr>
              <p:nvPr/>
            </p:nvSpPr>
            <p:spPr bwMode="auto">
              <a:xfrm>
                <a:off x="4580" y="2262"/>
                <a:ext cx="1" cy="512"/>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62" name="Rectangle 964"/>
              <p:cNvSpPr>
                <a:spLocks noChangeArrowheads="1"/>
              </p:cNvSpPr>
              <p:nvPr/>
            </p:nvSpPr>
            <p:spPr bwMode="auto">
              <a:xfrm>
                <a:off x="4581" y="2262"/>
                <a:ext cx="2" cy="5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63" name="Rectangle 965"/>
              <p:cNvSpPr>
                <a:spLocks noChangeArrowheads="1"/>
              </p:cNvSpPr>
              <p:nvPr/>
            </p:nvSpPr>
            <p:spPr bwMode="auto">
              <a:xfrm>
                <a:off x="4583" y="2262"/>
                <a:ext cx="1" cy="512"/>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64" name="Rectangle 966"/>
              <p:cNvSpPr>
                <a:spLocks noChangeArrowheads="1"/>
              </p:cNvSpPr>
              <p:nvPr/>
            </p:nvSpPr>
            <p:spPr bwMode="auto">
              <a:xfrm>
                <a:off x="4584" y="2262"/>
                <a:ext cx="1" cy="512"/>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65" name="Rectangle 967"/>
              <p:cNvSpPr>
                <a:spLocks noChangeArrowheads="1"/>
              </p:cNvSpPr>
              <p:nvPr/>
            </p:nvSpPr>
            <p:spPr bwMode="auto">
              <a:xfrm>
                <a:off x="4585" y="2262"/>
                <a:ext cx="2" cy="512"/>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66" name="Rectangle 968"/>
              <p:cNvSpPr>
                <a:spLocks noChangeArrowheads="1"/>
              </p:cNvSpPr>
              <p:nvPr/>
            </p:nvSpPr>
            <p:spPr bwMode="auto">
              <a:xfrm>
                <a:off x="4587" y="2262"/>
                <a:ext cx="1" cy="512"/>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67" name="Rectangle 969"/>
              <p:cNvSpPr>
                <a:spLocks noChangeArrowheads="1"/>
              </p:cNvSpPr>
              <p:nvPr/>
            </p:nvSpPr>
            <p:spPr bwMode="auto">
              <a:xfrm>
                <a:off x="4588" y="2262"/>
                <a:ext cx="1" cy="512"/>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68" name="Rectangle 970"/>
              <p:cNvSpPr>
                <a:spLocks noChangeArrowheads="1"/>
              </p:cNvSpPr>
              <p:nvPr/>
            </p:nvSpPr>
            <p:spPr bwMode="auto">
              <a:xfrm>
                <a:off x="4589" y="2262"/>
                <a:ext cx="2" cy="512"/>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69" name="Rectangle 971"/>
              <p:cNvSpPr>
                <a:spLocks noChangeArrowheads="1"/>
              </p:cNvSpPr>
              <p:nvPr/>
            </p:nvSpPr>
            <p:spPr bwMode="auto">
              <a:xfrm>
                <a:off x="4591" y="2262"/>
                <a:ext cx="1" cy="512"/>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70" name="Rectangle 972"/>
              <p:cNvSpPr>
                <a:spLocks noChangeArrowheads="1"/>
              </p:cNvSpPr>
              <p:nvPr/>
            </p:nvSpPr>
            <p:spPr bwMode="auto">
              <a:xfrm>
                <a:off x="4592" y="2262"/>
                <a:ext cx="1" cy="512"/>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71" name="Rectangle 973"/>
              <p:cNvSpPr>
                <a:spLocks noChangeArrowheads="1"/>
              </p:cNvSpPr>
              <p:nvPr/>
            </p:nvSpPr>
            <p:spPr bwMode="auto">
              <a:xfrm>
                <a:off x="4593" y="2262"/>
                <a:ext cx="2" cy="512"/>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72" name="Rectangle 974"/>
              <p:cNvSpPr>
                <a:spLocks noChangeArrowheads="1"/>
              </p:cNvSpPr>
              <p:nvPr/>
            </p:nvSpPr>
            <p:spPr bwMode="auto">
              <a:xfrm>
                <a:off x="4595" y="2262"/>
                <a:ext cx="1" cy="512"/>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73" name="Rectangle 975"/>
              <p:cNvSpPr>
                <a:spLocks noChangeArrowheads="1"/>
              </p:cNvSpPr>
              <p:nvPr/>
            </p:nvSpPr>
            <p:spPr bwMode="auto">
              <a:xfrm>
                <a:off x="4596" y="2262"/>
                <a:ext cx="1" cy="512"/>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74" name="Rectangle 976"/>
              <p:cNvSpPr>
                <a:spLocks noChangeArrowheads="1"/>
              </p:cNvSpPr>
              <p:nvPr/>
            </p:nvSpPr>
            <p:spPr bwMode="auto">
              <a:xfrm>
                <a:off x="4597" y="2262"/>
                <a:ext cx="1" cy="512"/>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75" name="Rectangle 977"/>
              <p:cNvSpPr>
                <a:spLocks noChangeArrowheads="1"/>
              </p:cNvSpPr>
              <p:nvPr/>
            </p:nvSpPr>
            <p:spPr bwMode="auto">
              <a:xfrm>
                <a:off x="4598" y="2262"/>
                <a:ext cx="1" cy="512"/>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76" name="Rectangle 978"/>
              <p:cNvSpPr>
                <a:spLocks noChangeArrowheads="1"/>
              </p:cNvSpPr>
              <p:nvPr/>
            </p:nvSpPr>
            <p:spPr bwMode="auto">
              <a:xfrm>
                <a:off x="4599" y="2262"/>
                <a:ext cx="1" cy="512"/>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77" name="Rectangle 979"/>
              <p:cNvSpPr>
                <a:spLocks noChangeArrowheads="1"/>
              </p:cNvSpPr>
              <p:nvPr/>
            </p:nvSpPr>
            <p:spPr bwMode="auto">
              <a:xfrm>
                <a:off x="4600" y="2262"/>
                <a:ext cx="1" cy="512"/>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78" name="Rectangle 980"/>
              <p:cNvSpPr>
                <a:spLocks noChangeArrowheads="1"/>
              </p:cNvSpPr>
              <p:nvPr/>
            </p:nvSpPr>
            <p:spPr bwMode="auto">
              <a:xfrm>
                <a:off x="4601" y="2262"/>
                <a:ext cx="2" cy="512"/>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79" name="Rectangle 981"/>
              <p:cNvSpPr>
                <a:spLocks noChangeArrowheads="1"/>
              </p:cNvSpPr>
              <p:nvPr/>
            </p:nvSpPr>
            <p:spPr bwMode="auto">
              <a:xfrm>
                <a:off x="4603" y="2262"/>
                <a:ext cx="1" cy="512"/>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80" name="Rectangle 982"/>
              <p:cNvSpPr>
                <a:spLocks noChangeArrowheads="1"/>
              </p:cNvSpPr>
              <p:nvPr/>
            </p:nvSpPr>
            <p:spPr bwMode="auto">
              <a:xfrm>
                <a:off x="4604" y="2262"/>
                <a:ext cx="1" cy="512"/>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81" name="Rectangle 983"/>
              <p:cNvSpPr>
                <a:spLocks noChangeArrowheads="1"/>
              </p:cNvSpPr>
              <p:nvPr/>
            </p:nvSpPr>
            <p:spPr bwMode="auto">
              <a:xfrm>
                <a:off x="4605" y="2262"/>
                <a:ext cx="2" cy="512"/>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82" name="Rectangle 984"/>
              <p:cNvSpPr>
                <a:spLocks noChangeArrowheads="1"/>
              </p:cNvSpPr>
              <p:nvPr/>
            </p:nvSpPr>
            <p:spPr bwMode="auto">
              <a:xfrm>
                <a:off x="4607" y="2262"/>
                <a:ext cx="1" cy="512"/>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83" name="Rectangle 985"/>
              <p:cNvSpPr>
                <a:spLocks noChangeArrowheads="1"/>
              </p:cNvSpPr>
              <p:nvPr/>
            </p:nvSpPr>
            <p:spPr bwMode="auto">
              <a:xfrm>
                <a:off x="4608" y="2262"/>
                <a:ext cx="1" cy="512"/>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84" name="Rectangle 986"/>
              <p:cNvSpPr>
                <a:spLocks noChangeArrowheads="1"/>
              </p:cNvSpPr>
              <p:nvPr/>
            </p:nvSpPr>
            <p:spPr bwMode="auto">
              <a:xfrm>
                <a:off x="4609" y="2262"/>
                <a:ext cx="2" cy="512"/>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85" name="Rectangle 987"/>
              <p:cNvSpPr>
                <a:spLocks noChangeArrowheads="1"/>
              </p:cNvSpPr>
              <p:nvPr/>
            </p:nvSpPr>
            <p:spPr bwMode="auto">
              <a:xfrm>
                <a:off x="4611" y="2262"/>
                <a:ext cx="1" cy="512"/>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86" name="Rectangle 988"/>
              <p:cNvSpPr>
                <a:spLocks noChangeArrowheads="1"/>
              </p:cNvSpPr>
              <p:nvPr/>
            </p:nvSpPr>
            <p:spPr bwMode="auto">
              <a:xfrm>
                <a:off x="4612" y="2262"/>
                <a:ext cx="1" cy="512"/>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87" name="Rectangle 989"/>
              <p:cNvSpPr>
                <a:spLocks noChangeArrowheads="1"/>
              </p:cNvSpPr>
              <p:nvPr/>
            </p:nvSpPr>
            <p:spPr bwMode="auto">
              <a:xfrm>
                <a:off x="4613" y="2262"/>
                <a:ext cx="2" cy="512"/>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88" name="Rectangle 990"/>
              <p:cNvSpPr>
                <a:spLocks noChangeArrowheads="1"/>
              </p:cNvSpPr>
              <p:nvPr/>
            </p:nvSpPr>
            <p:spPr bwMode="auto">
              <a:xfrm>
                <a:off x="4615" y="2262"/>
                <a:ext cx="1" cy="512"/>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89" name="Rectangle 991"/>
              <p:cNvSpPr>
                <a:spLocks noChangeArrowheads="1"/>
              </p:cNvSpPr>
              <p:nvPr/>
            </p:nvSpPr>
            <p:spPr bwMode="auto">
              <a:xfrm>
                <a:off x="4616" y="2262"/>
                <a:ext cx="1" cy="512"/>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90" name="Rectangle 992"/>
              <p:cNvSpPr>
                <a:spLocks noChangeArrowheads="1"/>
              </p:cNvSpPr>
              <p:nvPr/>
            </p:nvSpPr>
            <p:spPr bwMode="auto">
              <a:xfrm>
                <a:off x="4617" y="2262"/>
                <a:ext cx="2" cy="512"/>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91" name="Rectangle 993"/>
              <p:cNvSpPr>
                <a:spLocks noChangeArrowheads="1"/>
              </p:cNvSpPr>
              <p:nvPr/>
            </p:nvSpPr>
            <p:spPr bwMode="auto">
              <a:xfrm>
                <a:off x="4619" y="2262"/>
                <a:ext cx="1" cy="512"/>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92" name="Rectangle 994"/>
              <p:cNvSpPr>
                <a:spLocks noChangeArrowheads="1"/>
              </p:cNvSpPr>
              <p:nvPr/>
            </p:nvSpPr>
            <p:spPr bwMode="auto">
              <a:xfrm>
                <a:off x="4620" y="2262"/>
                <a:ext cx="1" cy="512"/>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93" name="Rectangle 995"/>
              <p:cNvSpPr>
                <a:spLocks noChangeArrowheads="1"/>
              </p:cNvSpPr>
              <p:nvPr/>
            </p:nvSpPr>
            <p:spPr bwMode="auto">
              <a:xfrm>
                <a:off x="4621" y="2262"/>
                <a:ext cx="1" cy="5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94" name="Rectangle 996"/>
              <p:cNvSpPr>
                <a:spLocks noChangeArrowheads="1"/>
              </p:cNvSpPr>
              <p:nvPr/>
            </p:nvSpPr>
            <p:spPr bwMode="auto">
              <a:xfrm>
                <a:off x="4622" y="2262"/>
                <a:ext cx="1" cy="512"/>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95" name="Rectangle 997"/>
              <p:cNvSpPr>
                <a:spLocks noChangeArrowheads="1"/>
              </p:cNvSpPr>
              <p:nvPr/>
            </p:nvSpPr>
            <p:spPr bwMode="auto">
              <a:xfrm>
                <a:off x="4623" y="2262"/>
                <a:ext cx="1" cy="512"/>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96" name="Rectangle 998"/>
              <p:cNvSpPr>
                <a:spLocks noChangeArrowheads="1"/>
              </p:cNvSpPr>
              <p:nvPr/>
            </p:nvSpPr>
            <p:spPr bwMode="auto">
              <a:xfrm>
                <a:off x="4624" y="2262"/>
                <a:ext cx="2" cy="512"/>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97" name="Rectangle 999"/>
              <p:cNvSpPr>
                <a:spLocks noChangeArrowheads="1"/>
              </p:cNvSpPr>
              <p:nvPr/>
            </p:nvSpPr>
            <p:spPr bwMode="auto">
              <a:xfrm>
                <a:off x="4626" y="2262"/>
                <a:ext cx="1" cy="512"/>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98" name="Rectangle 1000"/>
              <p:cNvSpPr>
                <a:spLocks noChangeArrowheads="1"/>
              </p:cNvSpPr>
              <p:nvPr/>
            </p:nvSpPr>
            <p:spPr bwMode="auto">
              <a:xfrm>
                <a:off x="4627" y="2262"/>
                <a:ext cx="1" cy="512"/>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99" name="Rectangle 1001"/>
              <p:cNvSpPr>
                <a:spLocks noChangeArrowheads="1"/>
              </p:cNvSpPr>
              <p:nvPr/>
            </p:nvSpPr>
            <p:spPr bwMode="auto">
              <a:xfrm>
                <a:off x="4628" y="2262"/>
                <a:ext cx="2" cy="512"/>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00" name="Rectangle 1002"/>
              <p:cNvSpPr>
                <a:spLocks noChangeArrowheads="1"/>
              </p:cNvSpPr>
              <p:nvPr/>
            </p:nvSpPr>
            <p:spPr bwMode="auto">
              <a:xfrm>
                <a:off x="4630" y="2262"/>
                <a:ext cx="1" cy="512"/>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01" name="Rectangle 1003"/>
              <p:cNvSpPr>
                <a:spLocks noChangeArrowheads="1"/>
              </p:cNvSpPr>
              <p:nvPr/>
            </p:nvSpPr>
            <p:spPr bwMode="auto">
              <a:xfrm>
                <a:off x="4631" y="2262"/>
                <a:ext cx="1" cy="512"/>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02" name="Rectangle 1004"/>
              <p:cNvSpPr>
                <a:spLocks noChangeArrowheads="1"/>
              </p:cNvSpPr>
              <p:nvPr/>
            </p:nvSpPr>
            <p:spPr bwMode="auto">
              <a:xfrm>
                <a:off x="4632" y="2262"/>
                <a:ext cx="2" cy="512"/>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03" name="Rectangle 1005"/>
              <p:cNvSpPr>
                <a:spLocks noChangeArrowheads="1"/>
              </p:cNvSpPr>
              <p:nvPr/>
            </p:nvSpPr>
            <p:spPr bwMode="auto">
              <a:xfrm>
                <a:off x="4634" y="2262"/>
                <a:ext cx="1" cy="512"/>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04" name="Rectangle 1006"/>
              <p:cNvSpPr>
                <a:spLocks noChangeArrowheads="1"/>
              </p:cNvSpPr>
              <p:nvPr/>
            </p:nvSpPr>
            <p:spPr bwMode="auto">
              <a:xfrm>
                <a:off x="4635" y="2262"/>
                <a:ext cx="1" cy="512"/>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05" name="Rectangle 1007"/>
              <p:cNvSpPr>
                <a:spLocks noChangeArrowheads="1"/>
              </p:cNvSpPr>
              <p:nvPr/>
            </p:nvSpPr>
            <p:spPr bwMode="auto">
              <a:xfrm>
                <a:off x="4636" y="2262"/>
                <a:ext cx="1" cy="512"/>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06" name="Rectangle 1008"/>
              <p:cNvSpPr>
                <a:spLocks noChangeArrowheads="1"/>
              </p:cNvSpPr>
              <p:nvPr/>
            </p:nvSpPr>
            <p:spPr bwMode="auto">
              <a:xfrm>
                <a:off x="4637" y="2262"/>
                <a:ext cx="2" cy="512"/>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07" name="Rectangle 1009"/>
              <p:cNvSpPr>
                <a:spLocks noChangeArrowheads="1"/>
              </p:cNvSpPr>
              <p:nvPr/>
            </p:nvSpPr>
            <p:spPr bwMode="auto">
              <a:xfrm>
                <a:off x="4639" y="2262"/>
                <a:ext cx="1" cy="512"/>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08" name="Rectangle 1010"/>
              <p:cNvSpPr>
                <a:spLocks noChangeArrowheads="1"/>
              </p:cNvSpPr>
              <p:nvPr/>
            </p:nvSpPr>
            <p:spPr bwMode="auto">
              <a:xfrm>
                <a:off x="4640" y="2262"/>
                <a:ext cx="1" cy="512"/>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09" name="Rectangle 1011"/>
              <p:cNvSpPr>
                <a:spLocks noChangeArrowheads="1"/>
              </p:cNvSpPr>
              <p:nvPr/>
            </p:nvSpPr>
            <p:spPr bwMode="auto">
              <a:xfrm>
                <a:off x="4641" y="2262"/>
                <a:ext cx="2" cy="512"/>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10" name="Rectangle 1012"/>
              <p:cNvSpPr>
                <a:spLocks noChangeArrowheads="1"/>
              </p:cNvSpPr>
              <p:nvPr/>
            </p:nvSpPr>
            <p:spPr bwMode="auto">
              <a:xfrm>
                <a:off x="4643" y="2262"/>
                <a:ext cx="1" cy="512"/>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11" name="Rectangle 1013"/>
              <p:cNvSpPr>
                <a:spLocks noChangeArrowheads="1"/>
              </p:cNvSpPr>
              <p:nvPr/>
            </p:nvSpPr>
            <p:spPr bwMode="auto">
              <a:xfrm>
                <a:off x="4644" y="2262"/>
                <a:ext cx="1" cy="512"/>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12" name="Rectangle 1014"/>
              <p:cNvSpPr>
                <a:spLocks noChangeArrowheads="1"/>
              </p:cNvSpPr>
              <p:nvPr/>
            </p:nvSpPr>
            <p:spPr bwMode="auto">
              <a:xfrm>
                <a:off x="4645" y="2262"/>
                <a:ext cx="1" cy="512"/>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13" name="Rectangle 1015"/>
              <p:cNvSpPr>
                <a:spLocks noChangeArrowheads="1"/>
              </p:cNvSpPr>
              <p:nvPr/>
            </p:nvSpPr>
            <p:spPr bwMode="auto">
              <a:xfrm>
                <a:off x="4646" y="2262"/>
                <a:ext cx="1" cy="512"/>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14" name="Rectangle 1016"/>
              <p:cNvSpPr>
                <a:spLocks noChangeArrowheads="1"/>
              </p:cNvSpPr>
              <p:nvPr/>
            </p:nvSpPr>
            <p:spPr bwMode="auto">
              <a:xfrm>
                <a:off x="4647" y="2262"/>
                <a:ext cx="1" cy="512"/>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15" name="Rectangle 1017"/>
              <p:cNvSpPr>
                <a:spLocks noChangeArrowheads="1"/>
              </p:cNvSpPr>
              <p:nvPr/>
            </p:nvSpPr>
            <p:spPr bwMode="auto">
              <a:xfrm>
                <a:off x="4648" y="2262"/>
                <a:ext cx="2" cy="512"/>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16" name="Rectangle 1018"/>
              <p:cNvSpPr>
                <a:spLocks noChangeArrowheads="1"/>
              </p:cNvSpPr>
              <p:nvPr/>
            </p:nvSpPr>
            <p:spPr bwMode="auto">
              <a:xfrm>
                <a:off x="4650" y="2262"/>
                <a:ext cx="1" cy="512"/>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17" name="Rectangle 1019"/>
              <p:cNvSpPr>
                <a:spLocks noChangeArrowheads="1"/>
              </p:cNvSpPr>
              <p:nvPr/>
            </p:nvSpPr>
            <p:spPr bwMode="auto">
              <a:xfrm>
                <a:off x="4651" y="2262"/>
                <a:ext cx="1" cy="512"/>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18" name="Rectangle 1020"/>
              <p:cNvSpPr>
                <a:spLocks noChangeArrowheads="1"/>
              </p:cNvSpPr>
              <p:nvPr/>
            </p:nvSpPr>
            <p:spPr bwMode="auto">
              <a:xfrm>
                <a:off x="4652" y="2262"/>
                <a:ext cx="2" cy="512"/>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19" name="Rectangle 1021"/>
              <p:cNvSpPr>
                <a:spLocks noChangeArrowheads="1"/>
              </p:cNvSpPr>
              <p:nvPr/>
            </p:nvSpPr>
            <p:spPr bwMode="auto">
              <a:xfrm>
                <a:off x="4654" y="2262"/>
                <a:ext cx="1" cy="512"/>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20" name="Rectangle 1022"/>
              <p:cNvSpPr>
                <a:spLocks noChangeArrowheads="1"/>
              </p:cNvSpPr>
              <p:nvPr/>
            </p:nvSpPr>
            <p:spPr bwMode="auto">
              <a:xfrm>
                <a:off x="4655" y="2262"/>
                <a:ext cx="1" cy="512"/>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21" name="Rectangle 1023"/>
              <p:cNvSpPr>
                <a:spLocks noChangeArrowheads="1"/>
              </p:cNvSpPr>
              <p:nvPr/>
            </p:nvSpPr>
            <p:spPr bwMode="auto">
              <a:xfrm>
                <a:off x="4656" y="2262"/>
                <a:ext cx="2" cy="512"/>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22" name="Rectangle 1024"/>
              <p:cNvSpPr>
                <a:spLocks noChangeArrowheads="1"/>
              </p:cNvSpPr>
              <p:nvPr/>
            </p:nvSpPr>
            <p:spPr bwMode="auto">
              <a:xfrm>
                <a:off x="4658" y="2262"/>
                <a:ext cx="1" cy="512"/>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23" name="Rectangle 1025"/>
              <p:cNvSpPr>
                <a:spLocks noChangeArrowheads="1"/>
              </p:cNvSpPr>
              <p:nvPr/>
            </p:nvSpPr>
            <p:spPr bwMode="auto">
              <a:xfrm>
                <a:off x="4659" y="2262"/>
                <a:ext cx="1" cy="512"/>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24" name="Rectangle 1026"/>
              <p:cNvSpPr>
                <a:spLocks noChangeArrowheads="1"/>
              </p:cNvSpPr>
              <p:nvPr/>
            </p:nvSpPr>
            <p:spPr bwMode="auto">
              <a:xfrm>
                <a:off x="4660" y="2262"/>
                <a:ext cx="2" cy="512"/>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25" name="Rectangle 1027"/>
              <p:cNvSpPr>
                <a:spLocks noChangeArrowheads="1"/>
              </p:cNvSpPr>
              <p:nvPr/>
            </p:nvSpPr>
            <p:spPr bwMode="auto">
              <a:xfrm>
                <a:off x="4662" y="2262"/>
                <a:ext cx="1" cy="512"/>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26" name="Rectangle 1028"/>
              <p:cNvSpPr>
                <a:spLocks noChangeArrowheads="1"/>
              </p:cNvSpPr>
              <p:nvPr/>
            </p:nvSpPr>
            <p:spPr bwMode="auto">
              <a:xfrm>
                <a:off x="4663" y="2262"/>
                <a:ext cx="1" cy="512"/>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27" name="Rectangle 1029"/>
              <p:cNvSpPr>
                <a:spLocks noChangeArrowheads="1"/>
              </p:cNvSpPr>
              <p:nvPr/>
            </p:nvSpPr>
            <p:spPr bwMode="auto">
              <a:xfrm>
                <a:off x="4664" y="2262"/>
                <a:ext cx="2" cy="512"/>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28" name="Rectangle 1030"/>
              <p:cNvSpPr>
                <a:spLocks noChangeArrowheads="1"/>
              </p:cNvSpPr>
              <p:nvPr/>
            </p:nvSpPr>
            <p:spPr bwMode="auto">
              <a:xfrm>
                <a:off x="4666" y="2262"/>
                <a:ext cx="1" cy="512"/>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29" name="Rectangle 1031"/>
              <p:cNvSpPr>
                <a:spLocks noChangeArrowheads="1"/>
              </p:cNvSpPr>
              <p:nvPr/>
            </p:nvSpPr>
            <p:spPr bwMode="auto">
              <a:xfrm>
                <a:off x="4667" y="2262"/>
                <a:ext cx="1" cy="512"/>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30" name="Rectangle 1032"/>
              <p:cNvSpPr>
                <a:spLocks noChangeArrowheads="1"/>
              </p:cNvSpPr>
              <p:nvPr/>
            </p:nvSpPr>
            <p:spPr bwMode="auto">
              <a:xfrm>
                <a:off x="4668" y="2262"/>
                <a:ext cx="1" cy="512"/>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31" name="Rectangle 1033"/>
              <p:cNvSpPr>
                <a:spLocks noChangeArrowheads="1"/>
              </p:cNvSpPr>
              <p:nvPr/>
            </p:nvSpPr>
            <p:spPr bwMode="auto">
              <a:xfrm>
                <a:off x="4669" y="2262"/>
                <a:ext cx="1" cy="512"/>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32" name="Rectangle 1034"/>
              <p:cNvSpPr>
                <a:spLocks noChangeArrowheads="1"/>
              </p:cNvSpPr>
              <p:nvPr/>
            </p:nvSpPr>
            <p:spPr bwMode="auto">
              <a:xfrm>
                <a:off x="4670" y="2262"/>
                <a:ext cx="1" cy="512"/>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33" name="Rectangle 1035"/>
              <p:cNvSpPr>
                <a:spLocks noChangeArrowheads="1"/>
              </p:cNvSpPr>
              <p:nvPr/>
            </p:nvSpPr>
            <p:spPr bwMode="auto">
              <a:xfrm>
                <a:off x="4671" y="2262"/>
                <a:ext cx="1" cy="512"/>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34" name="Rectangle 1036"/>
              <p:cNvSpPr>
                <a:spLocks noChangeArrowheads="1"/>
              </p:cNvSpPr>
              <p:nvPr/>
            </p:nvSpPr>
            <p:spPr bwMode="auto">
              <a:xfrm>
                <a:off x="4672" y="2262"/>
                <a:ext cx="2" cy="512"/>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35" name="Rectangle 1037"/>
              <p:cNvSpPr>
                <a:spLocks noChangeArrowheads="1"/>
              </p:cNvSpPr>
              <p:nvPr/>
            </p:nvSpPr>
            <p:spPr bwMode="auto">
              <a:xfrm>
                <a:off x="4674" y="2262"/>
                <a:ext cx="1" cy="512"/>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36" name="Rectangle 1038"/>
              <p:cNvSpPr>
                <a:spLocks noChangeArrowheads="1"/>
              </p:cNvSpPr>
              <p:nvPr/>
            </p:nvSpPr>
            <p:spPr bwMode="auto">
              <a:xfrm>
                <a:off x="4675" y="2262"/>
                <a:ext cx="1" cy="512"/>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37" name="Rectangle 1039"/>
              <p:cNvSpPr>
                <a:spLocks noChangeArrowheads="1"/>
              </p:cNvSpPr>
              <p:nvPr/>
            </p:nvSpPr>
            <p:spPr bwMode="auto">
              <a:xfrm>
                <a:off x="4676" y="2262"/>
                <a:ext cx="2" cy="512"/>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38" name="Rectangle 1040"/>
              <p:cNvSpPr>
                <a:spLocks noChangeArrowheads="1"/>
              </p:cNvSpPr>
              <p:nvPr/>
            </p:nvSpPr>
            <p:spPr bwMode="auto">
              <a:xfrm>
                <a:off x="4678" y="2262"/>
                <a:ext cx="1" cy="512"/>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39" name="Rectangle 1041"/>
              <p:cNvSpPr>
                <a:spLocks noChangeArrowheads="1"/>
              </p:cNvSpPr>
              <p:nvPr/>
            </p:nvSpPr>
            <p:spPr bwMode="auto">
              <a:xfrm>
                <a:off x="4679" y="2262"/>
                <a:ext cx="1" cy="512"/>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40" name="Rectangle 1042"/>
              <p:cNvSpPr>
                <a:spLocks noChangeArrowheads="1"/>
              </p:cNvSpPr>
              <p:nvPr/>
            </p:nvSpPr>
            <p:spPr bwMode="auto">
              <a:xfrm>
                <a:off x="4680" y="2262"/>
                <a:ext cx="2" cy="512"/>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441" name="Rectangle 1043"/>
              <p:cNvSpPr>
                <a:spLocks noChangeArrowheads="1"/>
              </p:cNvSpPr>
              <p:nvPr/>
            </p:nvSpPr>
            <p:spPr bwMode="auto">
              <a:xfrm>
                <a:off x="4682" y="2262"/>
                <a:ext cx="1" cy="512"/>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sp>
          <p:nvSpPr>
            <p:cNvPr id="31" name="Rectangle 1044"/>
            <p:cNvSpPr>
              <a:spLocks noChangeArrowheads="1"/>
            </p:cNvSpPr>
            <p:nvPr/>
          </p:nvSpPr>
          <p:spPr bwMode="auto">
            <a:xfrm>
              <a:off x="4521" y="2262"/>
              <a:ext cx="162" cy="5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nvGrpSpPr>
            <p:cNvPr id="32" name="Group 1045"/>
            <p:cNvGrpSpPr>
              <a:grpSpLocks/>
            </p:cNvGrpSpPr>
            <p:nvPr/>
          </p:nvGrpSpPr>
          <p:grpSpPr bwMode="auto">
            <a:xfrm>
              <a:off x="4926" y="2433"/>
              <a:ext cx="162" cy="341"/>
              <a:chOff x="4926" y="2433"/>
              <a:chExt cx="162" cy="341"/>
            </a:xfrm>
          </p:grpSpPr>
          <p:sp>
            <p:nvSpPr>
              <p:cNvPr id="186" name="Rectangle 1046"/>
              <p:cNvSpPr>
                <a:spLocks noChangeArrowheads="1"/>
              </p:cNvSpPr>
              <p:nvPr/>
            </p:nvSpPr>
            <p:spPr bwMode="auto">
              <a:xfrm>
                <a:off x="4926" y="2433"/>
                <a:ext cx="1" cy="341"/>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87" name="Rectangle 1047"/>
              <p:cNvSpPr>
                <a:spLocks noChangeArrowheads="1"/>
              </p:cNvSpPr>
              <p:nvPr/>
            </p:nvSpPr>
            <p:spPr bwMode="auto">
              <a:xfrm>
                <a:off x="4927" y="2433"/>
                <a:ext cx="2" cy="341"/>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88" name="Rectangle 1048"/>
              <p:cNvSpPr>
                <a:spLocks noChangeArrowheads="1"/>
              </p:cNvSpPr>
              <p:nvPr/>
            </p:nvSpPr>
            <p:spPr bwMode="auto">
              <a:xfrm>
                <a:off x="4929" y="2433"/>
                <a:ext cx="1" cy="341"/>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89" name="Rectangle 1049"/>
              <p:cNvSpPr>
                <a:spLocks noChangeArrowheads="1"/>
              </p:cNvSpPr>
              <p:nvPr/>
            </p:nvSpPr>
            <p:spPr bwMode="auto">
              <a:xfrm>
                <a:off x="4930" y="2433"/>
                <a:ext cx="1" cy="341"/>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90" name="Rectangle 1050"/>
              <p:cNvSpPr>
                <a:spLocks noChangeArrowheads="1"/>
              </p:cNvSpPr>
              <p:nvPr/>
            </p:nvSpPr>
            <p:spPr bwMode="auto">
              <a:xfrm>
                <a:off x="4931" y="2433"/>
                <a:ext cx="2" cy="341"/>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91" name="Rectangle 1051"/>
              <p:cNvSpPr>
                <a:spLocks noChangeArrowheads="1"/>
              </p:cNvSpPr>
              <p:nvPr/>
            </p:nvSpPr>
            <p:spPr bwMode="auto">
              <a:xfrm>
                <a:off x="4933" y="2433"/>
                <a:ext cx="1" cy="341"/>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92" name="Rectangle 1052"/>
              <p:cNvSpPr>
                <a:spLocks noChangeArrowheads="1"/>
              </p:cNvSpPr>
              <p:nvPr/>
            </p:nvSpPr>
            <p:spPr bwMode="auto">
              <a:xfrm>
                <a:off x="4933" y="2433"/>
                <a:ext cx="1" cy="341"/>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93" name="Rectangle 1053"/>
              <p:cNvSpPr>
                <a:spLocks noChangeArrowheads="1"/>
              </p:cNvSpPr>
              <p:nvPr/>
            </p:nvSpPr>
            <p:spPr bwMode="auto">
              <a:xfrm>
                <a:off x="4934" y="2433"/>
                <a:ext cx="2" cy="341"/>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94" name="Rectangle 1054"/>
              <p:cNvSpPr>
                <a:spLocks noChangeArrowheads="1"/>
              </p:cNvSpPr>
              <p:nvPr/>
            </p:nvSpPr>
            <p:spPr bwMode="auto">
              <a:xfrm>
                <a:off x="4936" y="2433"/>
                <a:ext cx="1" cy="341"/>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95" name="Rectangle 1055"/>
              <p:cNvSpPr>
                <a:spLocks noChangeArrowheads="1"/>
              </p:cNvSpPr>
              <p:nvPr/>
            </p:nvSpPr>
            <p:spPr bwMode="auto">
              <a:xfrm>
                <a:off x="4937" y="2433"/>
                <a:ext cx="1" cy="341"/>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96" name="Rectangle 1056"/>
              <p:cNvSpPr>
                <a:spLocks noChangeArrowheads="1"/>
              </p:cNvSpPr>
              <p:nvPr/>
            </p:nvSpPr>
            <p:spPr bwMode="auto">
              <a:xfrm>
                <a:off x="4938" y="2433"/>
                <a:ext cx="2" cy="341"/>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97" name="Rectangle 1057"/>
              <p:cNvSpPr>
                <a:spLocks noChangeArrowheads="1"/>
              </p:cNvSpPr>
              <p:nvPr/>
            </p:nvSpPr>
            <p:spPr bwMode="auto">
              <a:xfrm>
                <a:off x="4940" y="2433"/>
                <a:ext cx="1" cy="341"/>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98" name="Rectangle 1058"/>
              <p:cNvSpPr>
                <a:spLocks noChangeArrowheads="1"/>
              </p:cNvSpPr>
              <p:nvPr/>
            </p:nvSpPr>
            <p:spPr bwMode="auto">
              <a:xfrm>
                <a:off x="4941" y="2433"/>
                <a:ext cx="1" cy="341"/>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99" name="Rectangle 1059"/>
              <p:cNvSpPr>
                <a:spLocks noChangeArrowheads="1"/>
              </p:cNvSpPr>
              <p:nvPr/>
            </p:nvSpPr>
            <p:spPr bwMode="auto">
              <a:xfrm>
                <a:off x="4942" y="2433"/>
                <a:ext cx="1" cy="341"/>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00" name="Rectangle 1060"/>
              <p:cNvSpPr>
                <a:spLocks noChangeArrowheads="1"/>
              </p:cNvSpPr>
              <p:nvPr/>
            </p:nvSpPr>
            <p:spPr bwMode="auto">
              <a:xfrm>
                <a:off x="4943" y="2433"/>
                <a:ext cx="2" cy="341"/>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01" name="Rectangle 1061"/>
              <p:cNvSpPr>
                <a:spLocks noChangeArrowheads="1"/>
              </p:cNvSpPr>
              <p:nvPr/>
            </p:nvSpPr>
            <p:spPr bwMode="auto">
              <a:xfrm>
                <a:off x="4945" y="2433"/>
                <a:ext cx="1" cy="341"/>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02" name="Rectangle 1062"/>
              <p:cNvSpPr>
                <a:spLocks noChangeArrowheads="1"/>
              </p:cNvSpPr>
              <p:nvPr/>
            </p:nvSpPr>
            <p:spPr bwMode="auto">
              <a:xfrm>
                <a:off x="4946" y="2433"/>
                <a:ext cx="1" cy="341"/>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03" name="Rectangle 1063"/>
              <p:cNvSpPr>
                <a:spLocks noChangeArrowheads="1"/>
              </p:cNvSpPr>
              <p:nvPr/>
            </p:nvSpPr>
            <p:spPr bwMode="auto">
              <a:xfrm>
                <a:off x="4947" y="2433"/>
                <a:ext cx="2" cy="341"/>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04" name="Rectangle 1064"/>
              <p:cNvSpPr>
                <a:spLocks noChangeArrowheads="1"/>
              </p:cNvSpPr>
              <p:nvPr/>
            </p:nvSpPr>
            <p:spPr bwMode="auto">
              <a:xfrm>
                <a:off x="4949" y="2433"/>
                <a:ext cx="1" cy="341"/>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05" name="Rectangle 1065"/>
              <p:cNvSpPr>
                <a:spLocks noChangeArrowheads="1"/>
              </p:cNvSpPr>
              <p:nvPr/>
            </p:nvSpPr>
            <p:spPr bwMode="auto">
              <a:xfrm>
                <a:off x="4950" y="2433"/>
                <a:ext cx="1" cy="341"/>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06" name="Rectangle 1066"/>
              <p:cNvSpPr>
                <a:spLocks noChangeArrowheads="1"/>
              </p:cNvSpPr>
              <p:nvPr/>
            </p:nvSpPr>
            <p:spPr bwMode="auto">
              <a:xfrm>
                <a:off x="4951" y="2433"/>
                <a:ext cx="2" cy="34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07" name="Rectangle 1067"/>
              <p:cNvSpPr>
                <a:spLocks noChangeArrowheads="1"/>
              </p:cNvSpPr>
              <p:nvPr/>
            </p:nvSpPr>
            <p:spPr bwMode="auto">
              <a:xfrm>
                <a:off x="4953" y="2433"/>
                <a:ext cx="1" cy="341"/>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08" name="Rectangle 1068"/>
              <p:cNvSpPr>
                <a:spLocks noChangeArrowheads="1"/>
              </p:cNvSpPr>
              <p:nvPr/>
            </p:nvSpPr>
            <p:spPr bwMode="auto">
              <a:xfrm>
                <a:off x="4954" y="2433"/>
                <a:ext cx="1" cy="341"/>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09" name="Rectangle 1069"/>
              <p:cNvSpPr>
                <a:spLocks noChangeArrowheads="1"/>
              </p:cNvSpPr>
              <p:nvPr/>
            </p:nvSpPr>
            <p:spPr bwMode="auto">
              <a:xfrm>
                <a:off x="4955" y="2433"/>
                <a:ext cx="2" cy="341"/>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10" name="Rectangle 1070"/>
              <p:cNvSpPr>
                <a:spLocks noChangeArrowheads="1"/>
              </p:cNvSpPr>
              <p:nvPr/>
            </p:nvSpPr>
            <p:spPr bwMode="auto">
              <a:xfrm>
                <a:off x="4957" y="2433"/>
                <a:ext cx="1" cy="34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11" name="Rectangle 1071"/>
              <p:cNvSpPr>
                <a:spLocks noChangeArrowheads="1"/>
              </p:cNvSpPr>
              <p:nvPr/>
            </p:nvSpPr>
            <p:spPr bwMode="auto">
              <a:xfrm>
                <a:off x="4957" y="2433"/>
                <a:ext cx="1" cy="341"/>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12" name="Rectangle 1072"/>
              <p:cNvSpPr>
                <a:spLocks noChangeArrowheads="1"/>
              </p:cNvSpPr>
              <p:nvPr/>
            </p:nvSpPr>
            <p:spPr bwMode="auto">
              <a:xfrm>
                <a:off x="4958" y="2433"/>
                <a:ext cx="2" cy="341"/>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13" name="Rectangle 1073"/>
              <p:cNvSpPr>
                <a:spLocks noChangeArrowheads="1"/>
              </p:cNvSpPr>
              <p:nvPr/>
            </p:nvSpPr>
            <p:spPr bwMode="auto">
              <a:xfrm>
                <a:off x="4960" y="2433"/>
                <a:ext cx="1" cy="34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14" name="Rectangle 1074"/>
              <p:cNvSpPr>
                <a:spLocks noChangeArrowheads="1"/>
              </p:cNvSpPr>
              <p:nvPr/>
            </p:nvSpPr>
            <p:spPr bwMode="auto">
              <a:xfrm>
                <a:off x="4961" y="2433"/>
                <a:ext cx="1" cy="341"/>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15" name="Rectangle 1075"/>
              <p:cNvSpPr>
                <a:spLocks noChangeArrowheads="1"/>
              </p:cNvSpPr>
              <p:nvPr/>
            </p:nvSpPr>
            <p:spPr bwMode="auto">
              <a:xfrm>
                <a:off x="4962" y="2433"/>
                <a:ext cx="2" cy="34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16" name="Rectangle 1076"/>
              <p:cNvSpPr>
                <a:spLocks noChangeArrowheads="1"/>
              </p:cNvSpPr>
              <p:nvPr/>
            </p:nvSpPr>
            <p:spPr bwMode="auto">
              <a:xfrm>
                <a:off x="4964" y="2433"/>
                <a:ext cx="1" cy="34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17" name="Rectangle 1077"/>
              <p:cNvSpPr>
                <a:spLocks noChangeArrowheads="1"/>
              </p:cNvSpPr>
              <p:nvPr/>
            </p:nvSpPr>
            <p:spPr bwMode="auto">
              <a:xfrm>
                <a:off x="4965" y="2433"/>
                <a:ext cx="1" cy="341"/>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18" name="Rectangle 1078"/>
              <p:cNvSpPr>
                <a:spLocks noChangeArrowheads="1"/>
              </p:cNvSpPr>
              <p:nvPr/>
            </p:nvSpPr>
            <p:spPr bwMode="auto">
              <a:xfrm>
                <a:off x="4966" y="2433"/>
                <a:ext cx="2" cy="341"/>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19" name="Rectangle 1079"/>
              <p:cNvSpPr>
                <a:spLocks noChangeArrowheads="1"/>
              </p:cNvSpPr>
              <p:nvPr/>
            </p:nvSpPr>
            <p:spPr bwMode="auto">
              <a:xfrm>
                <a:off x="4968" y="2433"/>
                <a:ext cx="1" cy="341"/>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20" name="Rectangle 1080"/>
              <p:cNvSpPr>
                <a:spLocks noChangeArrowheads="1"/>
              </p:cNvSpPr>
              <p:nvPr/>
            </p:nvSpPr>
            <p:spPr bwMode="auto">
              <a:xfrm>
                <a:off x="4969" y="2433"/>
                <a:ext cx="1" cy="341"/>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21" name="Rectangle 1081"/>
              <p:cNvSpPr>
                <a:spLocks noChangeArrowheads="1"/>
              </p:cNvSpPr>
              <p:nvPr/>
            </p:nvSpPr>
            <p:spPr bwMode="auto">
              <a:xfrm>
                <a:off x="4970" y="2433"/>
                <a:ext cx="2" cy="341"/>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22" name="Rectangle 1082"/>
              <p:cNvSpPr>
                <a:spLocks noChangeArrowheads="1"/>
              </p:cNvSpPr>
              <p:nvPr/>
            </p:nvSpPr>
            <p:spPr bwMode="auto">
              <a:xfrm>
                <a:off x="4972" y="2433"/>
                <a:ext cx="1" cy="341"/>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23" name="Rectangle 1083"/>
              <p:cNvSpPr>
                <a:spLocks noChangeArrowheads="1"/>
              </p:cNvSpPr>
              <p:nvPr/>
            </p:nvSpPr>
            <p:spPr bwMode="auto">
              <a:xfrm>
                <a:off x="4973" y="2433"/>
                <a:ext cx="1" cy="341"/>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24" name="Rectangle 1084"/>
              <p:cNvSpPr>
                <a:spLocks noChangeArrowheads="1"/>
              </p:cNvSpPr>
              <p:nvPr/>
            </p:nvSpPr>
            <p:spPr bwMode="auto">
              <a:xfrm>
                <a:off x="4974" y="2433"/>
                <a:ext cx="1" cy="341"/>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25" name="Rectangle 1085"/>
              <p:cNvSpPr>
                <a:spLocks noChangeArrowheads="1"/>
              </p:cNvSpPr>
              <p:nvPr/>
            </p:nvSpPr>
            <p:spPr bwMode="auto">
              <a:xfrm>
                <a:off x="4975" y="2433"/>
                <a:ext cx="2" cy="341"/>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26" name="Rectangle 1086"/>
              <p:cNvSpPr>
                <a:spLocks noChangeArrowheads="1"/>
              </p:cNvSpPr>
              <p:nvPr/>
            </p:nvSpPr>
            <p:spPr bwMode="auto">
              <a:xfrm>
                <a:off x="4977" y="2433"/>
                <a:ext cx="1" cy="341"/>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27" name="Rectangle 1087"/>
              <p:cNvSpPr>
                <a:spLocks noChangeArrowheads="1"/>
              </p:cNvSpPr>
              <p:nvPr/>
            </p:nvSpPr>
            <p:spPr bwMode="auto">
              <a:xfrm>
                <a:off x="4978" y="2433"/>
                <a:ext cx="1" cy="341"/>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28" name="Rectangle 1088"/>
              <p:cNvSpPr>
                <a:spLocks noChangeArrowheads="1"/>
              </p:cNvSpPr>
              <p:nvPr/>
            </p:nvSpPr>
            <p:spPr bwMode="auto">
              <a:xfrm>
                <a:off x="4979" y="2433"/>
                <a:ext cx="2" cy="341"/>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29" name="Rectangle 1089"/>
              <p:cNvSpPr>
                <a:spLocks noChangeArrowheads="1"/>
              </p:cNvSpPr>
              <p:nvPr/>
            </p:nvSpPr>
            <p:spPr bwMode="auto">
              <a:xfrm>
                <a:off x="4981" y="2433"/>
                <a:ext cx="1" cy="34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30" name="Rectangle 1090"/>
              <p:cNvSpPr>
                <a:spLocks noChangeArrowheads="1"/>
              </p:cNvSpPr>
              <p:nvPr/>
            </p:nvSpPr>
            <p:spPr bwMode="auto">
              <a:xfrm>
                <a:off x="4981" y="2433"/>
                <a:ext cx="1" cy="341"/>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31" name="Rectangle 1091"/>
              <p:cNvSpPr>
                <a:spLocks noChangeArrowheads="1"/>
              </p:cNvSpPr>
              <p:nvPr/>
            </p:nvSpPr>
            <p:spPr bwMode="auto">
              <a:xfrm>
                <a:off x="4982" y="2433"/>
                <a:ext cx="2" cy="341"/>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32" name="Rectangle 1092"/>
              <p:cNvSpPr>
                <a:spLocks noChangeArrowheads="1"/>
              </p:cNvSpPr>
              <p:nvPr/>
            </p:nvSpPr>
            <p:spPr bwMode="auto">
              <a:xfrm>
                <a:off x="4984" y="2433"/>
                <a:ext cx="1" cy="341"/>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33" name="Rectangle 1093"/>
              <p:cNvSpPr>
                <a:spLocks noChangeArrowheads="1"/>
              </p:cNvSpPr>
              <p:nvPr/>
            </p:nvSpPr>
            <p:spPr bwMode="auto">
              <a:xfrm>
                <a:off x="4985" y="2433"/>
                <a:ext cx="1" cy="341"/>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34" name="Rectangle 1094"/>
              <p:cNvSpPr>
                <a:spLocks noChangeArrowheads="1"/>
              </p:cNvSpPr>
              <p:nvPr/>
            </p:nvSpPr>
            <p:spPr bwMode="auto">
              <a:xfrm>
                <a:off x="4986" y="2433"/>
                <a:ext cx="2" cy="341"/>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35" name="Rectangle 1095"/>
              <p:cNvSpPr>
                <a:spLocks noChangeArrowheads="1"/>
              </p:cNvSpPr>
              <p:nvPr/>
            </p:nvSpPr>
            <p:spPr bwMode="auto">
              <a:xfrm>
                <a:off x="4988" y="2433"/>
                <a:ext cx="1" cy="341"/>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36" name="Rectangle 1096"/>
              <p:cNvSpPr>
                <a:spLocks noChangeArrowheads="1"/>
              </p:cNvSpPr>
              <p:nvPr/>
            </p:nvSpPr>
            <p:spPr bwMode="auto">
              <a:xfrm>
                <a:off x="4989" y="2433"/>
                <a:ext cx="1" cy="341"/>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37" name="Rectangle 1097"/>
              <p:cNvSpPr>
                <a:spLocks noChangeArrowheads="1"/>
              </p:cNvSpPr>
              <p:nvPr/>
            </p:nvSpPr>
            <p:spPr bwMode="auto">
              <a:xfrm>
                <a:off x="4990" y="2433"/>
                <a:ext cx="2" cy="341"/>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38" name="Rectangle 1098"/>
              <p:cNvSpPr>
                <a:spLocks noChangeArrowheads="1"/>
              </p:cNvSpPr>
              <p:nvPr/>
            </p:nvSpPr>
            <p:spPr bwMode="auto">
              <a:xfrm>
                <a:off x="4992" y="2433"/>
                <a:ext cx="1" cy="341"/>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39" name="Rectangle 1099"/>
              <p:cNvSpPr>
                <a:spLocks noChangeArrowheads="1"/>
              </p:cNvSpPr>
              <p:nvPr/>
            </p:nvSpPr>
            <p:spPr bwMode="auto">
              <a:xfrm>
                <a:off x="4993" y="2433"/>
                <a:ext cx="1" cy="341"/>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40" name="Rectangle 1100"/>
              <p:cNvSpPr>
                <a:spLocks noChangeArrowheads="1"/>
              </p:cNvSpPr>
              <p:nvPr/>
            </p:nvSpPr>
            <p:spPr bwMode="auto">
              <a:xfrm>
                <a:off x="4994" y="2433"/>
                <a:ext cx="2" cy="341"/>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41" name="Rectangle 1101"/>
              <p:cNvSpPr>
                <a:spLocks noChangeArrowheads="1"/>
              </p:cNvSpPr>
              <p:nvPr/>
            </p:nvSpPr>
            <p:spPr bwMode="auto">
              <a:xfrm>
                <a:off x="4996" y="2433"/>
                <a:ext cx="1" cy="341"/>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42" name="Rectangle 1102"/>
              <p:cNvSpPr>
                <a:spLocks noChangeArrowheads="1"/>
              </p:cNvSpPr>
              <p:nvPr/>
            </p:nvSpPr>
            <p:spPr bwMode="auto">
              <a:xfrm>
                <a:off x="4997" y="2433"/>
                <a:ext cx="1" cy="341"/>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43" name="Rectangle 1103"/>
              <p:cNvSpPr>
                <a:spLocks noChangeArrowheads="1"/>
              </p:cNvSpPr>
              <p:nvPr/>
            </p:nvSpPr>
            <p:spPr bwMode="auto">
              <a:xfrm>
                <a:off x="4998" y="2433"/>
                <a:ext cx="2" cy="341"/>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44" name="Rectangle 1104"/>
              <p:cNvSpPr>
                <a:spLocks noChangeArrowheads="1"/>
              </p:cNvSpPr>
              <p:nvPr/>
            </p:nvSpPr>
            <p:spPr bwMode="auto">
              <a:xfrm>
                <a:off x="5000" y="2433"/>
                <a:ext cx="1" cy="341"/>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45" name="Rectangle 1105"/>
              <p:cNvSpPr>
                <a:spLocks noChangeArrowheads="1"/>
              </p:cNvSpPr>
              <p:nvPr/>
            </p:nvSpPr>
            <p:spPr bwMode="auto">
              <a:xfrm>
                <a:off x="5001" y="2433"/>
                <a:ext cx="1" cy="341"/>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46" name="Rectangle 1106"/>
              <p:cNvSpPr>
                <a:spLocks noChangeArrowheads="1"/>
              </p:cNvSpPr>
              <p:nvPr/>
            </p:nvSpPr>
            <p:spPr bwMode="auto">
              <a:xfrm>
                <a:off x="5002" y="2433"/>
                <a:ext cx="2" cy="341"/>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47" name="Rectangle 1107"/>
              <p:cNvSpPr>
                <a:spLocks noChangeArrowheads="1"/>
              </p:cNvSpPr>
              <p:nvPr/>
            </p:nvSpPr>
            <p:spPr bwMode="auto">
              <a:xfrm>
                <a:off x="5004" y="2433"/>
                <a:ext cx="1" cy="341"/>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48" name="Rectangle 1108"/>
              <p:cNvSpPr>
                <a:spLocks noChangeArrowheads="1"/>
              </p:cNvSpPr>
              <p:nvPr/>
            </p:nvSpPr>
            <p:spPr bwMode="auto">
              <a:xfrm>
                <a:off x="5005" y="2433"/>
                <a:ext cx="1" cy="341"/>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49" name="Rectangle 1109"/>
              <p:cNvSpPr>
                <a:spLocks noChangeArrowheads="1"/>
              </p:cNvSpPr>
              <p:nvPr/>
            </p:nvSpPr>
            <p:spPr bwMode="auto">
              <a:xfrm>
                <a:off x="5005" y="2433"/>
                <a:ext cx="1" cy="341"/>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50" name="Rectangle 1110"/>
              <p:cNvSpPr>
                <a:spLocks noChangeArrowheads="1"/>
              </p:cNvSpPr>
              <p:nvPr/>
            </p:nvSpPr>
            <p:spPr bwMode="auto">
              <a:xfrm>
                <a:off x="5006" y="2433"/>
                <a:ext cx="2" cy="341"/>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51" name="Rectangle 1111"/>
              <p:cNvSpPr>
                <a:spLocks noChangeArrowheads="1"/>
              </p:cNvSpPr>
              <p:nvPr/>
            </p:nvSpPr>
            <p:spPr bwMode="auto">
              <a:xfrm>
                <a:off x="5008" y="2433"/>
                <a:ext cx="1" cy="341"/>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52" name="Rectangle 1112"/>
              <p:cNvSpPr>
                <a:spLocks noChangeArrowheads="1"/>
              </p:cNvSpPr>
              <p:nvPr/>
            </p:nvSpPr>
            <p:spPr bwMode="auto">
              <a:xfrm>
                <a:off x="5009" y="2433"/>
                <a:ext cx="1" cy="341"/>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53" name="Rectangle 1113"/>
              <p:cNvSpPr>
                <a:spLocks noChangeArrowheads="1"/>
              </p:cNvSpPr>
              <p:nvPr/>
            </p:nvSpPr>
            <p:spPr bwMode="auto">
              <a:xfrm>
                <a:off x="5010" y="2433"/>
                <a:ext cx="2" cy="341"/>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54" name="Rectangle 1114"/>
              <p:cNvSpPr>
                <a:spLocks noChangeArrowheads="1"/>
              </p:cNvSpPr>
              <p:nvPr/>
            </p:nvSpPr>
            <p:spPr bwMode="auto">
              <a:xfrm>
                <a:off x="5012" y="2433"/>
                <a:ext cx="1" cy="341"/>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55" name="Rectangle 1115"/>
              <p:cNvSpPr>
                <a:spLocks noChangeArrowheads="1"/>
              </p:cNvSpPr>
              <p:nvPr/>
            </p:nvSpPr>
            <p:spPr bwMode="auto">
              <a:xfrm>
                <a:off x="5013" y="2433"/>
                <a:ext cx="1" cy="341"/>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56" name="Rectangle 1116"/>
              <p:cNvSpPr>
                <a:spLocks noChangeArrowheads="1"/>
              </p:cNvSpPr>
              <p:nvPr/>
            </p:nvSpPr>
            <p:spPr bwMode="auto">
              <a:xfrm>
                <a:off x="5014" y="2433"/>
                <a:ext cx="2" cy="341"/>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57" name="Rectangle 1117"/>
              <p:cNvSpPr>
                <a:spLocks noChangeArrowheads="1"/>
              </p:cNvSpPr>
              <p:nvPr/>
            </p:nvSpPr>
            <p:spPr bwMode="auto">
              <a:xfrm>
                <a:off x="5016" y="2433"/>
                <a:ext cx="1" cy="341"/>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58" name="Rectangle 1118"/>
              <p:cNvSpPr>
                <a:spLocks noChangeArrowheads="1"/>
              </p:cNvSpPr>
              <p:nvPr/>
            </p:nvSpPr>
            <p:spPr bwMode="auto">
              <a:xfrm>
                <a:off x="5017" y="2433"/>
                <a:ext cx="1" cy="341"/>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59" name="Rectangle 1119"/>
              <p:cNvSpPr>
                <a:spLocks noChangeArrowheads="1"/>
              </p:cNvSpPr>
              <p:nvPr/>
            </p:nvSpPr>
            <p:spPr bwMode="auto">
              <a:xfrm>
                <a:off x="5018" y="2433"/>
                <a:ext cx="2" cy="341"/>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60" name="Rectangle 1120"/>
              <p:cNvSpPr>
                <a:spLocks noChangeArrowheads="1"/>
              </p:cNvSpPr>
              <p:nvPr/>
            </p:nvSpPr>
            <p:spPr bwMode="auto">
              <a:xfrm>
                <a:off x="5020" y="2433"/>
                <a:ext cx="1" cy="341"/>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61" name="Rectangle 1121"/>
              <p:cNvSpPr>
                <a:spLocks noChangeArrowheads="1"/>
              </p:cNvSpPr>
              <p:nvPr/>
            </p:nvSpPr>
            <p:spPr bwMode="auto">
              <a:xfrm>
                <a:off x="5021" y="2433"/>
                <a:ext cx="1" cy="341"/>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62" name="Rectangle 1122"/>
              <p:cNvSpPr>
                <a:spLocks noChangeArrowheads="1"/>
              </p:cNvSpPr>
              <p:nvPr/>
            </p:nvSpPr>
            <p:spPr bwMode="auto">
              <a:xfrm>
                <a:off x="5022" y="2433"/>
                <a:ext cx="2" cy="341"/>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63" name="Rectangle 1123"/>
              <p:cNvSpPr>
                <a:spLocks noChangeArrowheads="1"/>
              </p:cNvSpPr>
              <p:nvPr/>
            </p:nvSpPr>
            <p:spPr bwMode="auto">
              <a:xfrm>
                <a:off x="5024" y="2433"/>
                <a:ext cx="1" cy="341"/>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64" name="Rectangle 1124"/>
              <p:cNvSpPr>
                <a:spLocks noChangeArrowheads="1"/>
              </p:cNvSpPr>
              <p:nvPr/>
            </p:nvSpPr>
            <p:spPr bwMode="auto">
              <a:xfrm>
                <a:off x="5025" y="2433"/>
                <a:ext cx="1" cy="341"/>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65" name="Rectangle 1125"/>
              <p:cNvSpPr>
                <a:spLocks noChangeArrowheads="1"/>
              </p:cNvSpPr>
              <p:nvPr/>
            </p:nvSpPr>
            <p:spPr bwMode="auto">
              <a:xfrm>
                <a:off x="5026" y="2433"/>
                <a:ext cx="2" cy="341"/>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66" name="Rectangle 1126"/>
              <p:cNvSpPr>
                <a:spLocks noChangeArrowheads="1"/>
              </p:cNvSpPr>
              <p:nvPr/>
            </p:nvSpPr>
            <p:spPr bwMode="auto">
              <a:xfrm>
                <a:off x="5028" y="2433"/>
                <a:ext cx="1" cy="341"/>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67" name="Rectangle 1127"/>
              <p:cNvSpPr>
                <a:spLocks noChangeArrowheads="1"/>
              </p:cNvSpPr>
              <p:nvPr/>
            </p:nvSpPr>
            <p:spPr bwMode="auto">
              <a:xfrm>
                <a:off x="5029" y="2433"/>
                <a:ext cx="1" cy="341"/>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68" name="Rectangle 1128"/>
              <p:cNvSpPr>
                <a:spLocks noChangeArrowheads="1"/>
              </p:cNvSpPr>
              <p:nvPr/>
            </p:nvSpPr>
            <p:spPr bwMode="auto">
              <a:xfrm>
                <a:off x="5029" y="2433"/>
                <a:ext cx="2" cy="341"/>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69" name="Rectangle 1129"/>
              <p:cNvSpPr>
                <a:spLocks noChangeArrowheads="1"/>
              </p:cNvSpPr>
              <p:nvPr/>
            </p:nvSpPr>
            <p:spPr bwMode="auto">
              <a:xfrm>
                <a:off x="5031" y="2433"/>
                <a:ext cx="1" cy="341"/>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70" name="Rectangle 1130"/>
              <p:cNvSpPr>
                <a:spLocks noChangeArrowheads="1"/>
              </p:cNvSpPr>
              <p:nvPr/>
            </p:nvSpPr>
            <p:spPr bwMode="auto">
              <a:xfrm>
                <a:off x="5032" y="2433"/>
                <a:ext cx="1" cy="34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71" name="Rectangle 1131"/>
              <p:cNvSpPr>
                <a:spLocks noChangeArrowheads="1"/>
              </p:cNvSpPr>
              <p:nvPr/>
            </p:nvSpPr>
            <p:spPr bwMode="auto">
              <a:xfrm>
                <a:off x="5033" y="2433"/>
                <a:ext cx="2" cy="341"/>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72" name="Rectangle 1132"/>
              <p:cNvSpPr>
                <a:spLocks noChangeArrowheads="1"/>
              </p:cNvSpPr>
              <p:nvPr/>
            </p:nvSpPr>
            <p:spPr bwMode="auto">
              <a:xfrm>
                <a:off x="5035" y="2433"/>
                <a:ext cx="1" cy="341"/>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73" name="Rectangle 1133"/>
              <p:cNvSpPr>
                <a:spLocks noChangeArrowheads="1"/>
              </p:cNvSpPr>
              <p:nvPr/>
            </p:nvSpPr>
            <p:spPr bwMode="auto">
              <a:xfrm>
                <a:off x="5036" y="2433"/>
                <a:ext cx="1" cy="341"/>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74" name="Rectangle 1134"/>
              <p:cNvSpPr>
                <a:spLocks noChangeArrowheads="1"/>
              </p:cNvSpPr>
              <p:nvPr/>
            </p:nvSpPr>
            <p:spPr bwMode="auto">
              <a:xfrm>
                <a:off x="5037" y="2433"/>
                <a:ext cx="2" cy="341"/>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75" name="Rectangle 1135"/>
              <p:cNvSpPr>
                <a:spLocks noChangeArrowheads="1"/>
              </p:cNvSpPr>
              <p:nvPr/>
            </p:nvSpPr>
            <p:spPr bwMode="auto">
              <a:xfrm>
                <a:off x="5039" y="2433"/>
                <a:ext cx="1" cy="341"/>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76" name="Rectangle 1136"/>
              <p:cNvSpPr>
                <a:spLocks noChangeArrowheads="1"/>
              </p:cNvSpPr>
              <p:nvPr/>
            </p:nvSpPr>
            <p:spPr bwMode="auto">
              <a:xfrm>
                <a:off x="5040" y="2433"/>
                <a:ext cx="1" cy="341"/>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77" name="Rectangle 1137"/>
              <p:cNvSpPr>
                <a:spLocks noChangeArrowheads="1"/>
              </p:cNvSpPr>
              <p:nvPr/>
            </p:nvSpPr>
            <p:spPr bwMode="auto">
              <a:xfrm>
                <a:off x="5041" y="2433"/>
                <a:ext cx="1" cy="341"/>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78" name="Rectangle 1138"/>
              <p:cNvSpPr>
                <a:spLocks noChangeArrowheads="1"/>
              </p:cNvSpPr>
              <p:nvPr/>
            </p:nvSpPr>
            <p:spPr bwMode="auto">
              <a:xfrm>
                <a:off x="5042" y="2433"/>
                <a:ext cx="2" cy="341"/>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79" name="Rectangle 1139"/>
              <p:cNvSpPr>
                <a:spLocks noChangeArrowheads="1"/>
              </p:cNvSpPr>
              <p:nvPr/>
            </p:nvSpPr>
            <p:spPr bwMode="auto">
              <a:xfrm>
                <a:off x="5044" y="2433"/>
                <a:ext cx="1" cy="341"/>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80" name="Rectangle 1140"/>
              <p:cNvSpPr>
                <a:spLocks noChangeArrowheads="1"/>
              </p:cNvSpPr>
              <p:nvPr/>
            </p:nvSpPr>
            <p:spPr bwMode="auto">
              <a:xfrm>
                <a:off x="5045" y="2433"/>
                <a:ext cx="1" cy="341"/>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81" name="Rectangle 1141"/>
              <p:cNvSpPr>
                <a:spLocks noChangeArrowheads="1"/>
              </p:cNvSpPr>
              <p:nvPr/>
            </p:nvSpPr>
            <p:spPr bwMode="auto">
              <a:xfrm>
                <a:off x="5046" y="2433"/>
                <a:ext cx="2" cy="341"/>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82" name="Rectangle 1142"/>
              <p:cNvSpPr>
                <a:spLocks noChangeArrowheads="1"/>
              </p:cNvSpPr>
              <p:nvPr/>
            </p:nvSpPr>
            <p:spPr bwMode="auto">
              <a:xfrm>
                <a:off x="5048" y="2433"/>
                <a:ext cx="1" cy="341"/>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83" name="Rectangle 1143"/>
              <p:cNvSpPr>
                <a:spLocks noChangeArrowheads="1"/>
              </p:cNvSpPr>
              <p:nvPr/>
            </p:nvSpPr>
            <p:spPr bwMode="auto">
              <a:xfrm>
                <a:off x="5049" y="2433"/>
                <a:ext cx="1" cy="34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84" name="Rectangle 1144"/>
              <p:cNvSpPr>
                <a:spLocks noChangeArrowheads="1"/>
              </p:cNvSpPr>
              <p:nvPr/>
            </p:nvSpPr>
            <p:spPr bwMode="auto">
              <a:xfrm>
                <a:off x="5050" y="2433"/>
                <a:ext cx="2" cy="34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85" name="Rectangle 1145"/>
              <p:cNvSpPr>
                <a:spLocks noChangeArrowheads="1"/>
              </p:cNvSpPr>
              <p:nvPr/>
            </p:nvSpPr>
            <p:spPr bwMode="auto">
              <a:xfrm>
                <a:off x="5052" y="2433"/>
                <a:ext cx="1" cy="341"/>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86" name="Rectangle 1146"/>
              <p:cNvSpPr>
                <a:spLocks noChangeArrowheads="1"/>
              </p:cNvSpPr>
              <p:nvPr/>
            </p:nvSpPr>
            <p:spPr bwMode="auto">
              <a:xfrm>
                <a:off x="5053" y="2433"/>
                <a:ext cx="1" cy="34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87" name="Rectangle 1147"/>
              <p:cNvSpPr>
                <a:spLocks noChangeArrowheads="1"/>
              </p:cNvSpPr>
              <p:nvPr/>
            </p:nvSpPr>
            <p:spPr bwMode="auto">
              <a:xfrm>
                <a:off x="5053" y="2433"/>
                <a:ext cx="2" cy="341"/>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88" name="Rectangle 1148"/>
              <p:cNvSpPr>
                <a:spLocks noChangeArrowheads="1"/>
              </p:cNvSpPr>
              <p:nvPr/>
            </p:nvSpPr>
            <p:spPr bwMode="auto">
              <a:xfrm>
                <a:off x="5055" y="2433"/>
                <a:ext cx="1" cy="341"/>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89" name="Rectangle 1149"/>
              <p:cNvSpPr>
                <a:spLocks noChangeArrowheads="1"/>
              </p:cNvSpPr>
              <p:nvPr/>
            </p:nvSpPr>
            <p:spPr bwMode="auto">
              <a:xfrm>
                <a:off x="5056" y="2433"/>
                <a:ext cx="1" cy="34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90" name="Rectangle 1150"/>
              <p:cNvSpPr>
                <a:spLocks noChangeArrowheads="1"/>
              </p:cNvSpPr>
              <p:nvPr/>
            </p:nvSpPr>
            <p:spPr bwMode="auto">
              <a:xfrm>
                <a:off x="5057" y="2433"/>
                <a:ext cx="2" cy="341"/>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91" name="Rectangle 1151"/>
              <p:cNvSpPr>
                <a:spLocks noChangeArrowheads="1"/>
              </p:cNvSpPr>
              <p:nvPr/>
            </p:nvSpPr>
            <p:spPr bwMode="auto">
              <a:xfrm>
                <a:off x="5059" y="2433"/>
                <a:ext cx="1" cy="341"/>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92" name="Rectangle 1152"/>
              <p:cNvSpPr>
                <a:spLocks noChangeArrowheads="1"/>
              </p:cNvSpPr>
              <p:nvPr/>
            </p:nvSpPr>
            <p:spPr bwMode="auto">
              <a:xfrm>
                <a:off x="5060" y="2433"/>
                <a:ext cx="1" cy="341"/>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93" name="Rectangle 1153"/>
              <p:cNvSpPr>
                <a:spLocks noChangeArrowheads="1"/>
              </p:cNvSpPr>
              <p:nvPr/>
            </p:nvSpPr>
            <p:spPr bwMode="auto">
              <a:xfrm>
                <a:off x="5061" y="2433"/>
                <a:ext cx="2" cy="34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94" name="Rectangle 1154"/>
              <p:cNvSpPr>
                <a:spLocks noChangeArrowheads="1"/>
              </p:cNvSpPr>
              <p:nvPr/>
            </p:nvSpPr>
            <p:spPr bwMode="auto">
              <a:xfrm>
                <a:off x="5063" y="2433"/>
                <a:ext cx="1" cy="341"/>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95" name="Rectangle 1155"/>
              <p:cNvSpPr>
                <a:spLocks noChangeArrowheads="1"/>
              </p:cNvSpPr>
              <p:nvPr/>
            </p:nvSpPr>
            <p:spPr bwMode="auto">
              <a:xfrm>
                <a:off x="5064" y="2433"/>
                <a:ext cx="1" cy="341"/>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96" name="Rectangle 1156"/>
              <p:cNvSpPr>
                <a:spLocks noChangeArrowheads="1"/>
              </p:cNvSpPr>
              <p:nvPr/>
            </p:nvSpPr>
            <p:spPr bwMode="auto">
              <a:xfrm>
                <a:off x="5065" y="2433"/>
                <a:ext cx="2" cy="341"/>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97" name="Rectangle 1157"/>
              <p:cNvSpPr>
                <a:spLocks noChangeArrowheads="1"/>
              </p:cNvSpPr>
              <p:nvPr/>
            </p:nvSpPr>
            <p:spPr bwMode="auto">
              <a:xfrm>
                <a:off x="5067" y="2433"/>
                <a:ext cx="1" cy="341"/>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98" name="Rectangle 1158"/>
              <p:cNvSpPr>
                <a:spLocks noChangeArrowheads="1"/>
              </p:cNvSpPr>
              <p:nvPr/>
            </p:nvSpPr>
            <p:spPr bwMode="auto">
              <a:xfrm>
                <a:off x="5068" y="2433"/>
                <a:ext cx="1" cy="341"/>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299" name="Rectangle 1159"/>
              <p:cNvSpPr>
                <a:spLocks noChangeArrowheads="1"/>
              </p:cNvSpPr>
              <p:nvPr/>
            </p:nvSpPr>
            <p:spPr bwMode="auto">
              <a:xfrm>
                <a:off x="5069" y="2433"/>
                <a:ext cx="2" cy="341"/>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00" name="Rectangle 1160"/>
              <p:cNvSpPr>
                <a:spLocks noChangeArrowheads="1"/>
              </p:cNvSpPr>
              <p:nvPr/>
            </p:nvSpPr>
            <p:spPr bwMode="auto">
              <a:xfrm>
                <a:off x="5071" y="2433"/>
                <a:ext cx="1" cy="341"/>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01" name="Rectangle 1161"/>
              <p:cNvSpPr>
                <a:spLocks noChangeArrowheads="1"/>
              </p:cNvSpPr>
              <p:nvPr/>
            </p:nvSpPr>
            <p:spPr bwMode="auto">
              <a:xfrm>
                <a:off x="5072" y="2433"/>
                <a:ext cx="1" cy="341"/>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02" name="Rectangle 1162"/>
              <p:cNvSpPr>
                <a:spLocks noChangeArrowheads="1"/>
              </p:cNvSpPr>
              <p:nvPr/>
            </p:nvSpPr>
            <p:spPr bwMode="auto">
              <a:xfrm>
                <a:off x="5073" y="2433"/>
                <a:ext cx="1" cy="341"/>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03" name="Rectangle 1163"/>
              <p:cNvSpPr>
                <a:spLocks noChangeArrowheads="1"/>
              </p:cNvSpPr>
              <p:nvPr/>
            </p:nvSpPr>
            <p:spPr bwMode="auto">
              <a:xfrm>
                <a:off x="5074" y="2433"/>
                <a:ext cx="2" cy="341"/>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04" name="Rectangle 1164"/>
              <p:cNvSpPr>
                <a:spLocks noChangeArrowheads="1"/>
              </p:cNvSpPr>
              <p:nvPr/>
            </p:nvSpPr>
            <p:spPr bwMode="auto">
              <a:xfrm>
                <a:off x="5076" y="2433"/>
                <a:ext cx="1" cy="341"/>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05" name="Rectangle 1165"/>
              <p:cNvSpPr>
                <a:spLocks noChangeArrowheads="1"/>
              </p:cNvSpPr>
              <p:nvPr/>
            </p:nvSpPr>
            <p:spPr bwMode="auto">
              <a:xfrm>
                <a:off x="5077" y="2433"/>
                <a:ext cx="1" cy="341"/>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06" name="Rectangle 1166"/>
              <p:cNvSpPr>
                <a:spLocks noChangeArrowheads="1"/>
              </p:cNvSpPr>
              <p:nvPr/>
            </p:nvSpPr>
            <p:spPr bwMode="auto">
              <a:xfrm>
                <a:off x="5077" y="2433"/>
                <a:ext cx="2" cy="341"/>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07" name="Rectangle 1167"/>
              <p:cNvSpPr>
                <a:spLocks noChangeArrowheads="1"/>
              </p:cNvSpPr>
              <p:nvPr/>
            </p:nvSpPr>
            <p:spPr bwMode="auto">
              <a:xfrm>
                <a:off x="5079" y="2433"/>
                <a:ext cx="1" cy="341"/>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08" name="Rectangle 1168"/>
              <p:cNvSpPr>
                <a:spLocks noChangeArrowheads="1"/>
              </p:cNvSpPr>
              <p:nvPr/>
            </p:nvSpPr>
            <p:spPr bwMode="auto">
              <a:xfrm>
                <a:off x="5080" y="2433"/>
                <a:ext cx="1" cy="341"/>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09" name="Rectangle 1169"/>
              <p:cNvSpPr>
                <a:spLocks noChangeArrowheads="1"/>
              </p:cNvSpPr>
              <p:nvPr/>
            </p:nvSpPr>
            <p:spPr bwMode="auto">
              <a:xfrm>
                <a:off x="5081" y="2433"/>
                <a:ext cx="2" cy="341"/>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10" name="Rectangle 1170"/>
              <p:cNvSpPr>
                <a:spLocks noChangeArrowheads="1"/>
              </p:cNvSpPr>
              <p:nvPr/>
            </p:nvSpPr>
            <p:spPr bwMode="auto">
              <a:xfrm>
                <a:off x="5083" y="2433"/>
                <a:ext cx="1" cy="341"/>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11" name="Rectangle 1171"/>
              <p:cNvSpPr>
                <a:spLocks noChangeArrowheads="1"/>
              </p:cNvSpPr>
              <p:nvPr/>
            </p:nvSpPr>
            <p:spPr bwMode="auto">
              <a:xfrm>
                <a:off x="5084" y="2433"/>
                <a:ext cx="1" cy="341"/>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12" name="Rectangle 1172"/>
              <p:cNvSpPr>
                <a:spLocks noChangeArrowheads="1"/>
              </p:cNvSpPr>
              <p:nvPr/>
            </p:nvSpPr>
            <p:spPr bwMode="auto">
              <a:xfrm>
                <a:off x="5085" y="2433"/>
                <a:ext cx="2" cy="341"/>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13" name="Rectangle 1173"/>
              <p:cNvSpPr>
                <a:spLocks noChangeArrowheads="1"/>
              </p:cNvSpPr>
              <p:nvPr/>
            </p:nvSpPr>
            <p:spPr bwMode="auto">
              <a:xfrm>
                <a:off x="5087" y="2433"/>
                <a:ext cx="1" cy="341"/>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sp>
          <p:nvSpPr>
            <p:cNvPr id="33" name="Rectangle 1174"/>
            <p:cNvSpPr>
              <a:spLocks noChangeArrowheads="1"/>
            </p:cNvSpPr>
            <p:nvPr/>
          </p:nvSpPr>
          <p:spPr bwMode="auto">
            <a:xfrm>
              <a:off x="4926" y="2433"/>
              <a:ext cx="162" cy="34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nvGrpSpPr>
            <p:cNvPr id="34" name="Group 1175"/>
            <p:cNvGrpSpPr>
              <a:grpSpLocks/>
            </p:cNvGrpSpPr>
            <p:nvPr/>
          </p:nvGrpSpPr>
          <p:grpSpPr bwMode="auto">
            <a:xfrm>
              <a:off x="5331" y="2603"/>
              <a:ext cx="162" cy="171"/>
              <a:chOff x="5331" y="2603"/>
              <a:chExt cx="162" cy="171"/>
            </a:xfrm>
          </p:grpSpPr>
          <p:sp>
            <p:nvSpPr>
              <p:cNvPr id="58" name="Rectangle 1176"/>
              <p:cNvSpPr>
                <a:spLocks noChangeArrowheads="1"/>
              </p:cNvSpPr>
              <p:nvPr/>
            </p:nvSpPr>
            <p:spPr bwMode="auto">
              <a:xfrm>
                <a:off x="5331" y="2603"/>
                <a:ext cx="1" cy="171"/>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59" name="Rectangle 1177"/>
              <p:cNvSpPr>
                <a:spLocks noChangeArrowheads="1"/>
              </p:cNvSpPr>
              <p:nvPr/>
            </p:nvSpPr>
            <p:spPr bwMode="auto">
              <a:xfrm>
                <a:off x="5332" y="2603"/>
                <a:ext cx="2" cy="171"/>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0" name="Rectangle 1178"/>
              <p:cNvSpPr>
                <a:spLocks noChangeArrowheads="1"/>
              </p:cNvSpPr>
              <p:nvPr/>
            </p:nvSpPr>
            <p:spPr bwMode="auto">
              <a:xfrm>
                <a:off x="5334" y="2603"/>
                <a:ext cx="1" cy="171"/>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1" name="Rectangle 1179"/>
              <p:cNvSpPr>
                <a:spLocks noChangeArrowheads="1"/>
              </p:cNvSpPr>
              <p:nvPr/>
            </p:nvSpPr>
            <p:spPr bwMode="auto">
              <a:xfrm>
                <a:off x="5335" y="2603"/>
                <a:ext cx="1" cy="171"/>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2" name="Rectangle 1180"/>
              <p:cNvSpPr>
                <a:spLocks noChangeArrowheads="1"/>
              </p:cNvSpPr>
              <p:nvPr/>
            </p:nvSpPr>
            <p:spPr bwMode="auto">
              <a:xfrm>
                <a:off x="5336" y="2603"/>
                <a:ext cx="2" cy="171"/>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3" name="Rectangle 1181"/>
              <p:cNvSpPr>
                <a:spLocks noChangeArrowheads="1"/>
              </p:cNvSpPr>
              <p:nvPr/>
            </p:nvSpPr>
            <p:spPr bwMode="auto">
              <a:xfrm>
                <a:off x="5338" y="2603"/>
                <a:ext cx="1" cy="171"/>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4" name="Rectangle 1182"/>
              <p:cNvSpPr>
                <a:spLocks noChangeArrowheads="1"/>
              </p:cNvSpPr>
              <p:nvPr/>
            </p:nvSpPr>
            <p:spPr bwMode="auto">
              <a:xfrm>
                <a:off x="5339" y="2603"/>
                <a:ext cx="1" cy="171"/>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5" name="Rectangle 1183"/>
              <p:cNvSpPr>
                <a:spLocks noChangeArrowheads="1"/>
              </p:cNvSpPr>
              <p:nvPr/>
            </p:nvSpPr>
            <p:spPr bwMode="auto">
              <a:xfrm>
                <a:off x="5340" y="2603"/>
                <a:ext cx="1" cy="171"/>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6" name="Rectangle 1184"/>
              <p:cNvSpPr>
                <a:spLocks noChangeArrowheads="1"/>
              </p:cNvSpPr>
              <p:nvPr/>
            </p:nvSpPr>
            <p:spPr bwMode="auto">
              <a:xfrm>
                <a:off x="5341" y="2603"/>
                <a:ext cx="1" cy="171"/>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7" name="Rectangle 1185"/>
              <p:cNvSpPr>
                <a:spLocks noChangeArrowheads="1"/>
              </p:cNvSpPr>
              <p:nvPr/>
            </p:nvSpPr>
            <p:spPr bwMode="auto">
              <a:xfrm>
                <a:off x="5342" y="2603"/>
                <a:ext cx="1" cy="171"/>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8" name="Rectangle 1186"/>
              <p:cNvSpPr>
                <a:spLocks noChangeArrowheads="1"/>
              </p:cNvSpPr>
              <p:nvPr/>
            </p:nvSpPr>
            <p:spPr bwMode="auto">
              <a:xfrm>
                <a:off x="5343" y="2603"/>
                <a:ext cx="2" cy="171"/>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69" name="Rectangle 1187"/>
              <p:cNvSpPr>
                <a:spLocks noChangeArrowheads="1"/>
              </p:cNvSpPr>
              <p:nvPr/>
            </p:nvSpPr>
            <p:spPr bwMode="auto">
              <a:xfrm>
                <a:off x="5345" y="2603"/>
                <a:ext cx="1" cy="171"/>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0" name="Rectangle 1188"/>
              <p:cNvSpPr>
                <a:spLocks noChangeArrowheads="1"/>
              </p:cNvSpPr>
              <p:nvPr/>
            </p:nvSpPr>
            <p:spPr bwMode="auto">
              <a:xfrm>
                <a:off x="5346" y="2603"/>
                <a:ext cx="1" cy="171"/>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1" name="Rectangle 1189"/>
              <p:cNvSpPr>
                <a:spLocks noChangeArrowheads="1"/>
              </p:cNvSpPr>
              <p:nvPr/>
            </p:nvSpPr>
            <p:spPr bwMode="auto">
              <a:xfrm>
                <a:off x="5347" y="2603"/>
                <a:ext cx="1" cy="171"/>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2" name="Rectangle 1190"/>
              <p:cNvSpPr>
                <a:spLocks noChangeArrowheads="1"/>
              </p:cNvSpPr>
              <p:nvPr/>
            </p:nvSpPr>
            <p:spPr bwMode="auto">
              <a:xfrm>
                <a:off x="5348" y="2603"/>
                <a:ext cx="2" cy="171"/>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3" name="Rectangle 1191"/>
              <p:cNvSpPr>
                <a:spLocks noChangeArrowheads="1"/>
              </p:cNvSpPr>
              <p:nvPr/>
            </p:nvSpPr>
            <p:spPr bwMode="auto">
              <a:xfrm>
                <a:off x="5350" y="2603"/>
                <a:ext cx="1" cy="171"/>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4" name="Rectangle 1192"/>
              <p:cNvSpPr>
                <a:spLocks noChangeArrowheads="1"/>
              </p:cNvSpPr>
              <p:nvPr/>
            </p:nvSpPr>
            <p:spPr bwMode="auto">
              <a:xfrm>
                <a:off x="5351" y="2603"/>
                <a:ext cx="1" cy="171"/>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5" name="Rectangle 1193"/>
              <p:cNvSpPr>
                <a:spLocks noChangeArrowheads="1"/>
              </p:cNvSpPr>
              <p:nvPr/>
            </p:nvSpPr>
            <p:spPr bwMode="auto">
              <a:xfrm>
                <a:off x="5352" y="2603"/>
                <a:ext cx="2" cy="171"/>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6" name="Rectangle 1194"/>
              <p:cNvSpPr>
                <a:spLocks noChangeArrowheads="1"/>
              </p:cNvSpPr>
              <p:nvPr/>
            </p:nvSpPr>
            <p:spPr bwMode="auto">
              <a:xfrm>
                <a:off x="5354" y="2603"/>
                <a:ext cx="1" cy="171"/>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7" name="Rectangle 1195"/>
              <p:cNvSpPr>
                <a:spLocks noChangeArrowheads="1"/>
              </p:cNvSpPr>
              <p:nvPr/>
            </p:nvSpPr>
            <p:spPr bwMode="auto">
              <a:xfrm>
                <a:off x="5355" y="2603"/>
                <a:ext cx="1" cy="171"/>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8" name="Rectangle 1196"/>
              <p:cNvSpPr>
                <a:spLocks noChangeArrowheads="1"/>
              </p:cNvSpPr>
              <p:nvPr/>
            </p:nvSpPr>
            <p:spPr bwMode="auto">
              <a:xfrm>
                <a:off x="5356" y="2603"/>
                <a:ext cx="2" cy="17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79" name="Rectangle 1197"/>
              <p:cNvSpPr>
                <a:spLocks noChangeArrowheads="1"/>
              </p:cNvSpPr>
              <p:nvPr/>
            </p:nvSpPr>
            <p:spPr bwMode="auto">
              <a:xfrm>
                <a:off x="5358" y="2603"/>
                <a:ext cx="1" cy="171"/>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0" name="Rectangle 1198"/>
              <p:cNvSpPr>
                <a:spLocks noChangeArrowheads="1"/>
              </p:cNvSpPr>
              <p:nvPr/>
            </p:nvSpPr>
            <p:spPr bwMode="auto">
              <a:xfrm>
                <a:off x="5359" y="2603"/>
                <a:ext cx="1" cy="171"/>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1" name="Rectangle 1199"/>
              <p:cNvSpPr>
                <a:spLocks noChangeArrowheads="1"/>
              </p:cNvSpPr>
              <p:nvPr/>
            </p:nvSpPr>
            <p:spPr bwMode="auto">
              <a:xfrm>
                <a:off x="5360" y="2603"/>
                <a:ext cx="2" cy="171"/>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2" name="Rectangle 1200"/>
              <p:cNvSpPr>
                <a:spLocks noChangeArrowheads="1"/>
              </p:cNvSpPr>
              <p:nvPr/>
            </p:nvSpPr>
            <p:spPr bwMode="auto">
              <a:xfrm>
                <a:off x="5362" y="2603"/>
                <a:ext cx="1" cy="17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3" name="Rectangle 1201"/>
              <p:cNvSpPr>
                <a:spLocks noChangeArrowheads="1"/>
              </p:cNvSpPr>
              <p:nvPr/>
            </p:nvSpPr>
            <p:spPr bwMode="auto">
              <a:xfrm>
                <a:off x="5363" y="2603"/>
                <a:ext cx="1" cy="171"/>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4" name="Rectangle 1202"/>
              <p:cNvSpPr>
                <a:spLocks noChangeArrowheads="1"/>
              </p:cNvSpPr>
              <p:nvPr/>
            </p:nvSpPr>
            <p:spPr bwMode="auto">
              <a:xfrm>
                <a:off x="5364" y="2603"/>
                <a:ext cx="1" cy="171"/>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5" name="Rectangle 1203"/>
              <p:cNvSpPr>
                <a:spLocks noChangeArrowheads="1"/>
              </p:cNvSpPr>
              <p:nvPr/>
            </p:nvSpPr>
            <p:spPr bwMode="auto">
              <a:xfrm>
                <a:off x="5365" y="2603"/>
                <a:ext cx="1" cy="17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6" name="Rectangle 1204"/>
              <p:cNvSpPr>
                <a:spLocks noChangeArrowheads="1"/>
              </p:cNvSpPr>
              <p:nvPr/>
            </p:nvSpPr>
            <p:spPr bwMode="auto">
              <a:xfrm>
                <a:off x="5366" y="2603"/>
                <a:ext cx="1" cy="171"/>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7" name="Rectangle 1205"/>
              <p:cNvSpPr>
                <a:spLocks noChangeArrowheads="1"/>
              </p:cNvSpPr>
              <p:nvPr/>
            </p:nvSpPr>
            <p:spPr bwMode="auto">
              <a:xfrm>
                <a:off x="5367" y="2603"/>
                <a:ext cx="2" cy="17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8" name="Rectangle 1206"/>
              <p:cNvSpPr>
                <a:spLocks noChangeArrowheads="1"/>
              </p:cNvSpPr>
              <p:nvPr/>
            </p:nvSpPr>
            <p:spPr bwMode="auto">
              <a:xfrm>
                <a:off x="5369" y="2603"/>
                <a:ext cx="1" cy="17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89" name="Rectangle 1207"/>
              <p:cNvSpPr>
                <a:spLocks noChangeArrowheads="1"/>
              </p:cNvSpPr>
              <p:nvPr/>
            </p:nvSpPr>
            <p:spPr bwMode="auto">
              <a:xfrm>
                <a:off x="5370" y="2603"/>
                <a:ext cx="1" cy="171"/>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0" name="Rectangle 1208"/>
              <p:cNvSpPr>
                <a:spLocks noChangeArrowheads="1"/>
              </p:cNvSpPr>
              <p:nvPr/>
            </p:nvSpPr>
            <p:spPr bwMode="auto">
              <a:xfrm>
                <a:off x="5371" y="2603"/>
                <a:ext cx="2" cy="171"/>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1" name="Rectangle 1209"/>
              <p:cNvSpPr>
                <a:spLocks noChangeArrowheads="1"/>
              </p:cNvSpPr>
              <p:nvPr/>
            </p:nvSpPr>
            <p:spPr bwMode="auto">
              <a:xfrm>
                <a:off x="5373" y="2603"/>
                <a:ext cx="1" cy="171"/>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2" name="Rectangle 1210"/>
              <p:cNvSpPr>
                <a:spLocks noChangeArrowheads="1"/>
              </p:cNvSpPr>
              <p:nvPr/>
            </p:nvSpPr>
            <p:spPr bwMode="auto">
              <a:xfrm>
                <a:off x="5374" y="2603"/>
                <a:ext cx="1" cy="171"/>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3" name="Rectangle 1211"/>
              <p:cNvSpPr>
                <a:spLocks noChangeArrowheads="1"/>
              </p:cNvSpPr>
              <p:nvPr/>
            </p:nvSpPr>
            <p:spPr bwMode="auto">
              <a:xfrm>
                <a:off x="5375" y="2603"/>
                <a:ext cx="2" cy="171"/>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4" name="Rectangle 1212"/>
              <p:cNvSpPr>
                <a:spLocks noChangeArrowheads="1"/>
              </p:cNvSpPr>
              <p:nvPr/>
            </p:nvSpPr>
            <p:spPr bwMode="auto">
              <a:xfrm>
                <a:off x="5377" y="2603"/>
                <a:ext cx="1" cy="171"/>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5" name="Rectangle 1213"/>
              <p:cNvSpPr>
                <a:spLocks noChangeArrowheads="1"/>
              </p:cNvSpPr>
              <p:nvPr/>
            </p:nvSpPr>
            <p:spPr bwMode="auto">
              <a:xfrm>
                <a:off x="5378" y="2603"/>
                <a:ext cx="1" cy="171"/>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6" name="Rectangle 1214"/>
              <p:cNvSpPr>
                <a:spLocks noChangeArrowheads="1"/>
              </p:cNvSpPr>
              <p:nvPr/>
            </p:nvSpPr>
            <p:spPr bwMode="auto">
              <a:xfrm>
                <a:off x="5379" y="2603"/>
                <a:ext cx="1" cy="171"/>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7" name="Rectangle 1215"/>
              <p:cNvSpPr>
                <a:spLocks noChangeArrowheads="1"/>
              </p:cNvSpPr>
              <p:nvPr/>
            </p:nvSpPr>
            <p:spPr bwMode="auto">
              <a:xfrm>
                <a:off x="5380" y="2603"/>
                <a:ext cx="2" cy="171"/>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8" name="Rectangle 1216"/>
              <p:cNvSpPr>
                <a:spLocks noChangeArrowheads="1"/>
              </p:cNvSpPr>
              <p:nvPr/>
            </p:nvSpPr>
            <p:spPr bwMode="auto">
              <a:xfrm>
                <a:off x="5382" y="2603"/>
                <a:ext cx="1" cy="171"/>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99" name="Rectangle 1217"/>
              <p:cNvSpPr>
                <a:spLocks noChangeArrowheads="1"/>
              </p:cNvSpPr>
              <p:nvPr/>
            </p:nvSpPr>
            <p:spPr bwMode="auto">
              <a:xfrm>
                <a:off x="5383" y="2603"/>
                <a:ext cx="1" cy="171"/>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0" name="Rectangle 1218"/>
              <p:cNvSpPr>
                <a:spLocks noChangeArrowheads="1"/>
              </p:cNvSpPr>
              <p:nvPr/>
            </p:nvSpPr>
            <p:spPr bwMode="auto">
              <a:xfrm>
                <a:off x="5384" y="2603"/>
                <a:ext cx="2" cy="171"/>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1" name="Rectangle 1219"/>
              <p:cNvSpPr>
                <a:spLocks noChangeArrowheads="1"/>
              </p:cNvSpPr>
              <p:nvPr/>
            </p:nvSpPr>
            <p:spPr bwMode="auto">
              <a:xfrm>
                <a:off x="5386" y="2603"/>
                <a:ext cx="1" cy="17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2" name="Rectangle 1220"/>
              <p:cNvSpPr>
                <a:spLocks noChangeArrowheads="1"/>
              </p:cNvSpPr>
              <p:nvPr/>
            </p:nvSpPr>
            <p:spPr bwMode="auto">
              <a:xfrm>
                <a:off x="5387" y="2603"/>
                <a:ext cx="1" cy="171"/>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3" name="Rectangle 1221"/>
              <p:cNvSpPr>
                <a:spLocks noChangeArrowheads="1"/>
              </p:cNvSpPr>
              <p:nvPr/>
            </p:nvSpPr>
            <p:spPr bwMode="auto">
              <a:xfrm>
                <a:off x="5388" y="2603"/>
                <a:ext cx="1" cy="171"/>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4" name="Rectangle 1222"/>
              <p:cNvSpPr>
                <a:spLocks noChangeArrowheads="1"/>
              </p:cNvSpPr>
              <p:nvPr/>
            </p:nvSpPr>
            <p:spPr bwMode="auto">
              <a:xfrm>
                <a:off x="5389" y="2603"/>
                <a:ext cx="1" cy="171"/>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5" name="Rectangle 1223"/>
              <p:cNvSpPr>
                <a:spLocks noChangeArrowheads="1"/>
              </p:cNvSpPr>
              <p:nvPr/>
            </p:nvSpPr>
            <p:spPr bwMode="auto">
              <a:xfrm>
                <a:off x="5390" y="2603"/>
                <a:ext cx="1" cy="171"/>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6" name="Rectangle 1224"/>
              <p:cNvSpPr>
                <a:spLocks noChangeArrowheads="1"/>
              </p:cNvSpPr>
              <p:nvPr/>
            </p:nvSpPr>
            <p:spPr bwMode="auto">
              <a:xfrm>
                <a:off x="5391" y="2603"/>
                <a:ext cx="2" cy="171"/>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7" name="Rectangle 1225"/>
              <p:cNvSpPr>
                <a:spLocks noChangeArrowheads="1"/>
              </p:cNvSpPr>
              <p:nvPr/>
            </p:nvSpPr>
            <p:spPr bwMode="auto">
              <a:xfrm>
                <a:off x="5393" y="2603"/>
                <a:ext cx="1" cy="171"/>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8" name="Rectangle 1226"/>
              <p:cNvSpPr>
                <a:spLocks noChangeArrowheads="1"/>
              </p:cNvSpPr>
              <p:nvPr/>
            </p:nvSpPr>
            <p:spPr bwMode="auto">
              <a:xfrm>
                <a:off x="5394" y="2603"/>
                <a:ext cx="1" cy="171"/>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09" name="Rectangle 1227"/>
              <p:cNvSpPr>
                <a:spLocks noChangeArrowheads="1"/>
              </p:cNvSpPr>
              <p:nvPr/>
            </p:nvSpPr>
            <p:spPr bwMode="auto">
              <a:xfrm>
                <a:off x="5395" y="2603"/>
                <a:ext cx="2" cy="171"/>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0" name="Rectangle 1228"/>
              <p:cNvSpPr>
                <a:spLocks noChangeArrowheads="1"/>
              </p:cNvSpPr>
              <p:nvPr/>
            </p:nvSpPr>
            <p:spPr bwMode="auto">
              <a:xfrm>
                <a:off x="5397" y="2603"/>
                <a:ext cx="1" cy="171"/>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1" name="Rectangle 1229"/>
              <p:cNvSpPr>
                <a:spLocks noChangeArrowheads="1"/>
              </p:cNvSpPr>
              <p:nvPr/>
            </p:nvSpPr>
            <p:spPr bwMode="auto">
              <a:xfrm>
                <a:off x="5398" y="2603"/>
                <a:ext cx="1" cy="171"/>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2" name="Rectangle 1230"/>
              <p:cNvSpPr>
                <a:spLocks noChangeArrowheads="1"/>
              </p:cNvSpPr>
              <p:nvPr/>
            </p:nvSpPr>
            <p:spPr bwMode="auto">
              <a:xfrm>
                <a:off x="5399" y="2603"/>
                <a:ext cx="2" cy="171"/>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3" name="Rectangle 1231"/>
              <p:cNvSpPr>
                <a:spLocks noChangeArrowheads="1"/>
              </p:cNvSpPr>
              <p:nvPr/>
            </p:nvSpPr>
            <p:spPr bwMode="auto">
              <a:xfrm>
                <a:off x="5401" y="2603"/>
                <a:ext cx="1" cy="171"/>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4" name="Rectangle 1232"/>
              <p:cNvSpPr>
                <a:spLocks noChangeArrowheads="1"/>
              </p:cNvSpPr>
              <p:nvPr/>
            </p:nvSpPr>
            <p:spPr bwMode="auto">
              <a:xfrm>
                <a:off x="5402" y="2603"/>
                <a:ext cx="1" cy="171"/>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5" name="Rectangle 1233"/>
              <p:cNvSpPr>
                <a:spLocks noChangeArrowheads="1"/>
              </p:cNvSpPr>
              <p:nvPr/>
            </p:nvSpPr>
            <p:spPr bwMode="auto">
              <a:xfrm>
                <a:off x="5403" y="2603"/>
                <a:ext cx="2" cy="171"/>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6" name="Rectangle 1234"/>
              <p:cNvSpPr>
                <a:spLocks noChangeArrowheads="1"/>
              </p:cNvSpPr>
              <p:nvPr/>
            </p:nvSpPr>
            <p:spPr bwMode="auto">
              <a:xfrm>
                <a:off x="5405" y="2603"/>
                <a:ext cx="1" cy="171"/>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7" name="Rectangle 1235"/>
              <p:cNvSpPr>
                <a:spLocks noChangeArrowheads="1"/>
              </p:cNvSpPr>
              <p:nvPr/>
            </p:nvSpPr>
            <p:spPr bwMode="auto">
              <a:xfrm>
                <a:off x="5406" y="2603"/>
                <a:ext cx="1" cy="171"/>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8" name="Rectangle 1236"/>
              <p:cNvSpPr>
                <a:spLocks noChangeArrowheads="1"/>
              </p:cNvSpPr>
              <p:nvPr/>
            </p:nvSpPr>
            <p:spPr bwMode="auto">
              <a:xfrm>
                <a:off x="5407" y="2603"/>
                <a:ext cx="2" cy="171"/>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19" name="Rectangle 1237"/>
              <p:cNvSpPr>
                <a:spLocks noChangeArrowheads="1"/>
              </p:cNvSpPr>
              <p:nvPr/>
            </p:nvSpPr>
            <p:spPr bwMode="auto">
              <a:xfrm>
                <a:off x="5409" y="2603"/>
                <a:ext cx="1" cy="171"/>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0" name="Rectangle 1238"/>
              <p:cNvSpPr>
                <a:spLocks noChangeArrowheads="1"/>
              </p:cNvSpPr>
              <p:nvPr/>
            </p:nvSpPr>
            <p:spPr bwMode="auto">
              <a:xfrm>
                <a:off x="5410" y="2603"/>
                <a:ext cx="1" cy="171"/>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1" name="Rectangle 1239"/>
              <p:cNvSpPr>
                <a:spLocks noChangeArrowheads="1"/>
              </p:cNvSpPr>
              <p:nvPr/>
            </p:nvSpPr>
            <p:spPr bwMode="auto">
              <a:xfrm>
                <a:off x="5411" y="2603"/>
                <a:ext cx="1" cy="171"/>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2" name="Rectangle 1240"/>
              <p:cNvSpPr>
                <a:spLocks noChangeArrowheads="1"/>
              </p:cNvSpPr>
              <p:nvPr/>
            </p:nvSpPr>
            <p:spPr bwMode="auto">
              <a:xfrm>
                <a:off x="5412" y="2603"/>
                <a:ext cx="1" cy="171"/>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3" name="Rectangle 1241"/>
              <p:cNvSpPr>
                <a:spLocks noChangeArrowheads="1"/>
              </p:cNvSpPr>
              <p:nvPr/>
            </p:nvSpPr>
            <p:spPr bwMode="auto">
              <a:xfrm>
                <a:off x="5413" y="2603"/>
                <a:ext cx="1" cy="171"/>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4" name="Rectangle 1242"/>
              <p:cNvSpPr>
                <a:spLocks noChangeArrowheads="1"/>
              </p:cNvSpPr>
              <p:nvPr/>
            </p:nvSpPr>
            <p:spPr bwMode="auto">
              <a:xfrm>
                <a:off x="5414" y="2603"/>
                <a:ext cx="1" cy="171"/>
              </a:xfrm>
              <a:prstGeom prst="rect">
                <a:avLst/>
              </a:prstGeom>
              <a:solidFill>
                <a:srgbClr val="CBCBC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5" name="Rectangle 1243"/>
              <p:cNvSpPr>
                <a:spLocks noChangeArrowheads="1"/>
              </p:cNvSpPr>
              <p:nvPr/>
            </p:nvSpPr>
            <p:spPr bwMode="auto">
              <a:xfrm>
                <a:off x="5415" y="2603"/>
                <a:ext cx="2" cy="171"/>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6" name="Rectangle 1244"/>
              <p:cNvSpPr>
                <a:spLocks noChangeArrowheads="1"/>
              </p:cNvSpPr>
              <p:nvPr/>
            </p:nvSpPr>
            <p:spPr bwMode="auto">
              <a:xfrm>
                <a:off x="5417" y="2603"/>
                <a:ext cx="1" cy="171"/>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7" name="Rectangle 1245"/>
              <p:cNvSpPr>
                <a:spLocks noChangeArrowheads="1"/>
              </p:cNvSpPr>
              <p:nvPr/>
            </p:nvSpPr>
            <p:spPr bwMode="auto">
              <a:xfrm>
                <a:off x="5418" y="2603"/>
                <a:ext cx="1" cy="171"/>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8" name="Rectangle 1246"/>
              <p:cNvSpPr>
                <a:spLocks noChangeArrowheads="1"/>
              </p:cNvSpPr>
              <p:nvPr/>
            </p:nvSpPr>
            <p:spPr bwMode="auto">
              <a:xfrm>
                <a:off x="5419" y="2603"/>
                <a:ext cx="2" cy="171"/>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29" name="Rectangle 1247"/>
              <p:cNvSpPr>
                <a:spLocks noChangeArrowheads="1"/>
              </p:cNvSpPr>
              <p:nvPr/>
            </p:nvSpPr>
            <p:spPr bwMode="auto">
              <a:xfrm>
                <a:off x="5421" y="2603"/>
                <a:ext cx="1" cy="171"/>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0" name="Rectangle 1248"/>
              <p:cNvSpPr>
                <a:spLocks noChangeArrowheads="1"/>
              </p:cNvSpPr>
              <p:nvPr/>
            </p:nvSpPr>
            <p:spPr bwMode="auto">
              <a:xfrm>
                <a:off x="5422" y="2603"/>
                <a:ext cx="1" cy="171"/>
              </a:xfrm>
              <a:prstGeom prst="rect">
                <a:avLst/>
              </a:prstGeom>
              <a:solidFill>
                <a:srgbClr val="C8C8C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1" name="Rectangle 1249"/>
              <p:cNvSpPr>
                <a:spLocks noChangeArrowheads="1"/>
              </p:cNvSpPr>
              <p:nvPr/>
            </p:nvSpPr>
            <p:spPr bwMode="auto">
              <a:xfrm>
                <a:off x="5423" y="2603"/>
                <a:ext cx="2" cy="171"/>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2" name="Rectangle 1250"/>
              <p:cNvSpPr>
                <a:spLocks noChangeArrowheads="1"/>
              </p:cNvSpPr>
              <p:nvPr/>
            </p:nvSpPr>
            <p:spPr bwMode="auto">
              <a:xfrm>
                <a:off x="5425" y="2603"/>
                <a:ext cx="1" cy="171"/>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3" name="Rectangle 1251"/>
              <p:cNvSpPr>
                <a:spLocks noChangeArrowheads="1"/>
              </p:cNvSpPr>
              <p:nvPr/>
            </p:nvSpPr>
            <p:spPr bwMode="auto">
              <a:xfrm>
                <a:off x="5426" y="2603"/>
                <a:ext cx="1" cy="171"/>
              </a:xfrm>
              <a:prstGeom prst="rect">
                <a:avLst/>
              </a:prstGeom>
              <a:solidFill>
                <a:srgbClr val="C5C5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4" name="Rectangle 1252"/>
              <p:cNvSpPr>
                <a:spLocks noChangeArrowheads="1"/>
              </p:cNvSpPr>
              <p:nvPr/>
            </p:nvSpPr>
            <p:spPr bwMode="auto">
              <a:xfrm>
                <a:off x="5427" y="2603"/>
                <a:ext cx="2" cy="171"/>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5" name="Rectangle 1253"/>
              <p:cNvSpPr>
                <a:spLocks noChangeArrowheads="1"/>
              </p:cNvSpPr>
              <p:nvPr/>
            </p:nvSpPr>
            <p:spPr bwMode="auto">
              <a:xfrm>
                <a:off x="5429" y="2603"/>
                <a:ext cx="1" cy="171"/>
              </a:xfrm>
              <a:prstGeom prst="rect">
                <a:avLst/>
              </a:prstGeom>
              <a:solidFill>
                <a:srgbClr val="C3C3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6" name="Rectangle 1254"/>
              <p:cNvSpPr>
                <a:spLocks noChangeArrowheads="1"/>
              </p:cNvSpPr>
              <p:nvPr/>
            </p:nvSpPr>
            <p:spPr bwMode="auto">
              <a:xfrm>
                <a:off x="5430" y="2603"/>
                <a:ext cx="1" cy="171"/>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7" name="Rectangle 1255"/>
              <p:cNvSpPr>
                <a:spLocks noChangeArrowheads="1"/>
              </p:cNvSpPr>
              <p:nvPr/>
            </p:nvSpPr>
            <p:spPr bwMode="auto">
              <a:xfrm>
                <a:off x="5431" y="2603"/>
                <a:ext cx="2" cy="171"/>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8" name="Rectangle 1256"/>
              <p:cNvSpPr>
                <a:spLocks noChangeArrowheads="1"/>
              </p:cNvSpPr>
              <p:nvPr/>
            </p:nvSpPr>
            <p:spPr bwMode="auto">
              <a:xfrm>
                <a:off x="5433" y="2603"/>
                <a:ext cx="1" cy="171"/>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39" name="Rectangle 1257"/>
              <p:cNvSpPr>
                <a:spLocks noChangeArrowheads="1"/>
              </p:cNvSpPr>
              <p:nvPr/>
            </p:nvSpPr>
            <p:spPr bwMode="auto">
              <a:xfrm>
                <a:off x="5434" y="2603"/>
                <a:ext cx="1" cy="171"/>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40" name="Rectangle 1258"/>
              <p:cNvSpPr>
                <a:spLocks noChangeArrowheads="1"/>
              </p:cNvSpPr>
              <p:nvPr/>
            </p:nvSpPr>
            <p:spPr bwMode="auto">
              <a:xfrm>
                <a:off x="5435" y="2603"/>
                <a:ext cx="1" cy="171"/>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41" name="Rectangle 1259"/>
              <p:cNvSpPr>
                <a:spLocks noChangeArrowheads="1"/>
              </p:cNvSpPr>
              <p:nvPr/>
            </p:nvSpPr>
            <p:spPr bwMode="auto">
              <a:xfrm>
                <a:off x="5436" y="2603"/>
                <a:ext cx="1" cy="171"/>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42" name="Rectangle 1260"/>
              <p:cNvSpPr>
                <a:spLocks noChangeArrowheads="1"/>
              </p:cNvSpPr>
              <p:nvPr/>
            </p:nvSpPr>
            <p:spPr bwMode="auto">
              <a:xfrm>
                <a:off x="5437" y="2603"/>
                <a:ext cx="1" cy="171"/>
              </a:xfrm>
              <a:prstGeom prst="rect">
                <a:avLst/>
              </a:prstGeom>
              <a:solidFill>
                <a:srgbClr val="B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43" name="Rectangle 1261"/>
              <p:cNvSpPr>
                <a:spLocks noChangeArrowheads="1"/>
              </p:cNvSpPr>
              <p:nvPr/>
            </p:nvSpPr>
            <p:spPr bwMode="auto">
              <a:xfrm>
                <a:off x="5438" y="2603"/>
                <a:ext cx="2" cy="171"/>
              </a:xfrm>
              <a:prstGeom prst="rect">
                <a:avLst/>
              </a:prstGeom>
              <a:solidFill>
                <a:srgbClr val="B7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44" name="Rectangle 1262"/>
              <p:cNvSpPr>
                <a:spLocks noChangeArrowheads="1"/>
              </p:cNvSpPr>
              <p:nvPr/>
            </p:nvSpPr>
            <p:spPr bwMode="auto">
              <a:xfrm>
                <a:off x="5440" y="2603"/>
                <a:ext cx="1" cy="171"/>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45" name="Rectangle 1263"/>
              <p:cNvSpPr>
                <a:spLocks noChangeArrowheads="1"/>
              </p:cNvSpPr>
              <p:nvPr/>
            </p:nvSpPr>
            <p:spPr bwMode="auto">
              <a:xfrm>
                <a:off x="5441" y="2603"/>
                <a:ext cx="1" cy="171"/>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46" name="Rectangle 1264"/>
              <p:cNvSpPr>
                <a:spLocks noChangeArrowheads="1"/>
              </p:cNvSpPr>
              <p:nvPr/>
            </p:nvSpPr>
            <p:spPr bwMode="auto">
              <a:xfrm>
                <a:off x="5442" y="2603"/>
                <a:ext cx="2" cy="171"/>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47" name="Rectangle 1265"/>
              <p:cNvSpPr>
                <a:spLocks noChangeArrowheads="1"/>
              </p:cNvSpPr>
              <p:nvPr/>
            </p:nvSpPr>
            <p:spPr bwMode="auto">
              <a:xfrm>
                <a:off x="5444" y="2603"/>
                <a:ext cx="1" cy="171"/>
              </a:xfrm>
              <a:prstGeom prst="rect">
                <a:avLst/>
              </a:prstGeom>
              <a:solidFill>
                <a:srgbClr val="AEAE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48" name="Rectangle 1266"/>
              <p:cNvSpPr>
                <a:spLocks noChangeArrowheads="1"/>
              </p:cNvSpPr>
              <p:nvPr/>
            </p:nvSpPr>
            <p:spPr bwMode="auto">
              <a:xfrm>
                <a:off x="5445" y="2603"/>
                <a:ext cx="1" cy="171"/>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49" name="Rectangle 1267"/>
              <p:cNvSpPr>
                <a:spLocks noChangeArrowheads="1"/>
              </p:cNvSpPr>
              <p:nvPr/>
            </p:nvSpPr>
            <p:spPr bwMode="auto">
              <a:xfrm>
                <a:off x="5446" y="2603"/>
                <a:ext cx="1" cy="171"/>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50" name="Rectangle 1268"/>
              <p:cNvSpPr>
                <a:spLocks noChangeArrowheads="1"/>
              </p:cNvSpPr>
              <p:nvPr/>
            </p:nvSpPr>
            <p:spPr bwMode="auto">
              <a:xfrm>
                <a:off x="5447" y="2603"/>
                <a:ext cx="2" cy="171"/>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51" name="Rectangle 1269"/>
              <p:cNvSpPr>
                <a:spLocks noChangeArrowheads="1"/>
              </p:cNvSpPr>
              <p:nvPr/>
            </p:nvSpPr>
            <p:spPr bwMode="auto">
              <a:xfrm>
                <a:off x="5449" y="2603"/>
                <a:ext cx="1" cy="171"/>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52" name="Rectangle 1270"/>
              <p:cNvSpPr>
                <a:spLocks noChangeArrowheads="1"/>
              </p:cNvSpPr>
              <p:nvPr/>
            </p:nvSpPr>
            <p:spPr bwMode="auto">
              <a:xfrm>
                <a:off x="5450" y="2603"/>
                <a:ext cx="1" cy="171"/>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53" name="Rectangle 1271"/>
              <p:cNvSpPr>
                <a:spLocks noChangeArrowheads="1"/>
              </p:cNvSpPr>
              <p:nvPr/>
            </p:nvSpPr>
            <p:spPr bwMode="auto">
              <a:xfrm>
                <a:off x="5451" y="2603"/>
                <a:ext cx="2" cy="171"/>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54" name="Rectangle 1272"/>
              <p:cNvSpPr>
                <a:spLocks noChangeArrowheads="1"/>
              </p:cNvSpPr>
              <p:nvPr/>
            </p:nvSpPr>
            <p:spPr bwMode="auto">
              <a:xfrm>
                <a:off x="5453" y="2603"/>
                <a:ext cx="1" cy="171"/>
              </a:xfrm>
              <a:prstGeom prst="rect">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55" name="Rectangle 1273"/>
              <p:cNvSpPr>
                <a:spLocks noChangeArrowheads="1"/>
              </p:cNvSpPr>
              <p:nvPr/>
            </p:nvSpPr>
            <p:spPr bwMode="auto">
              <a:xfrm>
                <a:off x="5454" y="2603"/>
                <a:ext cx="1" cy="17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56" name="Rectangle 1274"/>
              <p:cNvSpPr>
                <a:spLocks noChangeArrowheads="1"/>
              </p:cNvSpPr>
              <p:nvPr/>
            </p:nvSpPr>
            <p:spPr bwMode="auto">
              <a:xfrm>
                <a:off x="5455" y="2603"/>
                <a:ext cx="2" cy="17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57" name="Rectangle 1275"/>
              <p:cNvSpPr>
                <a:spLocks noChangeArrowheads="1"/>
              </p:cNvSpPr>
              <p:nvPr/>
            </p:nvSpPr>
            <p:spPr bwMode="auto">
              <a:xfrm>
                <a:off x="5457" y="2603"/>
                <a:ext cx="1" cy="171"/>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58" name="Rectangle 1276"/>
              <p:cNvSpPr>
                <a:spLocks noChangeArrowheads="1"/>
              </p:cNvSpPr>
              <p:nvPr/>
            </p:nvSpPr>
            <p:spPr bwMode="auto">
              <a:xfrm>
                <a:off x="5458" y="2603"/>
                <a:ext cx="1" cy="17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59" name="Rectangle 1277"/>
              <p:cNvSpPr>
                <a:spLocks noChangeArrowheads="1"/>
              </p:cNvSpPr>
              <p:nvPr/>
            </p:nvSpPr>
            <p:spPr bwMode="auto">
              <a:xfrm>
                <a:off x="5459" y="2603"/>
                <a:ext cx="1" cy="171"/>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60" name="Rectangle 1278"/>
              <p:cNvSpPr>
                <a:spLocks noChangeArrowheads="1"/>
              </p:cNvSpPr>
              <p:nvPr/>
            </p:nvSpPr>
            <p:spPr bwMode="auto">
              <a:xfrm>
                <a:off x="5460" y="2603"/>
                <a:ext cx="1" cy="171"/>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61" name="Rectangle 1279"/>
              <p:cNvSpPr>
                <a:spLocks noChangeArrowheads="1"/>
              </p:cNvSpPr>
              <p:nvPr/>
            </p:nvSpPr>
            <p:spPr bwMode="auto">
              <a:xfrm>
                <a:off x="5461" y="2603"/>
                <a:ext cx="1" cy="17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62" name="Rectangle 1280"/>
              <p:cNvSpPr>
                <a:spLocks noChangeArrowheads="1"/>
              </p:cNvSpPr>
              <p:nvPr/>
            </p:nvSpPr>
            <p:spPr bwMode="auto">
              <a:xfrm>
                <a:off x="5462" y="2603"/>
                <a:ext cx="2" cy="171"/>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63" name="Rectangle 1281"/>
              <p:cNvSpPr>
                <a:spLocks noChangeArrowheads="1"/>
              </p:cNvSpPr>
              <p:nvPr/>
            </p:nvSpPr>
            <p:spPr bwMode="auto">
              <a:xfrm>
                <a:off x="5464" y="2603"/>
                <a:ext cx="1" cy="171"/>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64" name="Rectangle 1282"/>
              <p:cNvSpPr>
                <a:spLocks noChangeArrowheads="1"/>
              </p:cNvSpPr>
              <p:nvPr/>
            </p:nvSpPr>
            <p:spPr bwMode="auto">
              <a:xfrm>
                <a:off x="5465" y="2603"/>
                <a:ext cx="1" cy="171"/>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65" name="Rectangle 1283"/>
              <p:cNvSpPr>
                <a:spLocks noChangeArrowheads="1"/>
              </p:cNvSpPr>
              <p:nvPr/>
            </p:nvSpPr>
            <p:spPr bwMode="auto">
              <a:xfrm>
                <a:off x="5466" y="2603"/>
                <a:ext cx="2" cy="17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66" name="Rectangle 1284"/>
              <p:cNvSpPr>
                <a:spLocks noChangeArrowheads="1"/>
              </p:cNvSpPr>
              <p:nvPr/>
            </p:nvSpPr>
            <p:spPr bwMode="auto">
              <a:xfrm>
                <a:off x="5468" y="2603"/>
                <a:ext cx="1" cy="171"/>
              </a:xfrm>
              <a:prstGeom prst="rect">
                <a:avLst/>
              </a:prstGeom>
              <a:solidFill>
                <a:srgbClr val="7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67" name="Rectangle 1285"/>
              <p:cNvSpPr>
                <a:spLocks noChangeArrowheads="1"/>
              </p:cNvSpPr>
              <p:nvPr/>
            </p:nvSpPr>
            <p:spPr bwMode="auto">
              <a:xfrm>
                <a:off x="5469" y="2603"/>
                <a:ext cx="1" cy="171"/>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68" name="Rectangle 1286"/>
              <p:cNvSpPr>
                <a:spLocks noChangeArrowheads="1"/>
              </p:cNvSpPr>
              <p:nvPr/>
            </p:nvSpPr>
            <p:spPr bwMode="auto">
              <a:xfrm>
                <a:off x="5470" y="2603"/>
                <a:ext cx="2" cy="171"/>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69" name="Rectangle 1287"/>
              <p:cNvSpPr>
                <a:spLocks noChangeArrowheads="1"/>
              </p:cNvSpPr>
              <p:nvPr/>
            </p:nvSpPr>
            <p:spPr bwMode="auto">
              <a:xfrm>
                <a:off x="5472" y="2603"/>
                <a:ext cx="1" cy="171"/>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70" name="Rectangle 1288"/>
              <p:cNvSpPr>
                <a:spLocks noChangeArrowheads="1"/>
              </p:cNvSpPr>
              <p:nvPr/>
            </p:nvSpPr>
            <p:spPr bwMode="auto">
              <a:xfrm>
                <a:off x="5473" y="2603"/>
                <a:ext cx="1" cy="171"/>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71" name="Rectangle 1289"/>
              <p:cNvSpPr>
                <a:spLocks noChangeArrowheads="1"/>
              </p:cNvSpPr>
              <p:nvPr/>
            </p:nvSpPr>
            <p:spPr bwMode="auto">
              <a:xfrm>
                <a:off x="5474" y="2603"/>
                <a:ext cx="2" cy="171"/>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72" name="Rectangle 1290"/>
              <p:cNvSpPr>
                <a:spLocks noChangeArrowheads="1"/>
              </p:cNvSpPr>
              <p:nvPr/>
            </p:nvSpPr>
            <p:spPr bwMode="auto">
              <a:xfrm>
                <a:off x="5476" y="2603"/>
                <a:ext cx="1" cy="171"/>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73" name="Rectangle 1291"/>
              <p:cNvSpPr>
                <a:spLocks noChangeArrowheads="1"/>
              </p:cNvSpPr>
              <p:nvPr/>
            </p:nvSpPr>
            <p:spPr bwMode="auto">
              <a:xfrm>
                <a:off x="5477" y="2603"/>
                <a:ext cx="1" cy="171"/>
              </a:xfrm>
              <a:prstGeom prst="rect">
                <a:avLst/>
              </a:prstGeom>
              <a:solidFill>
                <a:srgbClr val="6C6C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74" name="Rectangle 1292"/>
              <p:cNvSpPr>
                <a:spLocks noChangeArrowheads="1"/>
              </p:cNvSpPr>
              <p:nvPr/>
            </p:nvSpPr>
            <p:spPr bwMode="auto">
              <a:xfrm>
                <a:off x="5478" y="2603"/>
                <a:ext cx="1" cy="171"/>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75" name="Rectangle 1293"/>
              <p:cNvSpPr>
                <a:spLocks noChangeArrowheads="1"/>
              </p:cNvSpPr>
              <p:nvPr/>
            </p:nvSpPr>
            <p:spPr bwMode="auto">
              <a:xfrm>
                <a:off x="5479" y="2603"/>
                <a:ext cx="2" cy="171"/>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76" name="Rectangle 1294"/>
              <p:cNvSpPr>
                <a:spLocks noChangeArrowheads="1"/>
              </p:cNvSpPr>
              <p:nvPr/>
            </p:nvSpPr>
            <p:spPr bwMode="auto">
              <a:xfrm>
                <a:off x="5481" y="2603"/>
                <a:ext cx="1" cy="171"/>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77" name="Rectangle 1295"/>
              <p:cNvSpPr>
                <a:spLocks noChangeArrowheads="1"/>
              </p:cNvSpPr>
              <p:nvPr/>
            </p:nvSpPr>
            <p:spPr bwMode="auto">
              <a:xfrm>
                <a:off x="5482" y="2603"/>
                <a:ext cx="1" cy="171"/>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78" name="Rectangle 1296"/>
              <p:cNvSpPr>
                <a:spLocks noChangeArrowheads="1"/>
              </p:cNvSpPr>
              <p:nvPr/>
            </p:nvSpPr>
            <p:spPr bwMode="auto">
              <a:xfrm>
                <a:off x="5483" y="2603"/>
                <a:ext cx="1" cy="171"/>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79" name="Rectangle 1297"/>
              <p:cNvSpPr>
                <a:spLocks noChangeArrowheads="1"/>
              </p:cNvSpPr>
              <p:nvPr/>
            </p:nvSpPr>
            <p:spPr bwMode="auto">
              <a:xfrm>
                <a:off x="5484" y="2603"/>
                <a:ext cx="1" cy="171"/>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80" name="Rectangle 1298"/>
              <p:cNvSpPr>
                <a:spLocks noChangeArrowheads="1"/>
              </p:cNvSpPr>
              <p:nvPr/>
            </p:nvSpPr>
            <p:spPr bwMode="auto">
              <a:xfrm>
                <a:off x="5485" y="2603"/>
                <a:ext cx="1" cy="171"/>
              </a:xfrm>
              <a:prstGeom prst="rect">
                <a:avLst/>
              </a:prstGeom>
              <a:solidFill>
                <a:srgbClr val="6262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81" name="Rectangle 1299"/>
              <p:cNvSpPr>
                <a:spLocks noChangeArrowheads="1"/>
              </p:cNvSpPr>
              <p:nvPr/>
            </p:nvSpPr>
            <p:spPr bwMode="auto">
              <a:xfrm>
                <a:off x="5486" y="2603"/>
                <a:ext cx="2" cy="171"/>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82" name="Rectangle 1300"/>
              <p:cNvSpPr>
                <a:spLocks noChangeArrowheads="1"/>
              </p:cNvSpPr>
              <p:nvPr/>
            </p:nvSpPr>
            <p:spPr bwMode="auto">
              <a:xfrm>
                <a:off x="5488" y="2603"/>
                <a:ext cx="1" cy="171"/>
              </a:xfrm>
              <a:prstGeom prst="rect">
                <a:avLst/>
              </a:prstGeom>
              <a:solidFill>
                <a:srgbClr val="606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83" name="Rectangle 1301"/>
              <p:cNvSpPr>
                <a:spLocks noChangeArrowheads="1"/>
              </p:cNvSpPr>
              <p:nvPr/>
            </p:nvSpPr>
            <p:spPr bwMode="auto">
              <a:xfrm>
                <a:off x="5489" y="2603"/>
                <a:ext cx="1" cy="171"/>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84" name="Rectangle 1302"/>
              <p:cNvSpPr>
                <a:spLocks noChangeArrowheads="1"/>
              </p:cNvSpPr>
              <p:nvPr/>
            </p:nvSpPr>
            <p:spPr bwMode="auto">
              <a:xfrm>
                <a:off x="5490" y="2603"/>
                <a:ext cx="2" cy="171"/>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185" name="Rectangle 1303"/>
              <p:cNvSpPr>
                <a:spLocks noChangeArrowheads="1"/>
              </p:cNvSpPr>
              <p:nvPr/>
            </p:nvSpPr>
            <p:spPr bwMode="auto">
              <a:xfrm>
                <a:off x="5492" y="2603"/>
                <a:ext cx="1" cy="171"/>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grpSp>
        <p:sp>
          <p:nvSpPr>
            <p:cNvPr id="35" name="Rectangle 1304"/>
            <p:cNvSpPr>
              <a:spLocks noChangeArrowheads="1"/>
            </p:cNvSpPr>
            <p:nvPr/>
          </p:nvSpPr>
          <p:spPr bwMode="auto">
            <a:xfrm>
              <a:off x="5331" y="2603"/>
              <a:ext cx="162" cy="17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FFFFFF"/>
                </a:solidFill>
              </a:endParaRPr>
            </a:p>
          </p:txBody>
        </p:sp>
        <p:sp>
          <p:nvSpPr>
            <p:cNvPr id="36" name="Line 1305"/>
            <p:cNvSpPr>
              <a:spLocks noChangeShapeType="1"/>
            </p:cNvSpPr>
            <p:nvPr/>
          </p:nvSpPr>
          <p:spPr bwMode="auto">
            <a:xfrm>
              <a:off x="1565" y="2774"/>
              <a:ext cx="40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7" name="Line 1306"/>
            <p:cNvSpPr>
              <a:spLocks noChangeShapeType="1"/>
            </p:cNvSpPr>
            <p:nvPr/>
          </p:nvSpPr>
          <p:spPr bwMode="auto">
            <a:xfrm flipV="1">
              <a:off x="1565" y="2774"/>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8" name="Line 1307"/>
            <p:cNvSpPr>
              <a:spLocks noChangeShapeType="1"/>
            </p:cNvSpPr>
            <p:nvPr/>
          </p:nvSpPr>
          <p:spPr bwMode="auto">
            <a:xfrm flipV="1">
              <a:off x="1970" y="2774"/>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39" name="Line 1308"/>
            <p:cNvSpPr>
              <a:spLocks noChangeShapeType="1"/>
            </p:cNvSpPr>
            <p:nvPr/>
          </p:nvSpPr>
          <p:spPr bwMode="auto">
            <a:xfrm flipV="1">
              <a:off x="2375" y="2774"/>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0" name="Line 1309"/>
            <p:cNvSpPr>
              <a:spLocks noChangeShapeType="1"/>
            </p:cNvSpPr>
            <p:nvPr/>
          </p:nvSpPr>
          <p:spPr bwMode="auto">
            <a:xfrm flipV="1">
              <a:off x="2780" y="2774"/>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1" name="Line 1310"/>
            <p:cNvSpPr>
              <a:spLocks noChangeShapeType="1"/>
            </p:cNvSpPr>
            <p:nvPr/>
          </p:nvSpPr>
          <p:spPr bwMode="auto">
            <a:xfrm flipV="1">
              <a:off x="3185" y="2774"/>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2" name="Line 1311"/>
            <p:cNvSpPr>
              <a:spLocks noChangeShapeType="1"/>
            </p:cNvSpPr>
            <p:nvPr/>
          </p:nvSpPr>
          <p:spPr bwMode="auto">
            <a:xfrm flipV="1">
              <a:off x="3591" y="2774"/>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3" name="Line 1312"/>
            <p:cNvSpPr>
              <a:spLocks noChangeShapeType="1"/>
            </p:cNvSpPr>
            <p:nvPr/>
          </p:nvSpPr>
          <p:spPr bwMode="auto">
            <a:xfrm flipV="1">
              <a:off x="3995" y="2774"/>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4" name="Line 1313"/>
            <p:cNvSpPr>
              <a:spLocks noChangeShapeType="1"/>
            </p:cNvSpPr>
            <p:nvPr/>
          </p:nvSpPr>
          <p:spPr bwMode="auto">
            <a:xfrm flipV="1">
              <a:off x="4400" y="2774"/>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5" name="Line 1314"/>
            <p:cNvSpPr>
              <a:spLocks noChangeShapeType="1"/>
            </p:cNvSpPr>
            <p:nvPr/>
          </p:nvSpPr>
          <p:spPr bwMode="auto">
            <a:xfrm flipV="1">
              <a:off x="4805" y="2774"/>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6" name="Line 1315"/>
            <p:cNvSpPr>
              <a:spLocks noChangeShapeType="1"/>
            </p:cNvSpPr>
            <p:nvPr/>
          </p:nvSpPr>
          <p:spPr bwMode="auto">
            <a:xfrm flipV="1">
              <a:off x="5210" y="2774"/>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7" name="Line 1316"/>
            <p:cNvSpPr>
              <a:spLocks noChangeShapeType="1"/>
            </p:cNvSpPr>
            <p:nvPr/>
          </p:nvSpPr>
          <p:spPr bwMode="auto">
            <a:xfrm flipV="1">
              <a:off x="5615" y="2774"/>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charset="0"/>
                <a:cs typeface="Arial" charset="0"/>
              </a:endParaRPr>
            </a:p>
          </p:txBody>
        </p:sp>
        <p:sp>
          <p:nvSpPr>
            <p:cNvPr id="48" name="Rectangle 1317"/>
            <p:cNvSpPr>
              <a:spLocks noChangeArrowheads="1"/>
            </p:cNvSpPr>
            <p:nvPr/>
          </p:nvSpPr>
          <p:spPr bwMode="auto">
            <a:xfrm rot="-2700000">
              <a:off x="796" y="3242"/>
              <a:ext cx="1059"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fontAlgn="base">
                <a:spcBef>
                  <a:spcPct val="0"/>
                </a:spcBef>
                <a:spcAft>
                  <a:spcPct val="0"/>
                </a:spcAft>
                <a:defRPr/>
              </a:pPr>
              <a:r>
                <a:rPr lang="en-US" altLang="en-US" sz="1200" b="0" kern="0" smtClean="0">
                  <a:solidFill>
                    <a:srgbClr val="000000"/>
                  </a:solidFill>
                </a:rPr>
                <a:t>Test results not available</a:t>
              </a:r>
            </a:p>
            <a:p>
              <a:pPr fontAlgn="base">
                <a:spcBef>
                  <a:spcPct val="0"/>
                </a:spcBef>
                <a:spcAft>
                  <a:spcPct val="0"/>
                </a:spcAft>
                <a:defRPr/>
              </a:pPr>
              <a:r>
                <a:rPr lang="en-US" altLang="en-US" sz="1200" b="0" kern="0" smtClean="0">
                  <a:solidFill>
                    <a:srgbClr val="000000"/>
                  </a:solidFill>
                </a:rPr>
                <a:t> in a timely manner</a:t>
              </a:r>
              <a:endParaRPr lang="en-US" altLang="en-US" sz="2400" b="0" kern="0" smtClean="0">
                <a:solidFill>
                  <a:srgbClr val="FFFFFF"/>
                </a:solidFill>
              </a:endParaRPr>
            </a:p>
          </p:txBody>
        </p:sp>
        <p:sp>
          <p:nvSpPr>
            <p:cNvPr id="49" name="Rectangle 1318"/>
            <p:cNvSpPr>
              <a:spLocks noChangeArrowheads="1"/>
            </p:cNvSpPr>
            <p:nvPr/>
          </p:nvSpPr>
          <p:spPr bwMode="auto">
            <a:xfrm rot="-2700000">
              <a:off x="1164" y="3241"/>
              <a:ext cx="111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fontAlgn="base">
                <a:spcBef>
                  <a:spcPct val="0"/>
                </a:spcBef>
                <a:spcAft>
                  <a:spcPct val="0"/>
                </a:spcAft>
                <a:defRPr/>
              </a:pPr>
              <a:r>
                <a:rPr lang="en-US" altLang="en-US" sz="1200" b="0" kern="0" smtClean="0">
                  <a:solidFill>
                    <a:srgbClr val="000000"/>
                  </a:solidFill>
                </a:rPr>
                <a:t>Delay in diagnostic testing</a:t>
              </a:r>
              <a:endParaRPr lang="en-US" altLang="en-US" sz="2400" b="0" kern="0" smtClean="0">
                <a:solidFill>
                  <a:srgbClr val="FFFFFF"/>
                </a:solidFill>
              </a:endParaRPr>
            </a:p>
          </p:txBody>
        </p:sp>
        <p:sp>
          <p:nvSpPr>
            <p:cNvPr id="50" name="Rectangle 1319"/>
            <p:cNvSpPr>
              <a:spLocks noChangeArrowheads="1"/>
            </p:cNvSpPr>
            <p:nvPr/>
          </p:nvSpPr>
          <p:spPr bwMode="auto">
            <a:xfrm rot="-2700000">
              <a:off x="1561" y="3247"/>
              <a:ext cx="111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fontAlgn="base">
                <a:spcBef>
                  <a:spcPct val="0"/>
                </a:spcBef>
                <a:spcAft>
                  <a:spcPct val="0"/>
                </a:spcAft>
                <a:defRPr/>
              </a:pPr>
              <a:r>
                <a:rPr lang="en-US" altLang="en-US" sz="1200" b="0" kern="0" smtClean="0">
                  <a:solidFill>
                    <a:srgbClr val="000000"/>
                  </a:solidFill>
                </a:rPr>
                <a:t>Inpatient bed not available</a:t>
              </a:r>
              <a:endParaRPr lang="en-US" altLang="en-US" sz="2400" b="0" kern="0" smtClean="0">
                <a:solidFill>
                  <a:srgbClr val="FFFFFF"/>
                </a:solidFill>
              </a:endParaRPr>
            </a:p>
          </p:txBody>
        </p:sp>
        <p:sp>
          <p:nvSpPr>
            <p:cNvPr id="51" name="Rectangle 1320"/>
            <p:cNvSpPr>
              <a:spLocks noChangeArrowheads="1"/>
            </p:cNvSpPr>
            <p:nvPr/>
          </p:nvSpPr>
          <p:spPr bwMode="auto">
            <a:xfrm rot="-2700000">
              <a:off x="1826" y="3304"/>
              <a:ext cx="128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fontAlgn="base">
                <a:spcBef>
                  <a:spcPct val="0"/>
                </a:spcBef>
                <a:spcAft>
                  <a:spcPct val="0"/>
                </a:spcAft>
                <a:defRPr/>
              </a:pPr>
              <a:r>
                <a:rPr lang="en-US" altLang="en-US" sz="1200" b="0" kern="0" smtClean="0">
                  <a:solidFill>
                    <a:srgbClr val="000000"/>
                  </a:solidFill>
                </a:rPr>
                <a:t>Not enough physicians/nurses</a:t>
              </a:r>
              <a:endParaRPr lang="en-US" altLang="en-US" sz="2400" b="0" kern="0" smtClean="0">
                <a:solidFill>
                  <a:srgbClr val="FFFFFF"/>
                </a:solidFill>
              </a:endParaRPr>
            </a:p>
          </p:txBody>
        </p:sp>
        <p:sp>
          <p:nvSpPr>
            <p:cNvPr id="52" name="Rectangle 1321"/>
            <p:cNvSpPr>
              <a:spLocks noChangeArrowheads="1"/>
            </p:cNvSpPr>
            <p:nvPr/>
          </p:nvSpPr>
          <p:spPr bwMode="auto">
            <a:xfrm rot="-2700000">
              <a:off x="2221" y="3297"/>
              <a:ext cx="131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fontAlgn="base">
                <a:spcBef>
                  <a:spcPct val="0"/>
                </a:spcBef>
                <a:spcAft>
                  <a:spcPct val="0"/>
                </a:spcAft>
                <a:defRPr/>
              </a:pPr>
              <a:r>
                <a:rPr lang="en-US" altLang="en-US" sz="1200" b="0" kern="0" smtClean="0">
                  <a:solidFill>
                    <a:srgbClr val="000000"/>
                  </a:solidFill>
                </a:rPr>
                <a:t>Appropriate tests not available </a:t>
              </a:r>
              <a:endParaRPr lang="en-US" altLang="en-US" sz="2400" b="0" kern="0" smtClean="0">
                <a:solidFill>
                  <a:srgbClr val="FFFFFF"/>
                </a:solidFill>
              </a:endParaRPr>
            </a:p>
          </p:txBody>
        </p:sp>
        <p:sp>
          <p:nvSpPr>
            <p:cNvPr id="53" name="Rectangle 1322"/>
            <p:cNvSpPr>
              <a:spLocks noChangeArrowheads="1"/>
            </p:cNvSpPr>
            <p:nvPr/>
          </p:nvSpPr>
          <p:spPr bwMode="auto">
            <a:xfrm rot="18900000">
              <a:off x="2496" y="3371"/>
              <a:ext cx="150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fontAlgn="base">
                <a:spcBef>
                  <a:spcPct val="0"/>
                </a:spcBef>
                <a:spcAft>
                  <a:spcPct val="0"/>
                </a:spcAft>
                <a:defRPr/>
              </a:pPr>
              <a:r>
                <a:rPr lang="en-US" altLang="en-US" sz="1200" b="0" kern="0" dirty="0" smtClean="0">
                  <a:solidFill>
                    <a:srgbClr val="000000"/>
                  </a:solidFill>
                </a:rPr>
                <a:t>Patient not responsive to treatment</a:t>
              </a:r>
              <a:endParaRPr lang="en-US" altLang="en-US" sz="2400" b="0" kern="0" dirty="0" smtClean="0">
                <a:solidFill>
                  <a:srgbClr val="FFFFFF"/>
                </a:solidFill>
              </a:endParaRPr>
            </a:p>
          </p:txBody>
        </p:sp>
        <p:sp>
          <p:nvSpPr>
            <p:cNvPr id="54" name="Rectangle 1323"/>
            <p:cNvSpPr>
              <a:spLocks noChangeArrowheads="1"/>
            </p:cNvSpPr>
            <p:nvPr/>
          </p:nvSpPr>
          <p:spPr bwMode="auto">
            <a:xfrm rot="-2700000">
              <a:off x="2847" y="3384"/>
              <a:ext cx="150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fontAlgn="base">
                <a:spcBef>
                  <a:spcPct val="0"/>
                </a:spcBef>
                <a:spcAft>
                  <a:spcPct val="0"/>
                </a:spcAft>
                <a:defRPr/>
              </a:pPr>
              <a:r>
                <a:rPr lang="en-US" altLang="en-US" sz="1200" b="0" kern="0" smtClean="0">
                  <a:solidFill>
                    <a:srgbClr val="000000"/>
                  </a:solidFill>
                </a:rPr>
                <a:t>Delay in reaching primary physician</a:t>
              </a:r>
              <a:endParaRPr lang="en-US" altLang="en-US" sz="2400" b="0" kern="0" smtClean="0">
                <a:solidFill>
                  <a:srgbClr val="FFFFFF"/>
                </a:solidFill>
              </a:endParaRPr>
            </a:p>
          </p:txBody>
        </p:sp>
        <p:sp>
          <p:nvSpPr>
            <p:cNvPr id="55" name="Rectangle 1324"/>
            <p:cNvSpPr>
              <a:spLocks noChangeArrowheads="1"/>
            </p:cNvSpPr>
            <p:nvPr/>
          </p:nvSpPr>
          <p:spPr bwMode="auto">
            <a:xfrm rot="-2700000">
              <a:off x="3475" y="3292"/>
              <a:ext cx="124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fontAlgn="base">
                <a:spcBef>
                  <a:spcPct val="0"/>
                </a:spcBef>
                <a:spcAft>
                  <a:spcPct val="0"/>
                </a:spcAft>
                <a:defRPr/>
              </a:pPr>
              <a:r>
                <a:rPr lang="en-US" altLang="en-US" sz="1200" b="0" kern="0" smtClean="0">
                  <a:solidFill>
                    <a:srgbClr val="000000"/>
                  </a:solidFill>
                </a:rPr>
                <a:t>Treatment room not available</a:t>
              </a:r>
              <a:endParaRPr lang="en-US" altLang="en-US" sz="2400" b="0" kern="0" smtClean="0">
                <a:solidFill>
                  <a:srgbClr val="FFFFFF"/>
                </a:solidFill>
              </a:endParaRPr>
            </a:p>
          </p:txBody>
        </p:sp>
        <p:sp>
          <p:nvSpPr>
            <p:cNvPr id="56" name="Rectangle 1325"/>
            <p:cNvSpPr>
              <a:spLocks noChangeArrowheads="1"/>
            </p:cNvSpPr>
            <p:nvPr/>
          </p:nvSpPr>
          <p:spPr bwMode="auto">
            <a:xfrm rot="-2700000">
              <a:off x="3778" y="3334"/>
              <a:ext cx="136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fontAlgn="base">
                <a:spcBef>
                  <a:spcPct val="0"/>
                </a:spcBef>
                <a:spcAft>
                  <a:spcPct val="0"/>
                </a:spcAft>
                <a:defRPr/>
              </a:pPr>
              <a:r>
                <a:rPr lang="en-US" altLang="en-US" sz="1200" b="0" kern="0" smtClean="0">
                  <a:solidFill>
                    <a:srgbClr val="000000"/>
                  </a:solidFill>
                </a:rPr>
                <a:t>Lack or protocol/standing orders</a:t>
              </a:r>
              <a:endParaRPr lang="en-US" altLang="en-US" sz="2400" b="0" kern="0" smtClean="0">
                <a:solidFill>
                  <a:srgbClr val="FFFFFF"/>
                </a:solidFill>
              </a:endParaRPr>
            </a:p>
          </p:txBody>
        </p:sp>
        <p:sp>
          <p:nvSpPr>
            <p:cNvPr id="57" name="Rectangle 1326"/>
            <p:cNvSpPr>
              <a:spLocks noChangeArrowheads="1"/>
            </p:cNvSpPr>
            <p:nvPr/>
          </p:nvSpPr>
          <p:spPr bwMode="auto">
            <a:xfrm rot="-2700000">
              <a:off x="4265" y="3298"/>
              <a:ext cx="127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fontAlgn="base">
                <a:spcBef>
                  <a:spcPct val="0"/>
                </a:spcBef>
                <a:spcAft>
                  <a:spcPct val="0"/>
                </a:spcAft>
                <a:defRPr/>
              </a:pPr>
              <a:r>
                <a:rPr lang="en-US" altLang="en-US" sz="1200" b="0" kern="0" smtClean="0">
                  <a:solidFill>
                    <a:srgbClr val="000000"/>
                  </a:solidFill>
                </a:rPr>
                <a:t>Lack of current HF knowledge</a:t>
              </a:r>
              <a:endParaRPr lang="en-US" altLang="en-US" sz="2400" b="0" kern="0" smtClean="0">
                <a:solidFill>
                  <a:srgbClr val="FFFFFF"/>
                </a:solidFill>
              </a:endParaRPr>
            </a:p>
          </p:txBody>
        </p:sp>
      </p:grpSp>
      <p:sp>
        <p:nvSpPr>
          <p:cNvPr id="1338" name="Subtitle 2"/>
          <p:cNvSpPr txBox="1">
            <a:spLocks/>
          </p:cNvSpPr>
          <p:nvPr/>
        </p:nvSpPr>
        <p:spPr>
          <a:xfrm>
            <a:off x="1232475" y="1186980"/>
            <a:ext cx="7891272" cy="430887"/>
          </a:xfrm>
          <a:prstGeom prst="rect">
            <a:avLst/>
          </a:prstGeom>
        </p:spPr>
        <p:txBody>
          <a:bodyPr>
            <a:spAutoFit/>
          </a:bodyPr>
          <a:lstStyle>
            <a:lvl1pPr marL="0" indent="0" algn="ctr" defTabSz="914400" rtl="0" eaLnBrk="1" latinLnBrk="0" hangingPunct="1">
              <a:lnSpc>
                <a:spcPct val="90000"/>
              </a:lnSpc>
              <a:spcBef>
                <a:spcPts val="1000"/>
              </a:spcBef>
              <a:buFont typeface="Arial" panose="020B0604020202020204" pitchFamily="34" charset="0"/>
              <a:buNone/>
              <a:defRPr lang="en-US" sz="2000" b="1" kern="1200" dirty="0">
                <a:solidFill>
                  <a:srgbClr val="00206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defRPr/>
            </a:pPr>
            <a:r>
              <a:rPr sz="2200" smtClean="0"/>
              <a:t>Barriers to Heart Failure Management</a:t>
            </a:r>
            <a:endParaRPr sz="2200"/>
          </a:p>
        </p:txBody>
      </p:sp>
    </p:spTree>
    <p:extLst>
      <p:ext uri="{BB962C8B-B14F-4D97-AF65-F5344CB8AC3E}">
        <p14:creationId xmlns:p14="http://schemas.microsoft.com/office/powerpoint/2010/main" val="24914042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PHYSICAL PROCESS MAP</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83</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Spaghetti Diagram</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Text Box 25"/>
          <p:cNvSpPr txBox="1">
            <a:spLocks noChangeArrowheads="1"/>
          </p:cNvSpPr>
          <p:nvPr/>
        </p:nvSpPr>
        <p:spPr bwMode="black">
          <a:xfrm>
            <a:off x="7050588" y="2954963"/>
            <a:ext cx="1896641" cy="1422570"/>
          </a:xfrm>
          <a:prstGeom prst="rect">
            <a:avLst/>
          </a:prstGeom>
          <a:solidFill>
            <a:srgbClr val="DDDDDD"/>
          </a:solidFill>
          <a:ln w="9525">
            <a:solidFill>
              <a:srgbClr val="000000"/>
            </a:solidFill>
            <a:miter lim="800000"/>
            <a:headEnd/>
            <a:tailEnd/>
          </a:ln>
        </p:spPr>
        <p:txBody>
          <a:bodyPr wrap="square" lIns="92075" tIns="46038" rIns="92075" bIns="46038">
            <a:spAutoFit/>
          </a:bodyPr>
          <a:lstStyle>
            <a:lvl1pPr marL="171450" indent="-171450"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fontAlgn="base">
              <a:lnSpc>
                <a:spcPct val="90000"/>
              </a:lnSpc>
              <a:spcBef>
                <a:spcPct val="30000"/>
              </a:spcBef>
              <a:spcAft>
                <a:spcPct val="0"/>
              </a:spcAft>
              <a:buClr>
                <a:srgbClr val="000000"/>
              </a:buClr>
              <a:buFontTx/>
              <a:buChar char="•"/>
              <a:defRPr/>
            </a:pPr>
            <a:r>
              <a:rPr lang="en-US" altLang="en-US" sz="1200" b="0" kern="0" dirty="0" smtClean="0">
                <a:solidFill>
                  <a:srgbClr val="000000"/>
                </a:solidFill>
              </a:rPr>
              <a:t>Plot the path on a layout</a:t>
            </a:r>
          </a:p>
          <a:p>
            <a:pPr fontAlgn="base">
              <a:lnSpc>
                <a:spcPct val="90000"/>
              </a:lnSpc>
              <a:spcBef>
                <a:spcPct val="30000"/>
              </a:spcBef>
              <a:spcAft>
                <a:spcPct val="0"/>
              </a:spcAft>
              <a:buClr>
                <a:srgbClr val="000000"/>
              </a:buClr>
              <a:buFontTx/>
              <a:buChar char="•"/>
              <a:defRPr/>
            </a:pPr>
            <a:r>
              <a:rPr lang="en-US" altLang="en-US" sz="1200" b="0" kern="0" dirty="0" smtClean="0">
                <a:solidFill>
                  <a:srgbClr val="000000"/>
                </a:solidFill>
              </a:rPr>
              <a:t>Identify each step on the layout</a:t>
            </a:r>
          </a:p>
          <a:p>
            <a:pPr fontAlgn="base">
              <a:lnSpc>
                <a:spcPct val="90000"/>
              </a:lnSpc>
              <a:spcBef>
                <a:spcPct val="30000"/>
              </a:spcBef>
              <a:spcAft>
                <a:spcPct val="0"/>
              </a:spcAft>
              <a:buClr>
                <a:srgbClr val="000000"/>
              </a:buClr>
              <a:buFontTx/>
              <a:buChar char="•"/>
              <a:defRPr/>
            </a:pPr>
            <a:r>
              <a:rPr lang="en-US" altLang="en-US" sz="1200" b="0" kern="0" dirty="0" smtClean="0">
                <a:solidFill>
                  <a:srgbClr val="000000"/>
                </a:solidFill>
              </a:rPr>
              <a:t>Connect the steps</a:t>
            </a:r>
          </a:p>
          <a:p>
            <a:pPr fontAlgn="base">
              <a:lnSpc>
                <a:spcPct val="90000"/>
              </a:lnSpc>
              <a:spcBef>
                <a:spcPct val="30000"/>
              </a:spcBef>
              <a:spcAft>
                <a:spcPct val="0"/>
              </a:spcAft>
              <a:buClr>
                <a:srgbClr val="000000"/>
              </a:buClr>
              <a:buFontTx/>
              <a:buChar char="•"/>
              <a:defRPr/>
            </a:pPr>
            <a:r>
              <a:rPr lang="en-US" altLang="en-US" sz="1200" b="0" kern="0" dirty="0" smtClean="0">
                <a:solidFill>
                  <a:srgbClr val="000000"/>
                </a:solidFill>
              </a:rPr>
              <a:t>Measure / estimate the distance </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81" y="1293340"/>
            <a:ext cx="6323990" cy="4540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17609" y="5879934"/>
            <a:ext cx="6840655" cy="400110"/>
          </a:xfrm>
          <a:prstGeom prst="rect">
            <a:avLst/>
          </a:prstGeom>
          <a:solidFill>
            <a:schemeClr val="accent6">
              <a:lumMod val="20000"/>
              <a:lumOff val="80000"/>
            </a:schemeClr>
          </a:solidFill>
          <a:ln w="38100">
            <a:solidFill>
              <a:schemeClr val="accent6">
                <a:lumMod val="50000"/>
              </a:schemeClr>
            </a:solidFill>
          </a:ln>
        </p:spPr>
        <p:txBody>
          <a:bodyPr wrap="none" rtlCol="0">
            <a:spAutoFit/>
          </a:bodyPr>
          <a:lstStyle/>
          <a:p>
            <a:r>
              <a:rPr lang="en-US" sz="2000" dirty="0" smtClean="0">
                <a:solidFill>
                  <a:srgbClr val="70AD47">
                    <a:lumMod val="75000"/>
                  </a:srgbClr>
                </a:solidFill>
              </a:rPr>
              <a:t>Travel distance by one nurse during a drug administration round</a:t>
            </a:r>
            <a:endParaRPr lang="en-US" sz="2000" dirty="0">
              <a:solidFill>
                <a:srgbClr val="70AD47">
                  <a:lumMod val="75000"/>
                </a:srgbClr>
              </a:solidFill>
            </a:endParaRPr>
          </a:p>
        </p:txBody>
      </p:sp>
    </p:spTree>
    <p:extLst>
      <p:ext uri="{BB962C8B-B14F-4D97-AF65-F5344CB8AC3E}">
        <p14:creationId xmlns:p14="http://schemas.microsoft.com/office/powerpoint/2010/main" val="34167264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RUN CHART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84</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 Trend Chart</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1" name="Group 10"/>
          <p:cNvGrpSpPr/>
          <p:nvPr/>
        </p:nvGrpSpPr>
        <p:grpSpPr>
          <a:xfrm>
            <a:off x="580988" y="1676825"/>
            <a:ext cx="7995850" cy="3809558"/>
            <a:chOff x="1217613" y="2301875"/>
            <a:chExt cx="7675562" cy="3287713"/>
          </a:xfrm>
        </p:grpSpPr>
        <p:sp>
          <p:nvSpPr>
            <p:cNvPr id="14" name="Rectangle 2"/>
            <p:cNvSpPr>
              <a:spLocks noChangeArrowheads="1"/>
            </p:cNvSpPr>
            <p:nvPr/>
          </p:nvSpPr>
          <p:spPr bwMode="auto">
            <a:xfrm>
              <a:off x="1858963" y="2643188"/>
              <a:ext cx="70326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hangingPunct="1"/>
              <a:endParaRPr lang="en-US" altLang="en-US">
                <a:solidFill>
                  <a:prstClr val="black"/>
                </a:solidFill>
              </a:endParaRPr>
            </a:p>
          </p:txBody>
        </p:sp>
        <p:sp>
          <p:nvSpPr>
            <p:cNvPr id="15" name="Rectangle 3"/>
            <p:cNvSpPr>
              <a:spLocks noChangeArrowheads="1"/>
            </p:cNvSpPr>
            <p:nvPr/>
          </p:nvSpPr>
          <p:spPr bwMode="auto">
            <a:xfrm>
              <a:off x="1858963" y="2643188"/>
              <a:ext cx="7032625" cy="2438400"/>
            </a:xfrm>
            <a:prstGeom prst="rect">
              <a:avLst/>
            </a:prstGeom>
            <a:noFill/>
            <a:ln w="11113">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hangingPunct="1"/>
              <a:endParaRPr lang="en-US" altLang="en-US">
                <a:solidFill>
                  <a:prstClr val="black"/>
                </a:solidFill>
              </a:endParaRPr>
            </a:p>
          </p:txBody>
        </p:sp>
        <p:sp>
          <p:nvSpPr>
            <p:cNvPr id="16" name="Line 4"/>
            <p:cNvSpPr>
              <a:spLocks noChangeShapeType="1"/>
            </p:cNvSpPr>
            <p:nvPr/>
          </p:nvSpPr>
          <p:spPr bwMode="auto">
            <a:xfrm>
              <a:off x="1858963" y="2643188"/>
              <a:ext cx="1587" cy="24384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 name="Line 5"/>
            <p:cNvSpPr>
              <a:spLocks noChangeShapeType="1"/>
            </p:cNvSpPr>
            <p:nvPr/>
          </p:nvSpPr>
          <p:spPr bwMode="auto">
            <a:xfrm>
              <a:off x="1816100" y="5081588"/>
              <a:ext cx="428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 name="Line 6"/>
            <p:cNvSpPr>
              <a:spLocks noChangeShapeType="1"/>
            </p:cNvSpPr>
            <p:nvPr/>
          </p:nvSpPr>
          <p:spPr bwMode="auto">
            <a:xfrm>
              <a:off x="1816100" y="4811713"/>
              <a:ext cx="428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9" name="Line 7"/>
            <p:cNvSpPr>
              <a:spLocks noChangeShapeType="1"/>
            </p:cNvSpPr>
            <p:nvPr/>
          </p:nvSpPr>
          <p:spPr bwMode="auto">
            <a:xfrm>
              <a:off x="1816100" y="4541838"/>
              <a:ext cx="428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0" name="Line 8"/>
            <p:cNvSpPr>
              <a:spLocks noChangeShapeType="1"/>
            </p:cNvSpPr>
            <p:nvPr/>
          </p:nvSpPr>
          <p:spPr bwMode="auto">
            <a:xfrm>
              <a:off x="1816100" y="4271963"/>
              <a:ext cx="428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1" name="Line 9"/>
            <p:cNvSpPr>
              <a:spLocks noChangeShapeType="1"/>
            </p:cNvSpPr>
            <p:nvPr/>
          </p:nvSpPr>
          <p:spPr bwMode="auto">
            <a:xfrm>
              <a:off x="1816100" y="4002088"/>
              <a:ext cx="428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2" name="Line 10"/>
            <p:cNvSpPr>
              <a:spLocks noChangeShapeType="1"/>
            </p:cNvSpPr>
            <p:nvPr/>
          </p:nvSpPr>
          <p:spPr bwMode="auto">
            <a:xfrm>
              <a:off x="1816100" y="3722688"/>
              <a:ext cx="428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3" name="Line 11"/>
            <p:cNvSpPr>
              <a:spLocks noChangeShapeType="1"/>
            </p:cNvSpPr>
            <p:nvPr/>
          </p:nvSpPr>
          <p:spPr bwMode="auto">
            <a:xfrm>
              <a:off x="1816100" y="3452813"/>
              <a:ext cx="428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4" name="Line 12"/>
            <p:cNvSpPr>
              <a:spLocks noChangeShapeType="1"/>
            </p:cNvSpPr>
            <p:nvPr/>
          </p:nvSpPr>
          <p:spPr bwMode="auto">
            <a:xfrm>
              <a:off x="1816100" y="3182938"/>
              <a:ext cx="428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5" name="Line 13"/>
            <p:cNvSpPr>
              <a:spLocks noChangeShapeType="1"/>
            </p:cNvSpPr>
            <p:nvPr/>
          </p:nvSpPr>
          <p:spPr bwMode="auto">
            <a:xfrm>
              <a:off x="1816100" y="2913063"/>
              <a:ext cx="428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6" name="Line 14"/>
            <p:cNvSpPr>
              <a:spLocks noChangeShapeType="1"/>
            </p:cNvSpPr>
            <p:nvPr/>
          </p:nvSpPr>
          <p:spPr bwMode="auto">
            <a:xfrm>
              <a:off x="1816100" y="2643188"/>
              <a:ext cx="428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7" name="Line 15"/>
            <p:cNvSpPr>
              <a:spLocks noChangeShapeType="1"/>
            </p:cNvSpPr>
            <p:nvPr/>
          </p:nvSpPr>
          <p:spPr bwMode="auto">
            <a:xfrm>
              <a:off x="1858963" y="5081588"/>
              <a:ext cx="70326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8" name="Line 16"/>
            <p:cNvSpPr>
              <a:spLocks noChangeShapeType="1"/>
            </p:cNvSpPr>
            <p:nvPr/>
          </p:nvSpPr>
          <p:spPr bwMode="auto">
            <a:xfrm flipV="1">
              <a:off x="1858963" y="5081588"/>
              <a:ext cx="1587" cy="428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9" name="Line 17"/>
            <p:cNvSpPr>
              <a:spLocks noChangeShapeType="1"/>
            </p:cNvSpPr>
            <p:nvPr/>
          </p:nvSpPr>
          <p:spPr bwMode="auto">
            <a:xfrm flipV="1">
              <a:off x="2733675" y="5081588"/>
              <a:ext cx="1588" cy="428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0" name="Line 18"/>
            <p:cNvSpPr>
              <a:spLocks noChangeShapeType="1"/>
            </p:cNvSpPr>
            <p:nvPr/>
          </p:nvSpPr>
          <p:spPr bwMode="auto">
            <a:xfrm flipV="1">
              <a:off x="3619500" y="5081588"/>
              <a:ext cx="1588" cy="428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1" name="Line 19"/>
            <p:cNvSpPr>
              <a:spLocks noChangeShapeType="1"/>
            </p:cNvSpPr>
            <p:nvPr/>
          </p:nvSpPr>
          <p:spPr bwMode="auto">
            <a:xfrm flipV="1">
              <a:off x="4494213" y="5081588"/>
              <a:ext cx="1587" cy="428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2" name="Line 20"/>
            <p:cNvSpPr>
              <a:spLocks noChangeShapeType="1"/>
            </p:cNvSpPr>
            <p:nvPr/>
          </p:nvSpPr>
          <p:spPr bwMode="auto">
            <a:xfrm flipV="1">
              <a:off x="5380038" y="5081588"/>
              <a:ext cx="1587" cy="428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3" name="Line 21"/>
            <p:cNvSpPr>
              <a:spLocks noChangeShapeType="1"/>
            </p:cNvSpPr>
            <p:nvPr/>
          </p:nvSpPr>
          <p:spPr bwMode="auto">
            <a:xfrm flipV="1">
              <a:off x="6254750" y="5081588"/>
              <a:ext cx="1588" cy="428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4" name="Line 22"/>
            <p:cNvSpPr>
              <a:spLocks noChangeShapeType="1"/>
            </p:cNvSpPr>
            <p:nvPr/>
          </p:nvSpPr>
          <p:spPr bwMode="auto">
            <a:xfrm flipV="1">
              <a:off x="7131050" y="5081588"/>
              <a:ext cx="1588" cy="428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5" name="Line 23"/>
            <p:cNvSpPr>
              <a:spLocks noChangeShapeType="1"/>
            </p:cNvSpPr>
            <p:nvPr/>
          </p:nvSpPr>
          <p:spPr bwMode="auto">
            <a:xfrm flipV="1">
              <a:off x="8016875" y="5081588"/>
              <a:ext cx="1588" cy="428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6" name="Line 24"/>
            <p:cNvSpPr>
              <a:spLocks noChangeShapeType="1"/>
            </p:cNvSpPr>
            <p:nvPr/>
          </p:nvSpPr>
          <p:spPr bwMode="auto">
            <a:xfrm flipV="1">
              <a:off x="8891588" y="5081588"/>
              <a:ext cx="1587" cy="428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7" name="Line 25"/>
            <p:cNvSpPr>
              <a:spLocks noChangeShapeType="1"/>
            </p:cNvSpPr>
            <p:nvPr/>
          </p:nvSpPr>
          <p:spPr bwMode="auto">
            <a:xfrm flipV="1">
              <a:off x="2301875" y="2847975"/>
              <a:ext cx="874713" cy="152400"/>
            </a:xfrm>
            <a:prstGeom prst="line">
              <a:avLst/>
            </a:prstGeom>
            <a:noFill/>
            <a:ln w="11113">
              <a:solidFill>
                <a:srgbClr val="00008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8" name="Line 26"/>
            <p:cNvSpPr>
              <a:spLocks noChangeShapeType="1"/>
            </p:cNvSpPr>
            <p:nvPr/>
          </p:nvSpPr>
          <p:spPr bwMode="auto">
            <a:xfrm>
              <a:off x="3176588" y="2847975"/>
              <a:ext cx="874712" cy="454025"/>
            </a:xfrm>
            <a:prstGeom prst="line">
              <a:avLst/>
            </a:prstGeom>
            <a:noFill/>
            <a:ln w="11113">
              <a:solidFill>
                <a:srgbClr val="00008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9" name="Line 27"/>
            <p:cNvSpPr>
              <a:spLocks noChangeShapeType="1"/>
            </p:cNvSpPr>
            <p:nvPr/>
          </p:nvSpPr>
          <p:spPr bwMode="auto">
            <a:xfrm>
              <a:off x="4051300" y="3302000"/>
              <a:ext cx="885825" cy="463550"/>
            </a:xfrm>
            <a:prstGeom prst="line">
              <a:avLst/>
            </a:prstGeom>
            <a:noFill/>
            <a:ln w="11113">
              <a:solidFill>
                <a:srgbClr val="00008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0" name="Line 28"/>
            <p:cNvSpPr>
              <a:spLocks noChangeShapeType="1"/>
            </p:cNvSpPr>
            <p:nvPr/>
          </p:nvSpPr>
          <p:spPr bwMode="auto">
            <a:xfrm>
              <a:off x="4937125" y="3765550"/>
              <a:ext cx="874713" cy="182563"/>
            </a:xfrm>
            <a:prstGeom prst="line">
              <a:avLst/>
            </a:prstGeom>
            <a:noFill/>
            <a:ln w="11113">
              <a:solidFill>
                <a:srgbClr val="00008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1" name="Line 29"/>
            <p:cNvSpPr>
              <a:spLocks noChangeShapeType="1"/>
            </p:cNvSpPr>
            <p:nvPr/>
          </p:nvSpPr>
          <p:spPr bwMode="auto">
            <a:xfrm>
              <a:off x="5811838" y="3948113"/>
              <a:ext cx="885825" cy="314325"/>
            </a:xfrm>
            <a:prstGeom prst="line">
              <a:avLst/>
            </a:prstGeom>
            <a:noFill/>
            <a:ln w="11113">
              <a:solidFill>
                <a:srgbClr val="00008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2" name="Line 30"/>
            <p:cNvSpPr>
              <a:spLocks noChangeShapeType="1"/>
            </p:cNvSpPr>
            <p:nvPr/>
          </p:nvSpPr>
          <p:spPr bwMode="auto">
            <a:xfrm flipV="1">
              <a:off x="6697663" y="3743325"/>
              <a:ext cx="876300" cy="519113"/>
            </a:xfrm>
            <a:prstGeom prst="line">
              <a:avLst/>
            </a:prstGeom>
            <a:noFill/>
            <a:ln w="11113">
              <a:solidFill>
                <a:srgbClr val="00008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3" name="Line 31"/>
            <p:cNvSpPr>
              <a:spLocks noChangeShapeType="1"/>
            </p:cNvSpPr>
            <p:nvPr/>
          </p:nvSpPr>
          <p:spPr bwMode="auto">
            <a:xfrm>
              <a:off x="7573963" y="3743325"/>
              <a:ext cx="874712" cy="690563"/>
            </a:xfrm>
            <a:prstGeom prst="line">
              <a:avLst/>
            </a:prstGeom>
            <a:noFill/>
            <a:ln w="11113">
              <a:solidFill>
                <a:srgbClr val="00008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4" name="Freeform 32"/>
            <p:cNvSpPr>
              <a:spLocks/>
            </p:cNvSpPr>
            <p:nvPr/>
          </p:nvSpPr>
          <p:spPr bwMode="auto">
            <a:xfrm>
              <a:off x="2268538" y="2967038"/>
              <a:ext cx="65087" cy="65087"/>
            </a:xfrm>
            <a:custGeom>
              <a:avLst/>
              <a:gdLst>
                <a:gd name="T0" fmla="*/ 33337 w 41"/>
                <a:gd name="T1" fmla="*/ 0 h 41"/>
                <a:gd name="T2" fmla="*/ 65087 w 41"/>
                <a:gd name="T3" fmla="*/ 33337 h 41"/>
                <a:gd name="T4" fmla="*/ 33337 w 41"/>
                <a:gd name="T5" fmla="*/ 65087 h 41"/>
                <a:gd name="T6" fmla="*/ 0 w 41"/>
                <a:gd name="T7" fmla="*/ 33337 h 41"/>
                <a:gd name="T8" fmla="*/ 33337 w 41"/>
                <a:gd name="T9" fmla="*/ 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1">
                  <a:moveTo>
                    <a:pt x="21" y="0"/>
                  </a:moveTo>
                  <a:lnTo>
                    <a:pt x="41" y="21"/>
                  </a:lnTo>
                  <a:lnTo>
                    <a:pt x="21" y="41"/>
                  </a:lnTo>
                  <a:lnTo>
                    <a:pt x="0" y="21"/>
                  </a:lnTo>
                  <a:lnTo>
                    <a:pt x="21" y="0"/>
                  </a:lnTo>
                  <a:close/>
                </a:path>
              </a:pathLst>
            </a:custGeom>
            <a:solidFill>
              <a:srgbClr val="000080"/>
            </a:solidFill>
            <a:ln w="11113">
              <a:solidFill>
                <a:srgbClr val="000080"/>
              </a:solidFill>
              <a:prstDash val="solid"/>
              <a:round/>
              <a:headEnd/>
              <a:tailEnd/>
            </a:ln>
          </p:spPr>
          <p:txBody>
            <a:bodyPr/>
            <a:lstStyle/>
            <a:p>
              <a:endParaRPr lang="en-US">
                <a:solidFill>
                  <a:prstClr val="black"/>
                </a:solidFill>
              </a:endParaRPr>
            </a:p>
          </p:txBody>
        </p:sp>
        <p:sp>
          <p:nvSpPr>
            <p:cNvPr id="45" name="Freeform 33"/>
            <p:cNvSpPr>
              <a:spLocks/>
            </p:cNvSpPr>
            <p:nvPr/>
          </p:nvSpPr>
          <p:spPr bwMode="auto">
            <a:xfrm>
              <a:off x="3144838" y="2816225"/>
              <a:ext cx="63500" cy="65088"/>
            </a:xfrm>
            <a:custGeom>
              <a:avLst/>
              <a:gdLst>
                <a:gd name="T0" fmla="*/ 31750 w 40"/>
                <a:gd name="T1" fmla="*/ 0 h 41"/>
                <a:gd name="T2" fmla="*/ 63500 w 40"/>
                <a:gd name="T3" fmla="*/ 31750 h 41"/>
                <a:gd name="T4" fmla="*/ 31750 w 40"/>
                <a:gd name="T5" fmla="*/ 65088 h 41"/>
                <a:gd name="T6" fmla="*/ 0 w 40"/>
                <a:gd name="T7" fmla="*/ 31750 h 41"/>
                <a:gd name="T8" fmla="*/ 31750 w 40"/>
                <a:gd name="T9" fmla="*/ 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1">
                  <a:moveTo>
                    <a:pt x="20" y="0"/>
                  </a:moveTo>
                  <a:lnTo>
                    <a:pt x="40" y="20"/>
                  </a:lnTo>
                  <a:lnTo>
                    <a:pt x="20" y="41"/>
                  </a:lnTo>
                  <a:lnTo>
                    <a:pt x="0" y="20"/>
                  </a:lnTo>
                  <a:lnTo>
                    <a:pt x="20" y="0"/>
                  </a:lnTo>
                  <a:close/>
                </a:path>
              </a:pathLst>
            </a:custGeom>
            <a:solidFill>
              <a:srgbClr val="000080"/>
            </a:solidFill>
            <a:ln w="11113">
              <a:solidFill>
                <a:srgbClr val="000080"/>
              </a:solidFill>
              <a:prstDash val="solid"/>
              <a:round/>
              <a:headEnd/>
              <a:tailEnd/>
            </a:ln>
          </p:spPr>
          <p:txBody>
            <a:bodyPr/>
            <a:lstStyle/>
            <a:p>
              <a:endParaRPr lang="en-US">
                <a:solidFill>
                  <a:prstClr val="black"/>
                </a:solidFill>
              </a:endParaRPr>
            </a:p>
          </p:txBody>
        </p:sp>
        <p:sp>
          <p:nvSpPr>
            <p:cNvPr id="46" name="Freeform 34"/>
            <p:cNvSpPr>
              <a:spLocks/>
            </p:cNvSpPr>
            <p:nvPr/>
          </p:nvSpPr>
          <p:spPr bwMode="auto">
            <a:xfrm>
              <a:off x="4019550" y="3268663"/>
              <a:ext cx="65088" cy="65087"/>
            </a:xfrm>
            <a:custGeom>
              <a:avLst/>
              <a:gdLst>
                <a:gd name="T0" fmla="*/ 31750 w 41"/>
                <a:gd name="T1" fmla="*/ 0 h 41"/>
                <a:gd name="T2" fmla="*/ 65088 w 41"/>
                <a:gd name="T3" fmla="*/ 33337 h 41"/>
                <a:gd name="T4" fmla="*/ 31750 w 41"/>
                <a:gd name="T5" fmla="*/ 65087 h 41"/>
                <a:gd name="T6" fmla="*/ 0 w 41"/>
                <a:gd name="T7" fmla="*/ 33337 h 41"/>
                <a:gd name="T8" fmla="*/ 31750 w 41"/>
                <a:gd name="T9" fmla="*/ 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1">
                  <a:moveTo>
                    <a:pt x="20" y="0"/>
                  </a:moveTo>
                  <a:lnTo>
                    <a:pt x="41" y="21"/>
                  </a:lnTo>
                  <a:lnTo>
                    <a:pt x="20" y="41"/>
                  </a:lnTo>
                  <a:lnTo>
                    <a:pt x="0" y="21"/>
                  </a:lnTo>
                  <a:lnTo>
                    <a:pt x="20" y="0"/>
                  </a:lnTo>
                  <a:close/>
                </a:path>
              </a:pathLst>
            </a:custGeom>
            <a:solidFill>
              <a:srgbClr val="000080"/>
            </a:solidFill>
            <a:ln w="11113">
              <a:solidFill>
                <a:srgbClr val="000080"/>
              </a:solidFill>
              <a:prstDash val="solid"/>
              <a:round/>
              <a:headEnd/>
              <a:tailEnd/>
            </a:ln>
          </p:spPr>
          <p:txBody>
            <a:bodyPr/>
            <a:lstStyle/>
            <a:p>
              <a:endParaRPr lang="en-US">
                <a:solidFill>
                  <a:prstClr val="black"/>
                </a:solidFill>
              </a:endParaRPr>
            </a:p>
          </p:txBody>
        </p:sp>
        <p:sp>
          <p:nvSpPr>
            <p:cNvPr id="47" name="Freeform 35"/>
            <p:cNvSpPr>
              <a:spLocks/>
            </p:cNvSpPr>
            <p:nvPr/>
          </p:nvSpPr>
          <p:spPr bwMode="auto">
            <a:xfrm>
              <a:off x="4905375" y="3733800"/>
              <a:ext cx="65088" cy="63500"/>
            </a:xfrm>
            <a:custGeom>
              <a:avLst/>
              <a:gdLst>
                <a:gd name="T0" fmla="*/ 31750 w 41"/>
                <a:gd name="T1" fmla="*/ 0 h 40"/>
                <a:gd name="T2" fmla="*/ 65088 w 41"/>
                <a:gd name="T3" fmla="*/ 31750 h 40"/>
                <a:gd name="T4" fmla="*/ 31750 w 41"/>
                <a:gd name="T5" fmla="*/ 63500 h 40"/>
                <a:gd name="T6" fmla="*/ 0 w 41"/>
                <a:gd name="T7" fmla="*/ 31750 h 40"/>
                <a:gd name="T8" fmla="*/ 31750 w 41"/>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0">
                  <a:moveTo>
                    <a:pt x="20" y="0"/>
                  </a:moveTo>
                  <a:lnTo>
                    <a:pt x="41" y="20"/>
                  </a:lnTo>
                  <a:lnTo>
                    <a:pt x="20" y="40"/>
                  </a:lnTo>
                  <a:lnTo>
                    <a:pt x="0" y="20"/>
                  </a:lnTo>
                  <a:lnTo>
                    <a:pt x="20" y="0"/>
                  </a:lnTo>
                  <a:close/>
                </a:path>
              </a:pathLst>
            </a:custGeom>
            <a:solidFill>
              <a:srgbClr val="000080"/>
            </a:solidFill>
            <a:ln w="11113">
              <a:solidFill>
                <a:srgbClr val="000080"/>
              </a:solidFill>
              <a:prstDash val="solid"/>
              <a:round/>
              <a:headEnd/>
              <a:tailEnd/>
            </a:ln>
          </p:spPr>
          <p:txBody>
            <a:bodyPr/>
            <a:lstStyle/>
            <a:p>
              <a:endParaRPr lang="en-US">
                <a:solidFill>
                  <a:prstClr val="black"/>
                </a:solidFill>
              </a:endParaRPr>
            </a:p>
          </p:txBody>
        </p:sp>
        <p:sp>
          <p:nvSpPr>
            <p:cNvPr id="48" name="Freeform 36"/>
            <p:cNvSpPr>
              <a:spLocks/>
            </p:cNvSpPr>
            <p:nvPr/>
          </p:nvSpPr>
          <p:spPr bwMode="auto">
            <a:xfrm>
              <a:off x="5780088" y="3916363"/>
              <a:ext cx="65087" cy="65087"/>
            </a:xfrm>
            <a:custGeom>
              <a:avLst/>
              <a:gdLst>
                <a:gd name="T0" fmla="*/ 31750 w 41"/>
                <a:gd name="T1" fmla="*/ 0 h 41"/>
                <a:gd name="T2" fmla="*/ 65087 w 41"/>
                <a:gd name="T3" fmla="*/ 31750 h 41"/>
                <a:gd name="T4" fmla="*/ 31750 w 41"/>
                <a:gd name="T5" fmla="*/ 65087 h 41"/>
                <a:gd name="T6" fmla="*/ 0 w 41"/>
                <a:gd name="T7" fmla="*/ 31750 h 41"/>
                <a:gd name="T8" fmla="*/ 31750 w 41"/>
                <a:gd name="T9" fmla="*/ 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1">
                  <a:moveTo>
                    <a:pt x="20" y="0"/>
                  </a:moveTo>
                  <a:lnTo>
                    <a:pt x="41" y="20"/>
                  </a:lnTo>
                  <a:lnTo>
                    <a:pt x="20" y="41"/>
                  </a:lnTo>
                  <a:lnTo>
                    <a:pt x="0" y="20"/>
                  </a:lnTo>
                  <a:lnTo>
                    <a:pt x="20" y="0"/>
                  </a:lnTo>
                  <a:close/>
                </a:path>
              </a:pathLst>
            </a:custGeom>
            <a:solidFill>
              <a:srgbClr val="000080"/>
            </a:solidFill>
            <a:ln w="11113">
              <a:solidFill>
                <a:srgbClr val="000080"/>
              </a:solidFill>
              <a:prstDash val="solid"/>
              <a:round/>
              <a:headEnd/>
              <a:tailEnd/>
            </a:ln>
          </p:spPr>
          <p:txBody>
            <a:bodyPr/>
            <a:lstStyle/>
            <a:p>
              <a:endParaRPr lang="en-US">
                <a:solidFill>
                  <a:prstClr val="black"/>
                </a:solidFill>
              </a:endParaRPr>
            </a:p>
          </p:txBody>
        </p:sp>
        <p:sp>
          <p:nvSpPr>
            <p:cNvPr id="49" name="Freeform 37"/>
            <p:cNvSpPr>
              <a:spLocks/>
            </p:cNvSpPr>
            <p:nvPr/>
          </p:nvSpPr>
          <p:spPr bwMode="auto">
            <a:xfrm>
              <a:off x="6665913" y="4229100"/>
              <a:ext cx="65087" cy="65088"/>
            </a:xfrm>
            <a:custGeom>
              <a:avLst/>
              <a:gdLst>
                <a:gd name="T0" fmla="*/ 31750 w 41"/>
                <a:gd name="T1" fmla="*/ 0 h 41"/>
                <a:gd name="T2" fmla="*/ 65087 w 41"/>
                <a:gd name="T3" fmla="*/ 33338 h 41"/>
                <a:gd name="T4" fmla="*/ 31750 w 41"/>
                <a:gd name="T5" fmla="*/ 65088 h 41"/>
                <a:gd name="T6" fmla="*/ 0 w 41"/>
                <a:gd name="T7" fmla="*/ 33338 h 41"/>
                <a:gd name="T8" fmla="*/ 31750 w 41"/>
                <a:gd name="T9" fmla="*/ 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1">
                  <a:moveTo>
                    <a:pt x="20" y="0"/>
                  </a:moveTo>
                  <a:lnTo>
                    <a:pt x="41" y="21"/>
                  </a:lnTo>
                  <a:lnTo>
                    <a:pt x="20" y="41"/>
                  </a:lnTo>
                  <a:lnTo>
                    <a:pt x="0" y="21"/>
                  </a:lnTo>
                  <a:lnTo>
                    <a:pt x="20" y="0"/>
                  </a:lnTo>
                  <a:close/>
                </a:path>
              </a:pathLst>
            </a:custGeom>
            <a:solidFill>
              <a:srgbClr val="000080"/>
            </a:solidFill>
            <a:ln w="11113">
              <a:solidFill>
                <a:srgbClr val="000080"/>
              </a:solidFill>
              <a:prstDash val="solid"/>
              <a:round/>
              <a:headEnd/>
              <a:tailEnd/>
            </a:ln>
          </p:spPr>
          <p:txBody>
            <a:bodyPr/>
            <a:lstStyle/>
            <a:p>
              <a:endParaRPr lang="en-US">
                <a:solidFill>
                  <a:prstClr val="black"/>
                </a:solidFill>
              </a:endParaRPr>
            </a:p>
          </p:txBody>
        </p:sp>
        <p:sp>
          <p:nvSpPr>
            <p:cNvPr id="50" name="Freeform 38"/>
            <p:cNvSpPr>
              <a:spLocks/>
            </p:cNvSpPr>
            <p:nvPr/>
          </p:nvSpPr>
          <p:spPr bwMode="auto">
            <a:xfrm>
              <a:off x="7540625" y="3711575"/>
              <a:ext cx="65088" cy="65088"/>
            </a:xfrm>
            <a:custGeom>
              <a:avLst/>
              <a:gdLst>
                <a:gd name="T0" fmla="*/ 33338 w 41"/>
                <a:gd name="T1" fmla="*/ 0 h 41"/>
                <a:gd name="T2" fmla="*/ 65088 w 41"/>
                <a:gd name="T3" fmla="*/ 31750 h 41"/>
                <a:gd name="T4" fmla="*/ 33338 w 41"/>
                <a:gd name="T5" fmla="*/ 65088 h 41"/>
                <a:gd name="T6" fmla="*/ 0 w 41"/>
                <a:gd name="T7" fmla="*/ 31750 h 41"/>
                <a:gd name="T8" fmla="*/ 33338 w 41"/>
                <a:gd name="T9" fmla="*/ 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1">
                  <a:moveTo>
                    <a:pt x="21" y="0"/>
                  </a:moveTo>
                  <a:lnTo>
                    <a:pt x="41" y="20"/>
                  </a:lnTo>
                  <a:lnTo>
                    <a:pt x="21" y="41"/>
                  </a:lnTo>
                  <a:lnTo>
                    <a:pt x="0" y="20"/>
                  </a:lnTo>
                  <a:lnTo>
                    <a:pt x="21" y="0"/>
                  </a:lnTo>
                  <a:close/>
                </a:path>
              </a:pathLst>
            </a:custGeom>
            <a:solidFill>
              <a:srgbClr val="000080"/>
            </a:solidFill>
            <a:ln w="11113">
              <a:solidFill>
                <a:srgbClr val="000080"/>
              </a:solidFill>
              <a:prstDash val="solid"/>
              <a:round/>
              <a:headEnd/>
              <a:tailEnd/>
            </a:ln>
          </p:spPr>
          <p:txBody>
            <a:bodyPr/>
            <a:lstStyle/>
            <a:p>
              <a:endParaRPr lang="en-US">
                <a:solidFill>
                  <a:prstClr val="black"/>
                </a:solidFill>
              </a:endParaRPr>
            </a:p>
          </p:txBody>
        </p:sp>
        <p:sp>
          <p:nvSpPr>
            <p:cNvPr id="51" name="Freeform 39"/>
            <p:cNvSpPr>
              <a:spLocks/>
            </p:cNvSpPr>
            <p:nvPr/>
          </p:nvSpPr>
          <p:spPr bwMode="auto">
            <a:xfrm>
              <a:off x="8415338" y="4402138"/>
              <a:ext cx="65087" cy="65087"/>
            </a:xfrm>
            <a:custGeom>
              <a:avLst/>
              <a:gdLst>
                <a:gd name="T0" fmla="*/ 33337 w 41"/>
                <a:gd name="T1" fmla="*/ 0 h 41"/>
                <a:gd name="T2" fmla="*/ 65087 w 41"/>
                <a:gd name="T3" fmla="*/ 31750 h 41"/>
                <a:gd name="T4" fmla="*/ 33337 w 41"/>
                <a:gd name="T5" fmla="*/ 65087 h 41"/>
                <a:gd name="T6" fmla="*/ 0 w 41"/>
                <a:gd name="T7" fmla="*/ 31750 h 41"/>
                <a:gd name="T8" fmla="*/ 33337 w 41"/>
                <a:gd name="T9" fmla="*/ 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1">
                  <a:moveTo>
                    <a:pt x="21" y="0"/>
                  </a:moveTo>
                  <a:lnTo>
                    <a:pt x="41" y="20"/>
                  </a:lnTo>
                  <a:lnTo>
                    <a:pt x="21" y="41"/>
                  </a:lnTo>
                  <a:lnTo>
                    <a:pt x="0" y="20"/>
                  </a:lnTo>
                  <a:lnTo>
                    <a:pt x="21" y="0"/>
                  </a:lnTo>
                  <a:close/>
                </a:path>
              </a:pathLst>
            </a:custGeom>
            <a:solidFill>
              <a:srgbClr val="000080"/>
            </a:solidFill>
            <a:ln w="11113">
              <a:solidFill>
                <a:srgbClr val="000080"/>
              </a:solidFill>
              <a:prstDash val="solid"/>
              <a:round/>
              <a:headEnd/>
              <a:tailEnd/>
            </a:ln>
          </p:spPr>
          <p:txBody>
            <a:bodyPr/>
            <a:lstStyle/>
            <a:p>
              <a:endParaRPr lang="en-US">
                <a:solidFill>
                  <a:prstClr val="black"/>
                </a:solidFill>
              </a:endParaRPr>
            </a:p>
          </p:txBody>
        </p:sp>
        <p:sp>
          <p:nvSpPr>
            <p:cNvPr id="52" name="Rectangle 40"/>
            <p:cNvSpPr>
              <a:spLocks noChangeArrowheads="1"/>
            </p:cNvSpPr>
            <p:nvPr/>
          </p:nvSpPr>
          <p:spPr bwMode="auto">
            <a:xfrm>
              <a:off x="1398588" y="2301875"/>
              <a:ext cx="1438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400" b="0">
                  <a:solidFill>
                    <a:srgbClr val="000000"/>
                  </a:solidFill>
                </a:rPr>
                <a:t> Medication Errors</a:t>
              </a:r>
              <a:endParaRPr lang="en-US" altLang="en-US" sz="1400" b="0">
                <a:solidFill>
                  <a:prstClr val="black"/>
                </a:solidFill>
              </a:endParaRPr>
            </a:p>
          </p:txBody>
        </p:sp>
        <p:sp>
          <p:nvSpPr>
            <p:cNvPr id="53" name="Rectangle 41"/>
            <p:cNvSpPr>
              <a:spLocks noChangeArrowheads="1"/>
            </p:cNvSpPr>
            <p:nvPr/>
          </p:nvSpPr>
          <p:spPr bwMode="auto">
            <a:xfrm>
              <a:off x="1674813" y="4995863"/>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a:solidFill>
                    <a:srgbClr val="000000"/>
                  </a:solidFill>
                </a:rPr>
                <a:t>0</a:t>
              </a:r>
              <a:endParaRPr lang="en-US" altLang="en-US" sz="2000" b="0">
                <a:solidFill>
                  <a:prstClr val="black"/>
                </a:solidFill>
              </a:endParaRPr>
            </a:p>
          </p:txBody>
        </p:sp>
        <p:sp>
          <p:nvSpPr>
            <p:cNvPr id="54" name="Rectangle 42"/>
            <p:cNvSpPr>
              <a:spLocks noChangeArrowheads="1"/>
            </p:cNvSpPr>
            <p:nvPr/>
          </p:nvSpPr>
          <p:spPr bwMode="auto">
            <a:xfrm>
              <a:off x="1447800" y="4725988"/>
              <a:ext cx="2095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a:solidFill>
                    <a:srgbClr val="000000"/>
                  </a:solidFill>
                </a:rPr>
                <a:t>100</a:t>
              </a:r>
              <a:endParaRPr lang="en-US" altLang="en-US" sz="2000" b="0">
                <a:solidFill>
                  <a:prstClr val="black"/>
                </a:solidFill>
              </a:endParaRPr>
            </a:p>
          </p:txBody>
        </p:sp>
        <p:sp>
          <p:nvSpPr>
            <p:cNvPr id="55" name="Rectangle 43"/>
            <p:cNvSpPr>
              <a:spLocks noChangeArrowheads="1"/>
            </p:cNvSpPr>
            <p:nvPr/>
          </p:nvSpPr>
          <p:spPr bwMode="auto">
            <a:xfrm>
              <a:off x="1447800" y="4456113"/>
              <a:ext cx="2095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a:solidFill>
                    <a:srgbClr val="000000"/>
                  </a:solidFill>
                </a:rPr>
                <a:t>200</a:t>
              </a:r>
              <a:endParaRPr lang="en-US" altLang="en-US" sz="2000" b="0">
                <a:solidFill>
                  <a:prstClr val="black"/>
                </a:solidFill>
              </a:endParaRPr>
            </a:p>
          </p:txBody>
        </p:sp>
        <p:sp>
          <p:nvSpPr>
            <p:cNvPr id="56" name="Rectangle 44"/>
            <p:cNvSpPr>
              <a:spLocks noChangeArrowheads="1"/>
            </p:cNvSpPr>
            <p:nvPr/>
          </p:nvSpPr>
          <p:spPr bwMode="auto">
            <a:xfrm>
              <a:off x="1447800" y="4186238"/>
              <a:ext cx="2095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a:solidFill>
                    <a:srgbClr val="000000"/>
                  </a:solidFill>
                </a:rPr>
                <a:t>300</a:t>
              </a:r>
              <a:endParaRPr lang="en-US" altLang="en-US" sz="2000" b="0">
                <a:solidFill>
                  <a:prstClr val="black"/>
                </a:solidFill>
              </a:endParaRPr>
            </a:p>
          </p:txBody>
        </p:sp>
        <p:sp>
          <p:nvSpPr>
            <p:cNvPr id="57" name="Rectangle 45"/>
            <p:cNvSpPr>
              <a:spLocks noChangeArrowheads="1"/>
            </p:cNvSpPr>
            <p:nvPr/>
          </p:nvSpPr>
          <p:spPr bwMode="auto">
            <a:xfrm>
              <a:off x="1447800" y="3916363"/>
              <a:ext cx="2095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a:solidFill>
                    <a:srgbClr val="000000"/>
                  </a:solidFill>
                </a:rPr>
                <a:t>400</a:t>
              </a:r>
              <a:endParaRPr lang="en-US" altLang="en-US" sz="2000" b="0">
                <a:solidFill>
                  <a:prstClr val="black"/>
                </a:solidFill>
              </a:endParaRPr>
            </a:p>
          </p:txBody>
        </p:sp>
        <p:sp>
          <p:nvSpPr>
            <p:cNvPr id="58" name="Rectangle 46"/>
            <p:cNvSpPr>
              <a:spLocks noChangeArrowheads="1"/>
            </p:cNvSpPr>
            <p:nvPr/>
          </p:nvSpPr>
          <p:spPr bwMode="auto">
            <a:xfrm>
              <a:off x="1447800" y="3635375"/>
              <a:ext cx="2095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a:solidFill>
                    <a:srgbClr val="000000"/>
                  </a:solidFill>
                </a:rPr>
                <a:t>500</a:t>
              </a:r>
              <a:endParaRPr lang="en-US" altLang="en-US" sz="2000" b="0">
                <a:solidFill>
                  <a:prstClr val="black"/>
                </a:solidFill>
              </a:endParaRPr>
            </a:p>
          </p:txBody>
        </p:sp>
        <p:sp>
          <p:nvSpPr>
            <p:cNvPr id="59" name="Rectangle 47"/>
            <p:cNvSpPr>
              <a:spLocks noChangeArrowheads="1"/>
            </p:cNvSpPr>
            <p:nvPr/>
          </p:nvSpPr>
          <p:spPr bwMode="auto">
            <a:xfrm>
              <a:off x="1447800" y="3367088"/>
              <a:ext cx="2095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a:solidFill>
                    <a:srgbClr val="000000"/>
                  </a:solidFill>
                </a:rPr>
                <a:t>600</a:t>
              </a:r>
              <a:endParaRPr lang="en-US" altLang="en-US" sz="2000" b="0">
                <a:solidFill>
                  <a:prstClr val="black"/>
                </a:solidFill>
              </a:endParaRPr>
            </a:p>
          </p:txBody>
        </p:sp>
        <p:sp>
          <p:nvSpPr>
            <p:cNvPr id="60" name="Rectangle 48"/>
            <p:cNvSpPr>
              <a:spLocks noChangeArrowheads="1"/>
            </p:cNvSpPr>
            <p:nvPr/>
          </p:nvSpPr>
          <p:spPr bwMode="auto">
            <a:xfrm>
              <a:off x="1447800" y="3097213"/>
              <a:ext cx="2095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a:solidFill>
                    <a:srgbClr val="000000"/>
                  </a:solidFill>
                </a:rPr>
                <a:t>700</a:t>
              </a:r>
              <a:endParaRPr lang="en-US" altLang="en-US" sz="2000" b="0">
                <a:solidFill>
                  <a:prstClr val="black"/>
                </a:solidFill>
              </a:endParaRPr>
            </a:p>
          </p:txBody>
        </p:sp>
        <p:sp>
          <p:nvSpPr>
            <p:cNvPr id="61" name="Rectangle 49"/>
            <p:cNvSpPr>
              <a:spLocks noChangeArrowheads="1"/>
            </p:cNvSpPr>
            <p:nvPr/>
          </p:nvSpPr>
          <p:spPr bwMode="auto">
            <a:xfrm>
              <a:off x="1447800" y="2827338"/>
              <a:ext cx="2095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a:solidFill>
                    <a:srgbClr val="000000"/>
                  </a:solidFill>
                </a:rPr>
                <a:t>800</a:t>
              </a:r>
              <a:endParaRPr lang="en-US" altLang="en-US" sz="2000" b="0">
                <a:solidFill>
                  <a:prstClr val="black"/>
                </a:solidFill>
              </a:endParaRPr>
            </a:p>
          </p:txBody>
        </p:sp>
        <p:sp>
          <p:nvSpPr>
            <p:cNvPr id="62" name="Rectangle 50"/>
            <p:cNvSpPr>
              <a:spLocks noChangeArrowheads="1"/>
            </p:cNvSpPr>
            <p:nvPr/>
          </p:nvSpPr>
          <p:spPr bwMode="auto">
            <a:xfrm>
              <a:off x="1447800" y="2557463"/>
              <a:ext cx="2095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a:solidFill>
                    <a:srgbClr val="000000"/>
                  </a:solidFill>
                </a:rPr>
                <a:t>900</a:t>
              </a:r>
              <a:endParaRPr lang="en-US" altLang="en-US" sz="2000" b="0">
                <a:solidFill>
                  <a:prstClr val="black"/>
                </a:solidFill>
              </a:endParaRPr>
            </a:p>
          </p:txBody>
        </p:sp>
        <p:sp>
          <p:nvSpPr>
            <p:cNvPr id="63" name="Rectangle 51"/>
            <p:cNvSpPr>
              <a:spLocks noChangeArrowheads="1"/>
            </p:cNvSpPr>
            <p:nvPr/>
          </p:nvSpPr>
          <p:spPr bwMode="auto">
            <a:xfrm>
              <a:off x="2151063" y="5200650"/>
              <a:ext cx="270828" cy="13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dirty="0" smtClean="0">
                  <a:solidFill>
                    <a:srgbClr val="000000"/>
                  </a:solidFill>
                </a:rPr>
                <a:t>2007</a:t>
              </a:r>
              <a:endParaRPr lang="en-US" altLang="en-US" sz="2000" b="0" dirty="0">
                <a:solidFill>
                  <a:prstClr val="black"/>
                </a:solidFill>
              </a:endParaRPr>
            </a:p>
          </p:txBody>
        </p:sp>
        <p:sp>
          <p:nvSpPr>
            <p:cNvPr id="64" name="Rectangle 52"/>
            <p:cNvSpPr>
              <a:spLocks noChangeArrowheads="1"/>
            </p:cNvSpPr>
            <p:nvPr/>
          </p:nvSpPr>
          <p:spPr bwMode="auto">
            <a:xfrm>
              <a:off x="3025775" y="5200650"/>
              <a:ext cx="270828" cy="13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dirty="0" smtClean="0">
                  <a:solidFill>
                    <a:srgbClr val="000000"/>
                  </a:solidFill>
                </a:rPr>
                <a:t>2008</a:t>
              </a:r>
              <a:endParaRPr lang="en-US" altLang="en-US" sz="2000" b="0" dirty="0">
                <a:solidFill>
                  <a:prstClr val="black"/>
                </a:solidFill>
              </a:endParaRPr>
            </a:p>
          </p:txBody>
        </p:sp>
        <p:sp>
          <p:nvSpPr>
            <p:cNvPr id="65" name="Rectangle 53"/>
            <p:cNvSpPr>
              <a:spLocks noChangeArrowheads="1"/>
            </p:cNvSpPr>
            <p:nvPr/>
          </p:nvSpPr>
          <p:spPr bwMode="auto">
            <a:xfrm>
              <a:off x="3900488" y="5200650"/>
              <a:ext cx="270828" cy="13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dirty="0" smtClean="0">
                  <a:solidFill>
                    <a:srgbClr val="000000"/>
                  </a:solidFill>
                </a:rPr>
                <a:t>2009</a:t>
              </a:r>
              <a:endParaRPr lang="en-US" altLang="en-US" sz="2000" b="0" dirty="0">
                <a:solidFill>
                  <a:prstClr val="black"/>
                </a:solidFill>
              </a:endParaRPr>
            </a:p>
          </p:txBody>
        </p:sp>
        <p:sp>
          <p:nvSpPr>
            <p:cNvPr id="66" name="Rectangle 54"/>
            <p:cNvSpPr>
              <a:spLocks noChangeArrowheads="1"/>
            </p:cNvSpPr>
            <p:nvPr/>
          </p:nvSpPr>
          <p:spPr bwMode="auto">
            <a:xfrm>
              <a:off x="4786313" y="5200650"/>
              <a:ext cx="270828" cy="13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dirty="0" smtClean="0">
                  <a:solidFill>
                    <a:srgbClr val="000000"/>
                  </a:solidFill>
                </a:rPr>
                <a:t>2010</a:t>
              </a:r>
              <a:endParaRPr lang="en-US" altLang="en-US" sz="2000" b="0" dirty="0">
                <a:solidFill>
                  <a:prstClr val="black"/>
                </a:solidFill>
              </a:endParaRPr>
            </a:p>
          </p:txBody>
        </p:sp>
        <p:sp>
          <p:nvSpPr>
            <p:cNvPr id="67" name="Rectangle 55"/>
            <p:cNvSpPr>
              <a:spLocks noChangeArrowheads="1"/>
            </p:cNvSpPr>
            <p:nvPr/>
          </p:nvSpPr>
          <p:spPr bwMode="auto">
            <a:xfrm>
              <a:off x="5661025" y="5200650"/>
              <a:ext cx="270828" cy="13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dirty="0" smtClean="0">
                  <a:solidFill>
                    <a:srgbClr val="000000"/>
                  </a:solidFill>
                </a:rPr>
                <a:t>2011</a:t>
              </a:r>
              <a:endParaRPr lang="en-US" altLang="en-US" sz="2000" b="0" dirty="0">
                <a:solidFill>
                  <a:prstClr val="black"/>
                </a:solidFill>
              </a:endParaRPr>
            </a:p>
          </p:txBody>
        </p:sp>
        <p:sp>
          <p:nvSpPr>
            <p:cNvPr id="68" name="Rectangle 56"/>
            <p:cNvSpPr>
              <a:spLocks noChangeArrowheads="1"/>
            </p:cNvSpPr>
            <p:nvPr/>
          </p:nvSpPr>
          <p:spPr bwMode="auto">
            <a:xfrm>
              <a:off x="6546850" y="5200650"/>
              <a:ext cx="270828" cy="13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dirty="0" smtClean="0">
                  <a:solidFill>
                    <a:srgbClr val="000000"/>
                  </a:solidFill>
                </a:rPr>
                <a:t>2012</a:t>
              </a:r>
              <a:endParaRPr lang="en-US" altLang="en-US" sz="2000" b="0" dirty="0">
                <a:solidFill>
                  <a:prstClr val="black"/>
                </a:solidFill>
              </a:endParaRPr>
            </a:p>
          </p:txBody>
        </p:sp>
        <p:sp>
          <p:nvSpPr>
            <p:cNvPr id="69" name="Rectangle 57"/>
            <p:cNvSpPr>
              <a:spLocks noChangeArrowheads="1"/>
            </p:cNvSpPr>
            <p:nvPr/>
          </p:nvSpPr>
          <p:spPr bwMode="auto">
            <a:xfrm>
              <a:off x="7421563" y="5200650"/>
              <a:ext cx="270828" cy="13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dirty="0" smtClean="0">
                  <a:solidFill>
                    <a:srgbClr val="000000"/>
                  </a:solidFill>
                </a:rPr>
                <a:t>2013</a:t>
              </a:r>
              <a:endParaRPr lang="en-US" altLang="en-US" sz="2000" b="0" dirty="0">
                <a:solidFill>
                  <a:prstClr val="black"/>
                </a:solidFill>
              </a:endParaRPr>
            </a:p>
          </p:txBody>
        </p:sp>
        <p:sp>
          <p:nvSpPr>
            <p:cNvPr id="70" name="Rectangle 58"/>
            <p:cNvSpPr>
              <a:spLocks noChangeArrowheads="1"/>
            </p:cNvSpPr>
            <p:nvPr/>
          </p:nvSpPr>
          <p:spPr bwMode="auto">
            <a:xfrm>
              <a:off x="8296275" y="5200650"/>
              <a:ext cx="270828" cy="13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dirty="0" smtClean="0">
                  <a:solidFill>
                    <a:srgbClr val="000000"/>
                  </a:solidFill>
                </a:rPr>
                <a:t>2014</a:t>
              </a:r>
              <a:endParaRPr lang="en-US" altLang="en-US" sz="2000" b="0" dirty="0">
                <a:solidFill>
                  <a:prstClr val="black"/>
                </a:solidFill>
              </a:endParaRPr>
            </a:p>
          </p:txBody>
        </p:sp>
        <p:sp>
          <p:nvSpPr>
            <p:cNvPr id="71" name="Rectangle 59"/>
            <p:cNvSpPr>
              <a:spLocks noChangeArrowheads="1"/>
            </p:cNvSpPr>
            <p:nvPr/>
          </p:nvSpPr>
          <p:spPr bwMode="auto">
            <a:xfrm>
              <a:off x="5229225" y="5437188"/>
              <a:ext cx="2730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a:solidFill>
                    <a:srgbClr val="000000"/>
                  </a:solidFill>
                </a:rPr>
                <a:t>Year</a:t>
              </a:r>
              <a:endParaRPr lang="en-US" altLang="en-US" sz="2000" b="0">
                <a:solidFill>
                  <a:prstClr val="black"/>
                </a:solidFill>
              </a:endParaRPr>
            </a:p>
          </p:txBody>
        </p:sp>
        <p:sp>
          <p:nvSpPr>
            <p:cNvPr id="72" name="Rectangle 60"/>
            <p:cNvSpPr>
              <a:spLocks noChangeArrowheads="1"/>
            </p:cNvSpPr>
            <p:nvPr/>
          </p:nvSpPr>
          <p:spPr bwMode="auto">
            <a:xfrm rot="16200000">
              <a:off x="1159669" y="3786982"/>
              <a:ext cx="2682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r>
                <a:rPr lang="en-US" altLang="en-US" sz="1000">
                  <a:solidFill>
                    <a:srgbClr val="000000"/>
                  </a:solidFill>
                </a:rPr>
                <a:t>dpm</a:t>
              </a:r>
              <a:endParaRPr lang="en-US" altLang="en-US" sz="2000" b="0">
                <a:solidFill>
                  <a:prstClr val="black"/>
                </a:solidFill>
              </a:endParaRPr>
            </a:p>
          </p:txBody>
        </p:sp>
      </p:grpSp>
    </p:spTree>
    <p:extLst>
      <p:ext uri="{BB962C8B-B14F-4D97-AF65-F5344CB8AC3E}">
        <p14:creationId xmlns:p14="http://schemas.microsoft.com/office/powerpoint/2010/main" val="203611986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RUN CHART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85</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ED Traffic Example</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0" name="Group 8"/>
          <p:cNvGrpSpPr>
            <a:grpSpLocks/>
          </p:cNvGrpSpPr>
          <p:nvPr/>
        </p:nvGrpSpPr>
        <p:grpSpPr bwMode="auto">
          <a:xfrm>
            <a:off x="1048775" y="1285750"/>
            <a:ext cx="6184900" cy="4729163"/>
            <a:chOff x="1104" y="1104"/>
            <a:chExt cx="3896" cy="2979"/>
          </a:xfrm>
        </p:grpSpPr>
        <p:graphicFrame>
          <p:nvGraphicFramePr>
            <p:cNvPr id="11" name="Object 9"/>
            <p:cNvGraphicFramePr>
              <a:graphicFrameLocks noChangeAspect="1"/>
            </p:cNvGraphicFramePr>
            <p:nvPr/>
          </p:nvGraphicFramePr>
          <p:xfrm>
            <a:off x="1322" y="1104"/>
            <a:ext cx="3678" cy="2796"/>
          </p:xfrm>
          <a:graphic>
            <a:graphicData uri="http://schemas.openxmlformats.org/presentationml/2006/ole">
              <mc:AlternateContent xmlns:mc="http://schemas.openxmlformats.org/markup-compatibility/2006">
                <mc:Choice xmlns:v="urn:schemas-microsoft-com:vml" Requires="v">
                  <p:oleObj spid="_x0000_s55525" name="Chart" r:id="rId4" imgW="9572670" imgH="7277221" progId="Excel.Chart.8">
                    <p:embed/>
                  </p:oleObj>
                </mc:Choice>
                <mc:Fallback>
                  <p:oleObj name="Chart" r:id="rId4" imgW="9572670" imgH="7277221"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 y="1104"/>
                          <a:ext cx="3678" cy="2796"/>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 Box 10"/>
            <p:cNvSpPr txBox="1">
              <a:spLocks noChangeArrowheads="1"/>
            </p:cNvSpPr>
            <p:nvPr/>
          </p:nvSpPr>
          <p:spPr bwMode="auto">
            <a:xfrm rot="-5400000">
              <a:off x="362" y="2208"/>
              <a:ext cx="1716"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eaLnBrk="1" hangingPunct="1">
                <a:spcBef>
                  <a:spcPct val="50000"/>
                </a:spcBef>
              </a:pPr>
              <a:r>
                <a:rPr lang="en-US" altLang="en-US" sz="1800" b="0">
                  <a:solidFill>
                    <a:srgbClr val="000000"/>
                  </a:solidFill>
                </a:rPr>
                <a:t>Number of Patients</a:t>
              </a:r>
            </a:p>
          </p:txBody>
        </p:sp>
        <p:sp>
          <p:nvSpPr>
            <p:cNvPr id="15" name="Text Box 11"/>
            <p:cNvSpPr txBox="1">
              <a:spLocks noChangeArrowheads="1"/>
            </p:cNvSpPr>
            <p:nvPr/>
          </p:nvSpPr>
          <p:spPr bwMode="auto">
            <a:xfrm>
              <a:off x="2270" y="3852"/>
              <a:ext cx="1716"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tx1"/>
                  </a:solidFill>
                  <a:latin typeface="Arial" charset="0"/>
                  <a:cs typeface="Arial" charset="0"/>
                </a:defRPr>
              </a:lvl1pPr>
              <a:lvl2pPr marL="742950" indent="-285750" eaLnBrk="0" hangingPunct="0">
                <a:defRPr sz="2800" b="1">
                  <a:solidFill>
                    <a:schemeClr val="tx1"/>
                  </a:solidFill>
                  <a:latin typeface="Arial" charset="0"/>
                  <a:cs typeface="Arial" charset="0"/>
                </a:defRPr>
              </a:lvl2pPr>
              <a:lvl3pPr marL="1143000" indent="-228600" eaLnBrk="0" hangingPunct="0">
                <a:defRPr sz="2800" b="1">
                  <a:solidFill>
                    <a:schemeClr val="tx1"/>
                  </a:solidFill>
                  <a:latin typeface="Arial" charset="0"/>
                  <a:cs typeface="Arial" charset="0"/>
                </a:defRPr>
              </a:lvl3pPr>
              <a:lvl4pPr marL="1600200" indent="-228600" eaLnBrk="0" hangingPunct="0">
                <a:defRPr sz="2800" b="1">
                  <a:solidFill>
                    <a:schemeClr val="tx1"/>
                  </a:solidFill>
                  <a:latin typeface="Arial" charset="0"/>
                  <a:cs typeface="Arial" charset="0"/>
                </a:defRPr>
              </a:lvl4pPr>
              <a:lvl5pPr marL="2057400" indent="-228600" eaLnBrk="0" hangingPunct="0">
                <a:defRPr sz="2800" b="1">
                  <a:solidFill>
                    <a:schemeClr val="tx1"/>
                  </a:solidFill>
                  <a:latin typeface="Arial" charset="0"/>
                  <a:cs typeface="Arial" charset="0"/>
                </a:defRPr>
              </a:lvl5pPr>
              <a:lvl6pPr marL="2514600" indent="-228600" eaLnBrk="0" fontAlgn="base" hangingPunct="0">
                <a:spcBef>
                  <a:spcPct val="0"/>
                </a:spcBef>
                <a:spcAft>
                  <a:spcPct val="0"/>
                </a:spcAft>
                <a:defRPr sz="2800" b="1">
                  <a:solidFill>
                    <a:schemeClr val="tx1"/>
                  </a:solidFill>
                  <a:latin typeface="Arial" charset="0"/>
                  <a:cs typeface="Arial" charset="0"/>
                </a:defRPr>
              </a:lvl6pPr>
              <a:lvl7pPr marL="2971800" indent="-228600" eaLnBrk="0" fontAlgn="base" hangingPunct="0">
                <a:spcBef>
                  <a:spcPct val="0"/>
                </a:spcBef>
                <a:spcAft>
                  <a:spcPct val="0"/>
                </a:spcAft>
                <a:defRPr sz="2800" b="1">
                  <a:solidFill>
                    <a:schemeClr val="tx1"/>
                  </a:solidFill>
                  <a:latin typeface="Arial" charset="0"/>
                  <a:cs typeface="Arial" charset="0"/>
                </a:defRPr>
              </a:lvl7pPr>
              <a:lvl8pPr marL="3429000" indent="-228600" eaLnBrk="0" fontAlgn="base" hangingPunct="0">
                <a:spcBef>
                  <a:spcPct val="0"/>
                </a:spcBef>
                <a:spcAft>
                  <a:spcPct val="0"/>
                </a:spcAft>
                <a:defRPr sz="2800" b="1">
                  <a:solidFill>
                    <a:schemeClr val="tx1"/>
                  </a:solidFill>
                  <a:latin typeface="Arial" charset="0"/>
                  <a:cs typeface="Arial" charset="0"/>
                </a:defRPr>
              </a:lvl8pPr>
              <a:lvl9pPr marL="3886200" indent="-228600" eaLnBrk="0" fontAlgn="base" hangingPunct="0">
                <a:spcBef>
                  <a:spcPct val="0"/>
                </a:spcBef>
                <a:spcAft>
                  <a:spcPct val="0"/>
                </a:spcAft>
                <a:defRPr sz="2800" b="1">
                  <a:solidFill>
                    <a:schemeClr val="tx1"/>
                  </a:solidFill>
                  <a:latin typeface="Arial" charset="0"/>
                  <a:cs typeface="Arial" charset="0"/>
                </a:defRPr>
              </a:lvl9pPr>
            </a:lstStyle>
            <a:p>
              <a:pPr algn="ctr" eaLnBrk="1" hangingPunct="1">
                <a:spcBef>
                  <a:spcPct val="50000"/>
                </a:spcBef>
              </a:pPr>
              <a:r>
                <a:rPr lang="en-US" altLang="en-US" sz="1800" b="0" dirty="0">
                  <a:solidFill>
                    <a:srgbClr val="000000"/>
                  </a:solidFill>
                </a:rPr>
                <a:t>Time of Day</a:t>
              </a:r>
            </a:p>
          </p:txBody>
        </p:sp>
      </p:grpSp>
      <p:sp>
        <p:nvSpPr>
          <p:cNvPr id="3" name="TextBox 2"/>
          <p:cNvSpPr txBox="1"/>
          <p:nvPr/>
        </p:nvSpPr>
        <p:spPr>
          <a:xfrm>
            <a:off x="7268892" y="2488557"/>
            <a:ext cx="1701479" cy="830997"/>
          </a:xfrm>
          <a:prstGeom prst="rect">
            <a:avLst/>
          </a:prstGeom>
          <a:noFill/>
        </p:spPr>
        <p:txBody>
          <a:bodyPr wrap="square" rtlCol="0">
            <a:spAutoFit/>
          </a:bodyPr>
          <a:lstStyle/>
          <a:p>
            <a:r>
              <a:rPr lang="en-US" sz="1600" dirty="0" smtClean="0">
                <a:solidFill>
                  <a:prstClr val="black"/>
                </a:solidFill>
                <a:latin typeface="Arial" panose="020B0604020202020204" pitchFamily="34" charset="0"/>
                <a:cs typeface="Arial" panose="020B0604020202020204" pitchFamily="34" charset="0"/>
              </a:rPr>
              <a:t>Note:  Each line is a different day of the week</a:t>
            </a: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891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676150" y="262216"/>
            <a:ext cx="7886700" cy="461665"/>
          </a:xfrm>
        </p:spPr>
        <p:txBody>
          <a:bodyPr/>
          <a:lstStyle/>
          <a:p>
            <a:r>
              <a:rPr lang="en-US" dirty="0" smtClean="0"/>
              <a:t>CONTROL CHARTS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86</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64" name="Rectangle 4"/>
          <p:cNvSpPr>
            <a:spLocks noChangeArrowheads="1"/>
          </p:cNvSpPr>
          <p:nvPr/>
        </p:nvSpPr>
        <p:spPr bwMode="auto">
          <a:xfrm>
            <a:off x="1283810" y="713621"/>
            <a:ext cx="6374385" cy="40347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8" rIns="95095" bIns="47548" anchor="ct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buClrTx/>
              <a:buFontTx/>
              <a:buNone/>
            </a:pPr>
            <a:r>
              <a:rPr lang="en-GB" altLang="en-US" sz="2000" dirty="0" smtClean="0">
                <a:solidFill>
                  <a:srgbClr val="081D58"/>
                </a:solidFill>
                <a:latin typeface="+mn-lt"/>
              </a:rPr>
              <a:t>                              Voice of the Process (VOP)</a:t>
            </a:r>
            <a:endParaRPr lang="en-GB" altLang="en-US" sz="2000" dirty="0">
              <a:solidFill>
                <a:srgbClr val="081D58"/>
              </a:solidFill>
              <a:latin typeface="+mn-lt"/>
            </a:endParaRPr>
          </a:p>
        </p:txBody>
      </p:sp>
      <p:sp>
        <p:nvSpPr>
          <p:cNvPr id="66" name="Freeform 6"/>
          <p:cNvSpPr>
            <a:spLocks/>
          </p:cNvSpPr>
          <p:nvPr/>
        </p:nvSpPr>
        <p:spPr bwMode="auto">
          <a:xfrm>
            <a:off x="997364" y="3260589"/>
            <a:ext cx="2325366" cy="1035987"/>
          </a:xfrm>
          <a:custGeom>
            <a:avLst/>
            <a:gdLst>
              <a:gd name="T0" fmla="*/ 0 w 1076"/>
              <a:gd name="T1" fmla="*/ 2147483647 h 513"/>
              <a:gd name="T2" fmla="*/ 2147483647 w 1076"/>
              <a:gd name="T3" fmla="*/ 2147483647 h 513"/>
              <a:gd name="T4" fmla="*/ 2147483647 w 1076"/>
              <a:gd name="T5" fmla="*/ 2147483647 h 513"/>
              <a:gd name="T6" fmla="*/ 2147483647 w 1076"/>
              <a:gd name="T7" fmla="*/ 2147483647 h 513"/>
              <a:gd name="T8" fmla="*/ 2147483647 w 1076"/>
              <a:gd name="T9" fmla="*/ 2147483647 h 513"/>
              <a:gd name="T10" fmla="*/ 2147483647 w 1076"/>
              <a:gd name="T11" fmla="*/ 2147483647 h 513"/>
              <a:gd name="T12" fmla="*/ 2147483647 w 1076"/>
              <a:gd name="T13" fmla="*/ 2147483647 h 513"/>
              <a:gd name="T14" fmla="*/ 2147483647 w 1076"/>
              <a:gd name="T15" fmla="*/ 2147483647 h 513"/>
              <a:gd name="T16" fmla="*/ 2147483647 w 1076"/>
              <a:gd name="T17" fmla="*/ 2147483647 h 513"/>
              <a:gd name="T18" fmla="*/ 2147483647 w 1076"/>
              <a:gd name="T19" fmla="*/ 2147483647 h 513"/>
              <a:gd name="T20" fmla="*/ 2147483647 w 1076"/>
              <a:gd name="T21" fmla="*/ 2147483647 h 513"/>
              <a:gd name="T22" fmla="*/ 2147483647 w 1076"/>
              <a:gd name="T23" fmla="*/ 2147483647 h 513"/>
              <a:gd name="T24" fmla="*/ 2147483647 w 1076"/>
              <a:gd name="T25" fmla="*/ 2147483647 h 513"/>
              <a:gd name="T26" fmla="*/ 2147483647 w 1076"/>
              <a:gd name="T27" fmla="*/ 2147483647 h 513"/>
              <a:gd name="T28" fmla="*/ 2147483647 w 1076"/>
              <a:gd name="T29" fmla="*/ 2147483647 h 513"/>
              <a:gd name="T30" fmla="*/ 2147483647 w 1076"/>
              <a:gd name="T31" fmla="*/ 0 h 513"/>
              <a:gd name="T32" fmla="*/ 2147483647 w 1076"/>
              <a:gd name="T33" fmla="*/ 2147483647 h 513"/>
              <a:gd name="T34" fmla="*/ 2147483647 w 1076"/>
              <a:gd name="T35" fmla="*/ 2147483647 h 513"/>
              <a:gd name="T36" fmla="*/ 2147483647 w 1076"/>
              <a:gd name="T37" fmla="*/ 2147483647 h 513"/>
              <a:gd name="T38" fmla="*/ 2147483647 w 1076"/>
              <a:gd name="T39" fmla="*/ 2147483647 h 513"/>
              <a:gd name="T40" fmla="*/ 2147483647 w 1076"/>
              <a:gd name="T41" fmla="*/ 2147483647 h 513"/>
              <a:gd name="T42" fmla="*/ 2147483647 w 1076"/>
              <a:gd name="T43" fmla="*/ 2147483647 h 513"/>
              <a:gd name="T44" fmla="*/ 2147483647 w 1076"/>
              <a:gd name="T45" fmla="*/ 2147483647 h 513"/>
              <a:gd name="T46" fmla="*/ 2147483647 w 1076"/>
              <a:gd name="T47" fmla="*/ 2147483647 h 513"/>
              <a:gd name="T48" fmla="*/ 2147483647 w 1076"/>
              <a:gd name="T49" fmla="*/ 2147483647 h 513"/>
              <a:gd name="T50" fmla="*/ 2147483647 w 1076"/>
              <a:gd name="T51" fmla="*/ 2147483647 h 513"/>
              <a:gd name="T52" fmla="*/ 2147483647 w 1076"/>
              <a:gd name="T53" fmla="*/ 2147483647 h 513"/>
              <a:gd name="T54" fmla="*/ 2147483647 w 1076"/>
              <a:gd name="T55" fmla="*/ 2147483647 h 513"/>
              <a:gd name="T56" fmla="*/ 2147483647 w 1076"/>
              <a:gd name="T57" fmla="*/ 2147483647 h 513"/>
              <a:gd name="T58" fmla="*/ 2147483647 w 1076"/>
              <a:gd name="T59" fmla="*/ 2147483647 h 513"/>
              <a:gd name="T60" fmla="*/ 2147483647 w 1076"/>
              <a:gd name="T61" fmla="*/ 2147483647 h 513"/>
              <a:gd name="T62" fmla="*/ 2147483647 w 1076"/>
              <a:gd name="T63" fmla="*/ 2147483647 h 513"/>
              <a:gd name="T64" fmla="*/ 2147483647 w 1076"/>
              <a:gd name="T65" fmla="*/ 2147483647 h 513"/>
              <a:gd name="T66" fmla="*/ 2147483647 w 1076"/>
              <a:gd name="T67" fmla="*/ 2147483647 h 513"/>
              <a:gd name="T68" fmla="*/ 2147483647 w 1076"/>
              <a:gd name="T69" fmla="*/ 2147483647 h 513"/>
              <a:gd name="T70" fmla="*/ 2147483647 w 1076"/>
              <a:gd name="T71" fmla="*/ 2147483647 h 513"/>
              <a:gd name="T72" fmla="*/ 2147483647 w 1076"/>
              <a:gd name="T73" fmla="*/ 2147483647 h 513"/>
              <a:gd name="T74" fmla="*/ 2147483647 w 1076"/>
              <a:gd name="T75" fmla="*/ 2147483647 h 513"/>
              <a:gd name="T76" fmla="*/ 2147483647 w 1076"/>
              <a:gd name="T77" fmla="*/ 2147483647 h 513"/>
              <a:gd name="T78" fmla="*/ 2147483647 w 1076"/>
              <a:gd name="T79" fmla="*/ 2147483647 h 513"/>
              <a:gd name="T80" fmla="*/ 2147483647 w 1076"/>
              <a:gd name="T81" fmla="*/ 2147483647 h 513"/>
              <a:gd name="T82" fmla="*/ 2147483647 w 1076"/>
              <a:gd name="T83" fmla="*/ 2147483647 h 513"/>
              <a:gd name="T84" fmla="*/ 2147483647 w 1076"/>
              <a:gd name="T85" fmla="*/ 2147483647 h 513"/>
              <a:gd name="T86" fmla="*/ 2147483647 w 1076"/>
              <a:gd name="T87" fmla="*/ 2147483647 h 513"/>
              <a:gd name="T88" fmla="*/ 2147483647 w 1076"/>
              <a:gd name="T89" fmla="*/ 2147483647 h 513"/>
              <a:gd name="T90" fmla="*/ 2147483647 w 1076"/>
              <a:gd name="T91" fmla="*/ 2147483647 h 513"/>
              <a:gd name="T92" fmla="*/ 2147483647 w 1076"/>
              <a:gd name="T93" fmla="*/ 2147483647 h 513"/>
              <a:gd name="T94" fmla="*/ 2147483647 w 1076"/>
              <a:gd name="T95" fmla="*/ 2147483647 h 513"/>
              <a:gd name="T96" fmla="*/ 2147483647 w 1076"/>
              <a:gd name="T97" fmla="*/ 2147483647 h 513"/>
              <a:gd name="T98" fmla="*/ 2147483647 w 1076"/>
              <a:gd name="T99" fmla="*/ 2147483647 h 513"/>
              <a:gd name="T100" fmla="*/ 2147483647 w 1076"/>
              <a:gd name="T101" fmla="*/ 2147483647 h 513"/>
              <a:gd name="T102" fmla="*/ 2147483647 w 1076"/>
              <a:gd name="T103" fmla="*/ 2147483647 h 513"/>
              <a:gd name="T104" fmla="*/ 2147483647 w 1076"/>
              <a:gd name="T105" fmla="*/ 2147483647 h 513"/>
              <a:gd name="T106" fmla="*/ 2147483647 w 1076"/>
              <a:gd name="T107" fmla="*/ 2147483647 h 513"/>
              <a:gd name="T108" fmla="*/ 2147483647 w 1076"/>
              <a:gd name="T109" fmla="*/ 2147483647 h 513"/>
              <a:gd name="T110" fmla="*/ 2147483647 w 1076"/>
              <a:gd name="T111" fmla="*/ 2147483647 h 513"/>
              <a:gd name="T112" fmla="*/ 0 w 1076"/>
              <a:gd name="T113" fmla="*/ 2147483647 h 5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76"/>
              <a:gd name="T172" fmla="*/ 0 h 513"/>
              <a:gd name="T173" fmla="*/ 1076 w 1076"/>
              <a:gd name="T174" fmla="*/ 513 h 5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76" h="513">
                <a:moveTo>
                  <a:pt x="0" y="153"/>
                </a:moveTo>
                <a:lnTo>
                  <a:pt x="53" y="100"/>
                </a:lnTo>
                <a:lnTo>
                  <a:pt x="86" y="196"/>
                </a:lnTo>
                <a:lnTo>
                  <a:pt x="106" y="110"/>
                </a:lnTo>
                <a:lnTo>
                  <a:pt x="130" y="129"/>
                </a:lnTo>
                <a:lnTo>
                  <a:pt x="154" y="67"/>
                </a:lnTo>
                <a:lnTo>
                  <a:pt x="235" y="19"/>
                </a:lnTo>
                <a:lnTo>
                  <a:pt x="298" y="216"/>
                </a:lnTo>
                <a:lnTo>
                  <a:pt x="341" y="144"/>
                </a:lnTo>
                <a:lnTo>
                  <a:pt x="384" y="297"/>
                </a:lnTo>
                <a:lnTo>
                  <a:pt x="408" y="192"/>
                </a:lnTo>
                <a:lnTo>
                  <a:pt x="442" y="139"/>
                </a:lnTo>
                <a:lnTo>
                  <a:pt x="480" y="57"/>
                </a:lnTo>
                <a:lnTo>
                  <a:pt x="514" y="187"/>
                </a:lnTo>
                <a:lnTo>
                  <a:pt x="538" y="129"/>
                </a:lnTo>
                <a:lnTo>
                  <a:pt x="581" y="0"/>
                </a:lnTo>
                <a:lnTo>
                  <a:pt x="610" y="129"/>
                </a:lnTo>
                <a:lnTo>
                  <a:pt x="620" y="172"/>
                </a:lnTo>
                <a:lnTo>
                  <a:pt x="644" y="120"/>
                </a:lnTo>
                <a:lnTo>
                  <a:pt x="668" y="134"/>
                </a:lnTo>
                <a:lnTo>
                  <a:pt x="697" y="62"/>
                </a:lnTo>
                <a:lnTo>
                  <a:pt x="826" y="461"/>
                </a:lnTo>
                <a:lnTo>
                  <a:pt x="903" y="105"/>
                </a:lnTo>
                <a:lnTo>
                  <a:pt x="956" y="196"/>
                </a:lnTo>
                <a:lnTo>
                  <a:pt x="980" y="144"/>
                </a:lnTo>
                <a:lnTo>
                  <a:pt x="1009" y="225"/>
                </a:lnTo>
                <a:lnTo>
                  <a:pt x="1033" y="168"/>
                </a:lnTo>
                <a:lnTo>
                  <a:pt x="1062" y="81"/>
                </a:lnTo>
                <a:lnTo>
                  <a:pt x="1076" y="81"/>
                </a:lnTo>
                <a:lnTo>
                  <a:pt x="1047" y="168"/>
                </a:lnTo>
                <a:lnTo>
                  <a:pt x="1004" y="259"/>
                </a:lnTo>
                <a:lnTo>
                  <a:pt x="975" y="182"/>
                </a:lnTo>
                <a:lnTo>
                  <a:pt x="961" y="230"/>
                </a:lnTo>
                <a:lnTo>
                  <a:pt x="908" y="148"/>
                </a:lnTo>
                <a:lnTo>
                  <a:pt x="831" y="513"/>
                </a:lnTo>
                <a:lnTo>
                  <a:pt x="697" y="105"/>
                </a:lnTo>
                <a:lnTo>
                  <a:pt x="677" y="158"/>
                </a:lnTo>
                <a:lnTo>
                  <a:pt x="649" y="139"/>
                </a:lnTo>
                <a:lnTo>
                  <a:pt x="615" y="211"/>
                </a:lnTo>
                <a:lnTo>
                  <a:pt x="596" y="129"/>
                </a:lnTo>
                <a:lnTo>
                  <a:pt x="577" y="52"/>
                </a:lnTo>
                <a:lnTo>
                  <a:pt x="553" y="129"/>
                </a:lnTo>
                <a:lnTo>
                  <a:pt x="509" y="225"/>
                </a:lnTo>
                <a:lnTo>
                  <a:pt x="476" y="96"/>
                </a:lnTo>
                <a:lnTo>
                  <a:pt x="456" y="139"/>
                </a:lnTo>
                <a:lnTo>
                  <a:pt x="423" y="192"/>
                </a:lnTo>
                <a:lnTo>
                  <a:pt x="389" y="350"/>
                </a:lnTo>
                <a:lnTo>
                  <a:pt x="336" y="182"/>
                </a:lnTo>
                <a:lnTo>
                  <a:pt x="293" y="254"/>
                </a:lnTo>
                <a:lnTo>
                  <a:pt x="226" y="38"/>
                </a:lnTo>
                <a:lnTo>
                  <a:pt x="163" y="76"/>
                </a:lnTo>
                <a:lnTo>
                  <a:pt x="139" y="153"/>
                </a:lnTo>
                <a:lnTo>
                  <a:pt x="115" y="134"/>
                </a:lnTo>
                <a:lnTo>
                  <a:pt x="91" y="245"/>
                </a:lnTo>
                <a:lnTo>
                  <a:pt x="48" y="124"/>
                </a:lnTo>
                <a:lnTo>
                  <a:pt x="10" y="163"/>
                </a:lnTo>
                <a:lnTo>
                  <a:pt x="0" y="153"/>
                </a:lnTo>
                <a:close/>
              </a:path>
            </a:pathLst>
          </a:custGeom>
          <a:solidFill>
            <a:srgbClr val="0000FF"/>
          </a:solidFill>
          <a:ln w="9525">
            <a:solidFill>
              <a:srgbClr val="0000FF"/>
            </a:solidFill>
            <a:round/>
            <a:headEnd/>
            <a:tailEnd/>
          </a:ln>
        </p:spPr>
        <p:txBody>
          <a:bodyPr wrap="none" lIns="0" tIns="0" rIns="0" bIns="0">
            <a:spAutoFit/>
          </a:bodyPr>
          <a:lstStyle/>
          <a:p>
            <a:endParaRPr lang="en-US"/>
          </a:p>
        </p:txBody>
      </p:sp>
      <p:sp>
        <p:nvSpPr>
          <p:cNvPr id="67" name="Freeform 7"/>
          <p:cNvSpPr>
            <a:spLocks/>
          </p:cNvSpPr>
          <p:nvPr/>
        </p:nvSpPr>
        <p:spPr bwMode="auto">
          <a:xfrm>
            <a:off x="3280422" y="3318731"/>
            <a:ext cx="488891" cy="523279"/>
          </a:xfrm>
          <a:custGeom>
            <a:avLst/>
            <a:gdLst>
              <a:gd name="T0" fmla="*/ 2147483647 w 226"/>
              <a:gd name="T1" fmla="*/ 2147483647 h 260"/>
              <a:gd name="T2" fmla="*/ 2147483647 w 226"/>
              <a:gd name="T3" fmla="*/ 2147483647 h 260"/>
              <a:gd name="T4" fmla="*/ 2147483647 w 226"/>
              <a:gd name="T5" fmla="*/ 2147483647 h 260"/>
              <a:gd name="T6" fmla="*/ 2147483647 w 226"/>
              <a:gd name="T7" fmla="*/ 2147483647 h 260"/>
              <a:gd name="T8" fmla="*/ 2147483647 w 226"/>
              <a:gd name="T9" fmla="*/ 2147483647 h 260"/>
              <a:gd name="T10" fmla="*/ 2147483647 w 226"/>
              <a:gd name="T11" fmla="*/ 0 h 260"/>
              <a:gd name="T12" fmla="*/ 2147483647 w 226"/>
              <a:gd name="T13" fmla="*/ 2147483647 h 260"/>
              <a:gd name="T14" fmla="*/ 2147483647 w 226"/>
              <a:gd name="T15" fmla="*/ 2147483647 h 260"/>
              <a:gd name="T16" fmla="*/ 2147483647 w 226"/>
              <a:gd name="T17" fmla="*/ 2147483647 h 260"/>
              <a:gd name="T18" fmla="*/ 2147483647 w 226"/>
              <a:gd name="T19" fmla="*/ 2147483647 h 260"/>
              <a:gd name="T20" fmla="*/ 2147483647 w 226"/>
              <a:gd name="T21" fmla="*/ 2147483647 h 260"/>
              <a:gd name="T22" fmla="*/ 2147483647 w 226"/>
              <a:gd name="T23" fmla="*/ 2147483647 h 260"/>
              <a:gd name="T24" fmla="*/ 2147483647 w 226"/>
              <a:gd name="T25" fmla="*/ 2147483647 h 260"/>
              <a:gd name="T26" fmla="*/ 2147483647 w 226"/>
              <a:gd name="T27" fmla="*/ 2147483647 h 260"/>
              <a:gd name="T28" fmla="*/ 2147483647 w 226"/>
              <a:gd name="T29" fmla="*/ 2147483647 h 260"/>
              <a:gd name="T30" fmla="*/ 2147483647 w 226"/>
              <a:gd name="T31" fmla="*/ 2147483647 h 260"/>
              <a:gd name="T32" fmla="*/ 0 w 226"/>
              <a:gd name="T33" fmla="*/ 2147483647 h 260"/>
              <a:gd name="T34" fmla="*/ 2147483647 w 226"/>
              <a:gd name="T35" fmla="*/ 2147483647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6"/>
              <a:gd name="T55" fmla="*/ 0 h 260"/>
              <a:gd name="T56" fmla="*/ 226 w 226"/>
              <a:gd name="T57" fmla="*/ 260 h 2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6" h="260">
                <a:moveTo>
                  <a:pt x="5" y="53"/>
                </a:moveTo>
                <a:lnTo>
                  <a:pt x="10" y="29"/>
                </a:lnTo>
                <a:lnTo>
                  <a:pt x="19" y="106"/>
                </a:lnTo>
                <a:lnTo>
                  <a:pt x="38" y="58"/>
                </a:lnTo>
                <a:lnTo>
                  <a:pt x="67" y="116"/>
                </a:lnTo>
                <a:lnTo>
                  <a:pt x="111" y="0"/>
                </a:lnTo>
                <a:lnTo>
                  <a:pt x="149" y="221"/>
                </a:lnTo>
                <a:lnTo>
                  <a:pt x="187" y="149"/>
                </a:lnTo>
                <a:lnTo>
                  <a:pt x="211" y="44"/>
                </a:lnTo>
                <a:lnTo>
                  <a:pt x="226" y="44"/>
                </a:lnTo>
                <a:lnTo>
                  <a:pt x="202" y="149"/>
                </a:lnTo>
                <a:lnTo>
                  <a:pt x="144" y="260"/>
                </a:lnTo>
                <a:lnTo>
                  <a:pt x="106" y="53"/>
                </a:lnTo>
                <a:lnTo>
                  <a:pt x="72" y="149"/>
                </a:lnTo>
                <a:lnTo>
                  <a:pt x="43" y="92"/>
                </a:lnTo>
                <a:lnTo>
                  <a:pt x="10" y="154"/>
                </a:lnTo>
                <a:lnTo>
                  <a:pt x="0" y="53"/>
                </a:lnTo>
                <a:lnTo>
                  <a:pt x="5" y="53"/>
                </a:lnTo>
                <a:close/>
              </a:path>
            </a:pathLst>
          </a:custGeom>
          <a:solidFill>
            <a:srgbClr val="0000FF"/>
          </a:solidFill>
          <a:ln w="9525">
            <a:solidFill>
              <a:srgbClr val="0000FF"/>
            </a:solidFill>
            <a:round/>
            <a:headEnd/>
            <a:tailEnd/>
          </a:ln>
        </p:spPr>
        <p:txBody>
          <a:bodyPr wrap="none" lIns="0" tIns="0" rIns="0" bIns="0">
            <a:spAutoFit/>
          </a:bodyPr>
          <a:lstStyle/>
          <a:p>
            <a:endParaRPr lang="en-US"/>
          </a:p>
        </p:txBody>
      </p:sp>
      <p:sp>
        <p:nvSpPr>
          <p:cNvPr id="68" name="Freeform 8"/>
          <p:cNvSpPr>
            <a:spLocks/>
          </p:cNvSpPr>
          <p:nvPr/>
        </p:nvSpPr>
        <p:spPr bwMode="auto">
          <a:xfrm>
            <a:off x="3728571" y="3359255"/>
            <a:ext cx="155129" cy="620183"/>
          </a:xfrm>
          <a:custGeom>
            <a:avLst/>
            <a:gdLst>
              <a:gd name="T0" fmla="*/ 2147483647 w 72"/>
              <a:gd name="T1" fmla="*/ 2147483647 h 307"/>
              <a:gd name="T2" fmla="*/ 2147483647 w 72"/>
              <a:gd name="T3" fmla="*/ 0 h 307"/>
              <a:gd name="T4" fmla="*/ 2147483647 w 72"/>
              <a:gd name="T5" fmla="*/ 2147483647 h 307"/>
              <a:gd name="T6" fmla="*/ 2147483647 w 72"/>
              <a:gd name="T7" fmla="*/ 2147483647 h 307"/>
              <a:gd name="T8" fmla="*/ 0 w 72"/>
              <a:gd name="T9" fmla="*/ 2147483647 h 307"/>
              <a:gd name="T10" fmla="*/ 2147483647 w 72"/>
              <a:gd name="T11" fmla="*/ 2147483647 h 307"/>
              <a:gd name="T12" fmla="*/ 0 60000 65536"/>
              <a:gd name="T13" fmla="*/ 0 60000 65536"/>
              <a:gd name="T14" fmla="*/ 0 60000 65536"/>
              <a:gd name="T15" fmla="*/ 0 60000 65536"/>
              <a:gd name="T16" fmla="*/ 0 60000 65536"/>
              <a:gd name="T17" fmla="*/ 0 60000 65536"/>
              <a:gd name="T18" fmla="*/ 0 w 72"/>
              <a:gd name="T19" fmla="*/ 0 h 307"/>
              <a:gd name="T20" fmla="*/ 72 w 72"/>
              <a:gd name="T21" fmla="*/ 307 h 307"/>
            </a:gdLst>
            <a:ahLst/>
            <a:cxnLst>
              <a:cxn ang="T12">
                <a:pos x="T0" y="T1"/>
              </a:cxn>
              <a:cxn ang="T13">
                <a:pos x="T2" y="T3"/>
              </a:cxn>
              <a:cxn ang="T14">
                <a:pos x="T4" y="T5"/>
              </a:cxn>
              <a:cxn ang="T15">
                <a:pos x="T6" y="T7"/>
              </a:cxn>
              <a:cxn ang="T16">
                <a:pos x="T8" y="T9"/>
              </a:cxn>
              <a:cxn ang="T17">
                <a:pos x="T10" y="T11"/>
              </a:cxn>
            </a:cxnLst>
            <a:rect l="T18" t="T19" r="T20" b="T21"/>
            <a:pathLst>
              <a:path w="72" h="307">
                <a:moveTo>
                  <a:pt x="4" y="24"/>
                </a:moveTo>
                <a:lnTo>
                  <a:pt x="9" y="0"/>
                </a:lnTo>
                <a:lnTo>
                  <a:pt x="72" y="307"/>
                </a:lnTo>
                <a:lnTo>
                  <a:pt x="57" y="307"/>
                </a:lnTo>
                <a:lnTo>
                  <a:pt x="0" y="24"/>
                </a:lnTo>
                <a:lnTo>
                  <a:pt x="4" y="24"/>
                </a:lnTo>
                <a:close/>
              </a:path>
            </a:pathLst>
          </a:custGeom>
          <a:solidFill>
            <a:srgbClr val="0000FF"/>
          </a:solidFill>
          <a:ln w="9525">
            <a:solidFill>
              <a:srgbClr val="0000FF"/>
            </a:solidFill>
            <a:round/>
            <a:headEnd/>
            <a:tailEnd/>
          </a:ln>
        </p:spPr>
        <p:txBody>
          <a:bodyPr wrap="none" lIns="0" tIns="0" rIns="0" bIns="0">
            <a:spAutoFit/>
          </a:bodyPr>
          <a:lstStyle/>
          <a:p>
            <a:endParaRPr lang="en-US"/>
          </a:p>
        </p:txBody>
      </p:sp>
      <p:sp>
        <p:nvSpPr>
          <p:cNvPr id="69" name="Freeform 9"/>
          <p:cNvSpPr>
            <a:spLocks/>
          </p:cNvSpPr>
          <p:nvPr/>
        </p:nvSpPr>
        <p:spPr bwMode="auto">
          <a:xfrm>
            <a:off x="3872732" y="3184828"/>
            <a:ext cx="2326933" cy="861561"/>
          </a:xfrm>
          <a:custGeom>
            <a:avLst/>
            <a:gdLst>
              <a:gd name="T0" fmla="*/ 2147483647 w 1076"/>
              <a:gd name="T1" fmla="*/ 2147483647 h 428"/>
              <a:gd name="T2" fmla="*/ 2147483647 w 1076"/>
              <a:gd name="T3" fmla="*/ 2147483647 h 428"/>
              <a:gd name="T4" fmla="*/ 2147483647 w 1076"/>
              <a:gd name="T5" fmla="*/ 2147483647 h 428"/>
              <a:gd name="T6" fmla="*/ 2147483647 w 1076"/>
              <a:gd name="T7" fmla="*/ 2147483647 h 428"/>
              <a:gd name="T8" fmla="*/ 2147483647 w 1076"/>
              <a:gd name="T9" fmla="*/ 2147483647 h 428"/>
              <a:gd name="T10" fmla="*/ 2147483647 w 1076"/>
              <a:gd name="T11" fmla="*/ 2147483647 h 428"/>
              <a:gd name="T12" fmla="*/ 2147483647 w 1076"/>
              <a:gd name="T13" fmla="*/ 2147483647 h 428"/>
              <a:gd name="T14" fmla="*/ 2147483647 w 1076"/>
              <a:gd name="T15" fmla="*/ 2147483647 h 428"/>
              <a:gd name="T16" fmla="*/ 2147483647 w 1076"/>
              <a:gd name="T17" fmla="*/ 2147483647 h 428"/>
              <a:gd name="T18" fmla="*/ 2147483647 w 1076"/>
              <a:gd name="T19" fmla="*/ 2147483647 h 428"/>
              <a:gd name="T20" fmla="*/ 2147483647 w 1076"/>
              <a:gd name="T21" fmla="*/ 2147483647 h 428"/>
              <a:gd name="T22" fmla="*/ 2147483647 w 1076"/>
              <a:gd name="T23" fmla="*/ 2147483647 h 428"/>
              <a:gd name="T24" fmla="*/ 2147483647 w 1076"/>
              <a:gd name="T25" fmla="*/ 2147483647 h 428"/>
              <a:gd name="T26" fmla="*/ 2147483647 w 1076"/>
              <a:gd name="T27" fmla="*/ 2147483647 h 428"/>
              <a:gd name="T28" fmla="*/ 2147483647 w 1076"/>
              <a:gd name="T29" fmla="*/ 2147483647 h 428"/>
              <a:gd name="T30" fmla="*/ 2147483647 w 1076"/>
              <a:gd name="T31" fmla="*/ 0 h 428"/>
              <a:gd name="T32" fmla="*/ 2147483647 w 1076"/>
              <a:gd name="T33" fmla="*/ 2147483647 h 428"/>
              <a:gd name="T34" fmla="*/ 2147483647 w 1076"/>
              <a:gd name="T35" fmla="*/ 2147483647 h 428"/>
              <a:gd name="T36" fmla="*/ 2147483647 w 1076"/>
              <a:gd name="T37" fmla="*/ 2147483647 h 428"/>
              <a:gd name="T38" fmla="*/ 2147483647 w 1076"/>
              <a:gd name="T39" fmla="*/ 2147483647 h 428"/>
              <a:gd name="T40" fmla="*/ 2147483647 w 1076"/>
              <a:gd name="T41" fmla="*/ 2147483647 h 428"/>
              <a:gd name="T42" fmla="*/ 2147483647 w 1076"/>
              <a:gd name="T43" fmla="*/ 2147483647 h 428"/>
              <a:gd name="T44" fmla="*/ 2147483647 w 1076"/>
              <a:gd name="T45" fmla="*/ 2147483647 h 428"/>
              <a:gd name="T46" fmla="*/ 2147483647 w 1076"/>
              <a:gd name="T47" fmla="*/ 2147483647 h 428"/>
              <a:gd name="T48" fmla="*/ 2147483647 w 1076"/>
              <a:gd name="T49" fmla="*/ 2147483647 h 428"/>
              <a:gd name="T50" fmla="*/ 2147483647 w 1076"/>
              <a:gd name="T51" fmla="*/ 2147483647 h 428"/>
              <a:gd name="T52" fmla="*/ 2147483647 w 1076"/>
              <a:gd name="T53" fmla="*/ 2147483647 h 428"/>
              <a:gd name="T54" fmla="*/ 2147483647 w 1076"/>
              <a:gd name="T55" fmla="*/ 2147483647 h 428"/>
              <a:gd name="T56" fmla="*/ 2147483647 w 1076"/>
              <a:gd name="T57" fmla="*/ 2147483647 h 428"/>
              <a:gd name="T58" fmla="*/ 2147483647 w 1076"/>
              <a:gd name="T59" fmla="*/ 2147483647 h 428"/>
              <a:gd name="T60" fmla="*/ 2147483647 w 1076"/>
              <a:gd name="T61" fmla="*/ 2147483647 h 428"/>
              <a:gd name="T62" fmla="*/ 2147483647 w 1076"/>
              <a:gd name="T63" fmla="*/ 2147483647 h 4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6"/>
              <a:gd name="T97" fmla="*/ 0 h 428"/>
              <a:gd name="T98" fmla="*/ 1076 w 1076"/>
              <a:gd name="T99" fmla="*/ 428 h 4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6" h="428">
                <a:moveTo>
                  <a:pt x="0" y="380"/>
                </a:moveTo>
                <a:lnTo>
                  <a:pt x="62" y="317"/>
                </a:lnTo>
                <a:lnTo>
                  <a:pt x="86" y="356"/>
                </a:lnTo>
                <a:lnTo>
                  <a:pt x="115" y="312"/>
                </a:lnTo>
                <a:lnTo>
                  <a:pt x="163" y="365"/>
                </a:lnTo>
                <a:lnTo>
                  <a:pt x="216" y="308"/>
                </a:lnTo>
                <a:lnTo>
                  <a:pt x="226" y="370"/>
                </a:lnTo>
                <a:lnTo>
                  <a:pt x="255" y="327"/>
                </a:lnTo>
                <a:lnTo>
                  <a:pt x="293" y="394"/>
                </a:lnTo>
                <a:lnTo>
                  <a:pt x="331" y="308"/>
                </a:lnTo>
                <a:lnTo>
                  <a:pt x="341" y="346"/>
                </a:lnTo>
                <a:lnTo>
                  <a:pt x="370" y="269"/>
                </a:lnTo>
                <a:lnTo>
                  <a:pt x="394" y="389"/>
                </a:lnTo>
                <a:lnTo>
                  <a:pt x="423" y="336"/>
                </a:lnTo>
                <a:lnTo>
                  <a:pt x="432" y="370"/>
                </a:lnTo>
                <a:lnTo>
                  <a:pt x="456" y="303"/>
                </a:lnTo>
                <a:lnTo>
                  <a:pt x="490" y="346"/>
                </a:lnTo>
                <a:lnTo>
                  <a:pt x="504" y="317"/>
                </a:lnTo>
                <a:lnTo>
                  <a:pt x="524" y="356"/>
                </a:lnTo>
                <a:lnTo>
                  <a:pt x="553" y="308"/>
                </a:lnTo>
                <a:lnTo>
                  <a:pt x="596" y="351"/>
                </a:lnTo>
                <a:lnTo>
                  <a:pt x="610" y="317"/>
                </a:lnTo>
                <a:lnTo>
                  <a:pt x="644" y="360"/>
                </a:lnTo>
                <a:lnTo>
                  <a:pt x="682" y="139"/>
                </a:lnTo>
                <a:lnTo>
                  <a:pt x="721" y="187"/>
                </a:lnTo>
                <a:lnTo>
                  <a:pt x="754" y="106"/>
                </a:lnTo>
                <a:lnTo>
                  <a:pt x="841" y="144"/>
                </a:lnTo>
                <a:lnTo>
                  <a:pt x="927" y="29"/>
                </a:lnTo>
                <a:lnTo>
                  <a:pt x="956" y="72"/>
                </a:lnTo>
                <a:lnTo>
                  <a:pt x="985" y="29"/>
                </a:lnTo>
                <a:lnTo>
                  <a:pt x="1014" y="63"/>
                </a:lnTo>
                <a:lnTo>
                  <a:pt x="1067" y="0"/>
                </a:lnTo>
                <a:lnTo>
                  <a:pt x="1076" y="10"/>
                </a:lnTo>
                <a:lnTo>
                  <a:pt x="1019" y="87"/>
                </a:lnTo>
                <a:lnTo>
                  <a:pt x="990" y="53"/>
                </a:lnTo>
                <a:lnTo>
                  <a:pt x="951" y="96"/>
                </a:lnTo>
                <a:lnTo>
                  <a:pt x="923" y="53"/>
                </a:lnTo>
                <a:lnTo>
                  <a:pt x="846" y="163"/>
                </a:lnTo>
                <a:lnTo>
                  <a:pt x="764" y="125"/>
                </a:lnTo>
                <a:lnTo>
                  <a:pt x="726" y="216"/>
                </a:lnTo>
                <a:lnTo>
                  <a:pt x="692" y="168"/>
                </a:lnTo>
                <a:lnTo>
                  <a:pt x="653" y="389"/>
                </a:lnTo>
                <a:lnTo>
                  <a:pt x="615" y="346"/>
                </a:lnTo>
                <a:lnTo>
                  <a:pt x="601" y="375"/>
                </a:lnTo>
                <a:lnTo>
                  <a:pt x="557" y="332"/>
                </a:lnTo>
                <a:lnTo>
                  <a:pt x="529" y="389"/>
                </a:lnTo>
                <a:lnTo>
                  <a:pt x="500" y="351"/>
                </a:lnTo>
                <a:lnTo>
                  <a:pt x="490" y="375"/>
                </a:lnTo>
                <a:lnTo>
                  <a:pt x="461" y="332"/>
                </a:lnTo>
                <a:lnTo>
                  <a:pt x="437" y="408"/>
                </a:lnTo>
                <a:lnTo>
                  <a:pt x="418" y="370"/>
                </a:lnTo>
                <a:lnTo>
                  <a:pt x="389" y="428"/>
                </a:lnTo>
                <a:lnTo>
                  <a:pt x="365" y="322"/>
                </a:lnTo>
                <a:lnTo>
                  <a:pt x="346" y="384"/>
                </a:lnTo>
                <a:lnTo>
                  <a:pt x="327" y="346"/>
                </a:lnTo>
                <a:lnTo>
                  <a:pt x="298" y="428"/>
                </a:lnTo>
                <a:lnTo>
                  <a:pt x="255" y="351"/>
                </a:lnTo>
                <a:lnTo>
                  <a:pt x="216" y="404"/>
                </a:lnTo>
                <a:lnTo>
                  <a:pt x="207" y="336"/>
                </a:lnTo>
                <a:lnTo>
                  <a:pt x="168" y="389"/>
                </a:lnTo>
                <a:lnTo>
                  <a:pt x="120" y="336"/>
                </a:lnTo>
                <a:lnTo>
                  <a:pt x="86" y="380"/>
                </a:lnTo>
                <a:lnTo>
                  <a:pt x="62" y="336"/>
                </a:lnTo>
                <a:lnTo>
                  <a:pt x="10" y="389"/>
                </a:lnTo>
                <a:lnTo>
                  <a:pt x="0" y="380"/>
                </a:lnTo>
                <a:close/>
              </a:path>
            </a:pathLst>
          </a:custGeom>
          <a:solidFill>
            <a:srgbClr val="0000FF"/>
          </a:solidFill>
          <a:ln w="9525">
            <a:solidFill>
              <a:srgbClr val="0000FF"/>
            </a:solidFill>
            <a:round/>
            <a:headEnd/>
            <a:tailEnd/>
          </a:ln>
        </p:spPr>
        <p:txBody>
          <a:bodyPr wrap="none" lIns="0" tIns="0" rIns="0" bIns="0">
            <a:spAutoFit/>
          </a:bodyPr>
          <a:lstStyle/>
          <a:p>
            <a:endParaRPr lang="en-US"/>
          </a:p>
        </p:txBody>
      </p:sp>
      <p:sp>
        <p:nvSpPr>
          <p:cNvPr id="70" name="Rectangle 10"/>
          <p:cNvSpPr>
            <a:spLocks noChangeArrowheads="1"/>
          </p:cNvSpPr>
          <p:nvPr/>
        </p:nvSpPr>
        <p:spPr bwMode="auto">
          <a:xfrm>
            <a:off x="881409" y="3590061"/>
            <a:ext cx="5286916" cy="17619"/>
          </a:xfrm>
          <a:prstGeom prst="rect">
            <a:avLst/>
          </a:prstGeom>
          <a:solidFill>
            <a:srgbClr val="FF0000"/>
          </a:solidFill>
          <a:ln w="9525">
            <a:solidFill>
              <a:srgbClr val="FF0000"/>
            </a:solidFill>
            <a:miter lim="800000"/>
            <a:headEnd/>
            <a:tailEnd/>
          </a:ln>
        </p:spPr>
        <p:txBody>
          <a:bodyPr wrap="none" lIns="0" tIns="0" rIns="0" bIns="0">
            <a:spAutoFit/>
          </a:bodyPr>
          <a:lstStyle>
            <a:lvl1pPr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eaLnBrk="1" hangingPunct="1">
              <a:buClrTx/>
              <a:buFontTx/>
              <a:buNone/>
            </a:pPr>
            <a:endParaRPr lang="en-US" altLang="en-US" sz="2800">
              <a:solidFill>
                <a:schemeClr val="tx1"/>
              </a:solidFill>
            </a:endParaRPr>
          </a:p>
        </p:txBody>
      </p:sp>
      <p:sp>
        <p:nvSpPr>
          <p:cNvPr id="71" name="Rectangle 11"/>
          <p:cNvSpPr>
            <a:spLocks noChangeArrowheads="1"/>
          </p:cNvSpPr>
          <p:nvPr/>
        </p:nvSpPr>
        <p:spPr bwMode="auto">
          <a:xfrm>
            <a:off x="881409" y="3123162"/>
            <a:ext cx="5286916" cy="19381"/>
          </a:xfrm>
          <a:prstGeom prst="rect">
            <a:avLst/>
          </a:prstGeom>
          <a:solidFill>
            <a:srgbClr val="FF0000"/>
          </a:solidFill>
          <a:ln w="9525">
            <a:solidFill>
              <a:srgbClr val="FF0000"/>
            </a:solidFill>
            <a:miter lim="800000"/>
            <a:headEnd/>
            <a:tailEnd/>
          </a:ln>
        </p:spPr>
        <p:txBody>
          <a:bodyPr wrap="none" lIns="0" tIns="0" rIns="0" bIns="0">
            <a:spAutoFit/>
          </a:bodyPr>
          <a:lstStyle>
            <a:lvl1pPr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eaLnBrk="1" hangingPunct="1">
              <a:buClrTx/>
              <a:buFontTx/>
              <a:buNone/>
            </a:pPr>
            <a:endParaRPr lang="en-US" altLang="en-US" sz="2800">
              <a:solidFill>
                <a:schemeClr val="tx1"/>
              </a:solidFill>
            </a:endParaRPr>
          </a:p>
        </p:txBody>
      </p:sp>
      <p:sp>
        <p:nvSpPr>
          <p:cNvPr id="72" name="Rectangle 12"/>
          <p:cNvSpPr>
            <a:spLocks noChangeArrowheads="1"/>
          </p:cNvSpPr>
          <p:nvPr/>
        </p:nvSpPr>
        <p:spPr bwMode="auto">
          <a:xfrm>
            <a:off x="881409" y="4037580"/>
            <a:ext cx="5286916" cy="17619"/>
          </a:xfrm>
          <a:prstGeom prst="rect">
            <a:avLst/>
          </a:prstGeom>
          <a:solidFill>
            <a:srgbClr val="FF0000"/>
          </a:solidFill>
          <a:ln w="9525">
            <a:solidFill>
              <a:srgbClr val="FF0000"/>
            </a:solidFill>
            <a:miter lim="800000"/>
            <a:headEnd/>
            <a:tailEnd/>
          </a:ln>
        </p:spPr>
        <p:txBody>
          <a:bodyPr wrap="none" lIns="0" tIns="0" rIns="0" bIns="0">
            <a:spAutoFit/>
          </a:bodyPr>
          <a:lstStyle>
            <a:lvl1pPr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eaLnBrk="1" hangingPunct="1">
              <a:buClrTx/>
              <a:buFontTx/>
              <a:buNone/>
            </a:pPr>
            <a:endParaRPr lang="en-US" altLang="en-US" sz="2800">
              <a:solidFill>
                <a:schemeClr val="tx1"/>
              </a:solidFill>
            </a:endParaRPr>
          </a:p>
        </p:txBody>
      </p:sp>
      <p:sp>
        <p:nvSpPr>
          <p:cNvPr id="73" name="Rectangle 13"/>
          <p:cNvSpPr>
            <a:spLocks noChangeArrowheads="1"/>
          </p:cNvSpPr>
          <p:nvPr/>
        </p:nvSpPr>
        <p:spPr bwMode="auto">
          <a:xfrm>
            <a:off x="3332131" y="2328553"/>
            <a:ext cx="2290893" cy="27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600">
                <a:solidFill>
                  <a:srgbClr val="081D58"/>
                </a:solidFill>
              </a:rPr>
              <a:t>Control limits extended</a:t>
            </a:r>
          </a:p>
        </p:txBody>
      </p:sp>
      <p:sp>
        <p:nvSpPr>
          <p:cNvPr id="74" name="Rectangle 14"/>
          <p:cNvSpPr>
            <a:spLocks noChangeArrowheads="1"/>
          </p:cNvSpPr>
          <p:nvPr/>
        </p:nvSpPr>
        <p:spPr bwMode="auto">
          <a:xfrm>
            <a:off x="6712060" y="2968117"/>
            <a:ext cx="1487043" cy="27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600">
                <a:solidFill>
                  <a:srgbClr val="081D58"/>
                </a:solidFill>
              </a:rPr>
              <a:t>Control Region</a:t>
            </a:r>
          </a:p>
        </p:txBody>
      </p:sp>
      <p:sp>
        <p:nvSpPr>
          <p:cNvPr id="75" name="Rectangle 15"/>
          <p:cNvSpPr>
            <a:spLocks noChangeArrowheads="1"/>
          </p:cNvSpPr>
          <p:nvPr/>
        </p:nvSpPr>
        <p:spPr bwMode="auto">
          <a:xfrm>
            <a:off x="6710493" y="3260589"/>
            <a:ext cx="1773796" cy="27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600">
                <a:solidFill>
                  <a:srgbClr val="081D58"/>
                </a:solidFill>
              </a:rPr>
              <a:t>captures variation</a:t>
            </a:r>
          </a:p>
        </p:txBody>
      </p:sp>
      <p:sp>
        <p:nvSpPr>
          <p:cNvPr id="76" name="Rectangle 16"/>
          <p:cNvSpPr>
            <a:spLocks noChangeArrowheads="1"/>
          </p:cNvSpPr>
          <p:nvPr/>
        </p:nvSpPr>
        <p:spPr bwMode="auto">
          <a:xfrm>
            <a:off x="6716760" y="3561871"/>
            <a:ext cx="1306843" cy="27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600">
                <a:solidFill>
                  <a:srgbClr val="081D58"/>
                </a:solidFill>
              </a:rPr>
              <a:t>natural to the</a:t>
            </a:r>
          </a:p>
        </p:txBody>
      </p:sp>
      <p:sp>
        <p:nvSpPr>
          <p:cNvPr id="77" name="Rectangle 17"/>
          <p:cNvSpPr>
            <a:spLocks noChangeArrowheads="1"/>
          </p:cNvSpPr>
          <p:nvPr/>
        </p:nvSpPr>
        <p:spPr bwMode="auto">
          <a:xfrm>
            <a:off x="6712060" y="3850820"/>
            <a:ext cx="1590462" cy="27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600">
                <a:solidFill>
                  <a:srgbClr val="081D58"/>
                </a:solidFill>
              </a:rPr>
              <a:t>original process</a:t>
            </a:r>
          </a:p>
        </p:txBody>
      </p:sp>
      <p:sp>
        <p:nvSpPr>
          <p:cNvPr id="78" name="Rectangle 18"/>
          <p:cNvSpPr>
            <a:spLocks noChangeArrowheads="1"/>
          </p:cNvSpPr>
          <p:nvPr/>
        </p:nvSpPr>
        <p:spPr bwMode="auto">
          <a:xfrm>
            <a:off x="1061609" y="4377623"/>
            <a:ext cx="1330347" cy="27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600">
                <a:solidFill>
                  <a:srgbClr val="081D58"/>
                </a:solidFill>
              </a:rPr>
              <a:t>Control limits</a:t>
            </a:r>
          </a:p>
        </p:txBody>
      </p:sp>
      <p:sp>
        <p:nvSpPr>
          <p:cNvPr id="79" name="Rectangle 19"/>
          <p:cNvSpPr>
            <a:spLocks noChangeArrowheads="1"/>
          </p:cNvSpPr>
          <p:nvPr/>
        </p:nvSpPr>
        <p:spPr bwMode="auto">
          <a:xfrm>
            <a:off x="1163461" y="4666572"/>
            <a:ext cx="1132911" cy="27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600">
                <a:solidFill>
                  <a:srgbClr val="081D58"/>
                </a:solidFill>
              </a:rPr>
              <a:t>established</a:t>
            </a:r>
          </a:p>
        </p:txBody>
      </p:sp>
      <p:sp>
        <p:nvSpPr>
          <p:cNvPr id="80" name="Rectangle 20"/>
          <p:cNvSpPr>
            <a:spLocks noChangeArrowheads="1"/>
          </p:cNvSpPr>
          <p:nvPr/>
        </p:nvSpPr>
        <p:spPr bwMode="auto">
          <a:xfrm>
            <a:off x="2888682" y="4849808"/>
            <a:ext cx="1361686" cy="597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600">
                <a:solidFill>
                  <a:srgbClr val="081D58"/>
                </a:solidFill>
              </a:rPr>
              <a:t>Special cause</a:t>
            </a:r>
          </a:p>
          <a:p>
            <a:pPr algn="ctr">
              <a:spcBef>
                <a:spcPct val="20000"/>
              </a:spcBef>
              <a:buClr>
                <a:srgbClr val="FFCC00"/>
              </a:buClr>
              <a:buSzPct val="75000"/>
              <a:buFont typeface="Symbol" pitchFamily="18" charset="2"/>
              <a:buNone/>
            </a:pPr>
            <a:r>
              <a:rPr lang="en-US" altLang="en-US" sz="1600">
                <a:solidFill>
                  <a:srgbClr val="081D58"/>
                </a:solidFill>
              </a:rPr>
              <a:t>identified</a:t>
            </a:r>
          </a:p>
        </p:txBody>
      </p:sp>
      <p:sp>
        <p:nvSpPr>
          <p:cNvPr id="81" name="Rectangle 21"/>
          <p:cNvSpPr>
            <a:spLocks noChangeArrowheads="1"/>
          </p:cNvSpPr>
          <p:nvPr/>
        </p:nvSpPr>
        <p:spPr bwMode="auto">
          <a:xfrm>
            <a:off x="4997807" y="4987235"/>
            <a:ext cx="1944595" cy="27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600">
                <a:solidFill>
                  <a:srgbClr val="081D58"/>
                </a:solidFill>
              </a:rPr>
              <a:t>Process has shifted</a:t>
            </a:r>
          </a:p>
        </p:txBody>
      </p:sp>
      <p:sp>
        <p:nvSpPr>
          <p:cNvPr id="82" name="Rectangle 22"/>
          <p:cNvSpPr>
            <a:spLocks noChangeArrowheads="1"/>
          </p:cNvSpPr>
          <p:nvPr/>
        </p:nvSpPr>
        <p:spPr bwMode="auto">
          <a:xfrm>
            <a:off x="5630858" y="5848796"/>
            <a:ext cx="430913" cy="23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400" b="0">
                <a:solidFill>
                  <a:srgbClr val="081D58"/>
                </a:solidFill>
              </a:rPr>
              <a:t>TIME</a:t>
            </a:r>
          </a:p>
        </p:txBody>
      </p:sp>
      <p:sp>
        <p:nvSpPr>
          <p:cNvPr id="83" name="Rectangle 23"/>
          <p:cNvSpPr>
            <a:spLocks noChangeArrowheads="1"/>
          </p:cNvSpPr>
          <p:nvPr/>
        </p:nvSpPr>
        <p:spPr bwMode="auto">
          <a:xfrm>
            <a:off x="627562" y="1303137"/>
            <a:ext cx="141026" cy="23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400" b="0">
                <a:solidFill>
                  <a:srgbClr val="081D58"/>
                </a:solidFill>
              </a:rPr>
              <a:t>Q</a:t>
            </a:r>
          </a:p>
        </p:txBody>
      </p:sp>
      <p:sp>
        <p:nvSpPr>
          <p:cNvPr id="84" name="Rectangle 24"/>
          <p:cNvSpPr>
            <a:spLocks noChangeArrowheads="1"/>
          </p:cNvSpPr>
          <p:nvPr/>
        </p:nvSpPr>
        <p:spPr bwMode="auto">
          <a:xfrm>
            <a:off x="616593" y="1592086"/>
            <a:ext cx="126924" cy="23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400" b="0">
                <a:solidFill>
                  <a:srgbClr val="081D58"/>
                </a:solidFill>
              </a:rPr>
              <a:t>U</a:t>
            </a:r>
          </a:p>
        </p:txBody>
      </p:sp>
      <p:sp>
        <p:nvSpPr>
          <p:cNvPr id="85" name="Rectangle 25"/>
          <p:cNvSpPr>
            <a:spLocks noChangeArrowheads="1"/>
          </p:cNvSpPr>
          <p:nvPr/>
        </p:nvSpPr>
        <p:spPr bwMode="auto">
          <a:xfrm>
            <a:off x="616593" y="1893368"/>
            <a:ext cx="117522" cy="23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400" b="0">
                <a:solidFill>
                  <a:srgbClr val="081D58"/>
                </a:solidFill>
              </a:rPr>
              <a:t>A</a:t>
            </a:r>
          </a:p>
        </p:txBody>
      </p:sp>
      <p:sp>
        <p:nvSpPr>
          <p:cNvPr id="86" name="Rectangle 26"/>
          <p:cNvSpPr>
            <a:spLocks noChangeArrowheads="1"/>
          </p:cNvSpPr>
          <p:nvPr/>
        </p:nvSpPr>
        <p:spPr bwMode="auto">
          <a:xfrm>
            <a:off x="636963" y="2185841"/>
            <a:ext cx="97151" cy="23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400" b="0">
                <a:solidFill>
                  <a:srgbClr val="081D58"/>
                </a:solidFill>
              </a:rPr>
              <a:t>L</a:t>
            </a:r>
          </a:p>
        </p:txBody>
      </p:sp>
      <p:sp>
        <p:nvSpPr>
          <p:cNvPr id="87" name="Rectangle 27"/>
          <p:cNvSpPr>
            <a:spLocks noChangeArrowheads="1"/>
          </p:cNvSpPr>
          <p:nvPr/>
        </p:nvSpPr>
        <p:spPr bwMode="auto">
          <a:xfrm>
            <a:off x="651066" y="2474789"/>
            <a:ext cx="48576" cy="23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400" b="0">
                <a:solidFill>
                  <a:srgbClr val="081D58"/>
                </a:solidFill>
              </a:rPr>
              <a:t>I</a:t>
            </a:r>
          </a:p>
        </p:txBody>
      </p:sp>
      <p:sp>
        <p:nvSpPr>
          <p:cNvPr id="88" name="Rectangle 28"/>
          <p:cNvSpPr>
            <a:spLocks noChangeArrowheads="1"/>
          </p:cNvSpPr>
          <p:nvPr/>
        </p:nvSpPr>
        <p:spPr bwMode="auto">
          <a:xfrm>
            <a:off x="632262" y="2776071"/>
            <a:ext cx="106553" cy="23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400" b="0">
                <a:solidFill>
                  <a:srgbClr val="081D58"/>
                </a:solidFill>
              </a:rPr>
              <a:t>T</a:t>
            </a:r>
          </a:p>
        </p:txBody>
      </p:sp>
      <p:sp>
        <p:nvSpPr>
          <p:cNvPr id="89" name="Rectangle 29"/>
          <p:cNvSpPr>
            <a:spLocks noChangeArrowheads="1"/>
          </p:cNvSpPr>
          <p:nvPr/>
        </p:nvSpPr>
        <p:spPr bwMode="auto">
          <a:xfrm>
            <a:off x="616593" y="3065020"/>
            <a:ext cx="117522" cy="23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400" b="0">
                <a:solidFill>
                  <a:srgbClr val="081D58"/>
                </a:solidFill>
              </a:rPr>
              <a:t>Y</a:t>
            </a:r>
          </a:p>
        </p:txBody>
      </p:sp>
      <p:sp>
        <p:nvSpPr>
          <p:cNvPr id="90" name="Rectangle 30"/>
          <p:cNvSpPr>
            <a:spLocks noChangeArrowheads="1"/>
          </p:cNvSpPr>
          <p:nvPr/>
        </p:nvSpPr>
        <p:spPr bwMode="auto">
          <a:xfrm>
            <a:off x="613459" y="3657013"/>
            <a:ext cx="145727" cy="23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400" b="0">
                <a:solidFill>
                  <a:srgbClr val="081D58"/>
                </a:solidFill>
              </a:rPr>
              <a:t>M</a:t>
            </a:r>
          </a:p>
        </p:txBody>
      </p:sp>
      <p:sp>
        <p:nvSpPr>
          <p:cNvPr id="91" name="Rectangle 31"/>
          <p:cNvSpPr>
            <a:spLocks noChangeArrowheads="1"/>
          </p:cNvSpPr>
          <p:nvPr/>
        </p:nvSpPr>
        <p:spPr bwMode="auto">
          <a:xfrm>
            <a:off x="622861" y="3945962"/>
            <a:ext cx="117522" cy="23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400" b="0">
                <a:solidFill>
                  <a:srgbClr val="081D58"/>
                </a:solidFill>
              </a:rPr>
              <a:t>E</a:t>
            </a:r>
          </a:p>
        </p:txBody>
      </p:sp>
      <p:sp>
        <p:nvSpPr>
          <p:cNvPr id="92" name="Rectangle 32"/>
          <p:cNvSpPr>
            <a:spLocks noChangeArrowheads="1"/>
          </p:cNvSpPr>
          <p:nvPr/>
        </p:nvSpPr>
        <p:spPr bwMode="auto">
          <a:xfrm>
            <a:off x="616593" y="4238434"/>
            <a:ext cx="117522" cy="23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400" b="0">
                <a:solidFill>
                  <a:srgbClr val="081D58"/>
                </a:solidFill>
              </a:rPr>
              <a:t>A</a:t>
            </a:r>
          </a:p>
        </p:txBody>
      </p:sp>
      <p:sp>
        <p:nvSpPr>
          <p:cNvPr id="93" name="Rectangle 33"/>
          <p:cNvSpPr>
            <a:spLocks noChangeArrowheads="1"/>
          </p:cNvSpPr>
          <p:nvPr/>
        </p:nvSpPr>
        <p:spPr bwMode="auto">
          <a:xfrm>
            <a:off x="622861" y="4539716"/>
            <a:ext cx="117522" cy="23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400" b="0">
                <a:solidFill>
                  <a:srgbClr val="081D58"/>
                </a:solidFill>
              </a:rPr>
              <a:t>S</a:t>
            </a:r>
          </a:p>
        </p:txBody>
      </p:sp>
      <p:sp>
        <p:nvSpPr>
          <p:cNvPr id="94" name="Rectangle 34"/>
          <p:cNvSpPr>
            <a:spLocks noChangeArrowheads="1"/>
          </p:cNvSpPr>
          <p:nvPr/>
        </p:nvSpPr>
        <p:spPr bwMode="auto">
          <a:xfrm>
            <a:off x="616593" y="4828665"/>
            <a:ext cx="126924" cy="23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400" b="0">
                <a:solidFill>
                  <a:srgbClr val="081D58"/>
                </a:solidFill>
              </a:rPr>
              <a:t>U</a:t>
            </a:r>
          </a:p>
        </p:txBody>
      </p:sp>
      <p:sp>
        <p:nvSpPr>
          <p:cNvPr id="95" name="Rectangle 35"/>
          <p:cNvSpPr>
            <a:spLocks noChangeArrowheads="1"/>
          </p:cNvSpPr>
          <p:nvPr/>
        </p:nvSpPr>
        <p:spPr bwMode="auto">
          <a:xfrm>
            <a:off x="616593" y="5117614"/>
            <a:ext cx="126924" cy="23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400" b="0">
                <a:solidFill>
                  <a:srgbClr val="081D58"/>
                </a:solidFill>
              </a:rPr>
              <a:t>R</a:t>
            </a:r>
          </a:p>
        </p:txBody>
      </p:sp>
      <p:sp>
        <p:nvSpPr>
          <p:cNvPr id="96" name="Rectangle 36"/>
          <p:cNvSpPr>
            <a:spLocks noChangeArrowheads="1"/>
          </p:cNvSpPr>
          <p:nvPr/>
        </p:nvSpPr>
        <p:spPr bwMode="auto">
          <a:xfrm>
            <a:off x="622861" y="5418896"/>
            <a:ext cx="117522" cy="23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400" b="0">
                <a:solidFill>
                  <a:srgbClr val="081D58"/>
                </a:solidFill>
              </a:rPr>
              <a:t>E</a:t>
            </a:r>
          </a:p>
        </p:txBody>
      </p:sp>
      <p:sp>
        <p:nvSpPr>
          <p:cNvPr id="97" name="Rectangle 37"/>
          <p:cNvSpPr>
            <a:spLocks noChangeArrowheads="1"/>
          </p:cNvSpPr>
          <p:nvPr/>
        </p:nvSpPr>
        <p:spPr bwMode="auto">
          <a:xfrm>
            <a:off x="622861" y="5711369"/>
            <a:ext cx="117522" cy="23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400" b="0">
                <a:solidFill>
                  <a:srgbClr val="081D58"/>
                </a:solidFill>
              </a:rPr>
              <a:t>S</a:t>
            </a:r>
          </a:p>
        </p:txBody>
      </p:sp>
      <p:sp>
        <p:nvSpPr>
          <p:cNvPr id="98" name="Freeform 38"/>
          <p:cNvSpPr>
            <a:spLocks/>
          </p:cNvSpPr>
          <p:nvPr/>
        </p:nvSpPr>
        <p:spPr bwMode="auto">
          <a:xfrm>
            <a:off x="872007" y="1893368"/>
            <a:ext cx="5619111" cy="3876143"/>
          </a:xfrm>
          <a:custGeom>
            <a:avLst/>
            <a:gdLst>
              <a:gd name="T0" fmla="*/ 2147483647 w 2600"/>
              <a:gd name="T1" fmla="*/ 0 h 1922"/>
              <a:gd name="T2" fmla="*/ 2147483647 w 2600"/>
              <a:gd name="T3" fmla="*/ 2147483647 h 1922"/>
              <a:gd name="T4" fmla="*/ 2147483647 w 2600"/>
              <a:gd name="T5" fmla="*/ 2147483647 h 1922"/>
              <a:gd name="T6" fmla="*/ 2147483647 w 2600"/>
              <a:gd name="T7" fmla="*/ 2147483647 h 1922"/>
              <a:gd name="T8" fmla="*/ 0 w 2600"/>
              <a:gd name="T9" fmla="*/ 2147483647 h 1922"/>
              <a:gd name="T10" fmla="*/ 0 w 2600"/>
              <a:gd name="T11" fmla="*/ 0 h 1922"/>
              <a:gd name="T12" fmla="*/ 2147483647 w 2600"/>
              <a:gd name="T13" fmla="*/ 0 h 1922"/>
              <a:gd name="T14" fmla="*/ 0 60000 65536"/>
              <a:gd name="T15" fmla="*/ 0 60000 65536"/>
              <a:gd name="T16" fmla="*/ 0 60000 65536"/>
              <a:gd name="T17" fmla="*/ 0 60000 65536"/>
              <a:gd name="T18" fmla="*/ 0 60000 65536"/>
              <a:gd name="T19" fmla="*/ 0 60000 65536"/>
              <a:gd name="T20" fmla="*/ 0 60000 65536"/>
              <a:gd name="T21" fmla="*/ 0 w 2600"/>
              <a:gd name="T22" fmla="*/ 0 h 1922"/>
              <a:gd name="T23" fmla="*/ 2600 w 2600"/>
              <a:gd name="T24" fmla="*/ 1922 h 19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00" h="1922">
                <a:moveTo>
                  <a:pt x="10" y="0"/>
                </a:moveTo>
                <a:lnTo>
                  <a:pt x="10" y="1912"/>
                </a:lnTo>
                <a:lnTo>
                  <a:pt x="2600" y="1912"/>
                </a:lnTo>
                <a:lnTo>
                  <a:pt x="2600" y="1922"/>
                </a:lnTo>
                <a:lnTo>
                  <a:pt x="0" y="1922"/>
                </a:lnTo>
                <a:lnTo>
                  <a:pt x="0" y="0"/>
                </a:lnTo>
                <a:lnTo>
                  <a:pt x="10" y="0"/>
                </a:lnTo>
                <a:close/>
              </a:path>
            </a:pathLst>
          </a:custGeom>
          <a:solidFill>
            <a:srgbClr val="FF0000"/>
          </a:solidFill>
          <a:ln w="9525">
            <a:solidFill>
              <a:srgbClr val="FF0000"/>
            </a:solidFill>
            <a:round/>
            <a:headEnd/>
            <a:tailEnd/>
          </a:ln>
        </p:spPr>
        <p:txBody>
          <a:bodyPr wrap="none" lIns="0" tIns="0" rIns="0" bIns="0">
            <a:spAutoFit/>
          </a:bodyPr>
          <a:lstStyle/>
          <a:p>
            <a:endParaRPr lang="en-US"/>
          </a:p>
        </p:txBody>
      </p:sp>
      <p:sp>
        <p:nvSpPr>
          <p:cNvPr id="99" name="Rectangle 39"/>
          <p:cNvSpPr>
            <a:spLocks noChangeArrowheads="1"/>
          </p:cNvSpPr>
          <p:nvPr/>
        </p:nvSpPr>
        <p:spPr bwMode="auto">
          <a:xfrm>
            <a:off x="6262343" y="4363528"/>
            <a:ext cx="1372655" cy="27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600">
                <a:solidFill>
                  <a:srgbClr val="081D58"/>
                </a:solidFill>
              </a:rPr>
              <a:t>Process trend</a:t>
            </a:r>
          </a:p>
        </p:txBody>
      </p:sp>
      <p:sp>
        <p:nvSpPr>
          <p:cNvPr id="100" name="Freeform 40"/>
          <p:cNvSpPr>
            <a:spLocks/>
          </p:cNvSpPr>
          <p:nvPr/>
        </p:nvSpPr>
        <p:spPr bwMode="auto">
          <a:xfrm>
            <a:off x="3852361" y="4171483"/>
            <a:ext cx="728635" cy="251949"/>
          </a:xfrm>
          <a:custGeom>
            <a:avLst/>
            <a:gdLst>
              <a:gd name="T0" fmla="*/ 0 w 337"/>
              <a:gd name="T1" fmla="*/ 0 h 125"/>
              <a:gd name="T2" fmla="*/ 2147483647 w 337"/>
              <a:gd name="T3" fmla="*/ 2147483647 h 125"/>
              <a:gd name="T4" fmla="*/ 2147483647 w 337"/>
              <a:gd name="T5" fmla="*/ 2147483647 h 125"/>
              <a:gd name="T6" fmla="*/ 2147483647 w 337"/>
              <a:gd name="T7" fmla="*/ 2147483647 h 125"/>
              <a:gd name="T8" fmla="*/ 2147483647 w 337"/>
              <a:gd name="T9" fmla="*/ 2147483647 h 125"/>
              <a:gd name="T10" fmla="*/ 2147483647 w 337"/>
              <a:gd name="T11" fmla="*/ 2147483647 h 125"/>
              <a:gd name="T12" fmla="*/ 2147483647 w 337"/>
              <a:gd name="T13" fmla="*/ 2147483647 h 125"/>
              <a:gd name="T14" fmla="*/ 2147483647 w 337"/>
              <a:gd name="T15" fmla="*/ 2147483647 h 125"/>
              <a:gd name="T16" fmla="*/ 2147483647 w 337"/>
              <a:gd name="T17" fmla="*/ 2147483647 h 125"/>
              <a:gd name="T18" fmla="*/ 2147483647 w 337"/>
              <a:gd name="T19" fmla="*/ 2147483647 h 125"/>
              <a:gd name="T20" fmla="*/ 2147483647 w 337"/>
              <a:gd name="T21" fmla="*/ 2147483647 h 125"/>
              <a:gd name="T22" fmla="*/ 2147483647 w 337"/>
              <a:gd name="T23" fmla="*/ 2147483647 h 125"/>
              <a:gd name="T24" fmla="*/ 2147483647 w 337"/>
              <a:gd name="T25" fmla="*/ 2147483647 h 125"/>
              <a:gd name="T26" fmla="*/ 2147483647 w 337"/>
              <a:gd name="T27" fmla="*/ 2147483647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7"/>
              <a:gd name="T43" fmla="*/ 0 h 125"/>
              <a:gd name="T44" fmla="*/ 337 w 337"/>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7" h="125">
                <a:moveTo>
                  <a:pt x="0" y="0"/>
                </a:moveTo>
                <a:lnTo>
                  <a:pt x="10" y="29"/>
                </a:lnTo>
                <a:lnTo>
                  <a:pt x="29" y="48"/>
                </a:lnTo>
                <a:lnTo>
                  <a:pt x="58" y="58"/>
                </a:lnTo>
                <a:lnTo>
                  <a:pt x="77" y="62"/>
                </a:lnTo>
                <a:lnTo>
                  <a:pt x="101" y="62"/>
                </a:lnTo>
                <a:lnTo>
                  <a:pt x="135" y="58"/>
                </a:lnTo>
                <a:lnTo>
                  <a:pt x="183" y="53"/>
                </a:lnTo>
                <a:lnTo>
                  <a:pt x="245" y="53"/>
                </a:lnTo>
                <a:lnTo>
                  <a:pt x="260" y="58"/>
                </a:lnTo>
                <a:lnTo>
                  <a:pt x="284" y="67"/>
                </a:lnTo>
                <a:lnTo>
                  <a:pt x="308" y="82"/>
                </a:lnTo>
                <a:lnTo>
                  <a:pt x="322" y="101"/>
                </a:lnTo>
                <a:lnTo>
                  <a:pt x="337" y="125"/>
                </a:lnTo>
              </a:path>
            </a:pathLst>
          </a:custGeom>
          <a:noFill/>
          <a:ln w="19050">
            <a:solidFill>
              <a:srgbClr val="5F5F5F"/>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p>
        </p:txBody>
      </p:sp>
      <p:sp>
        <p:nvSpPr>
          <p:cNvPr id="101" name="Freeform 41"/>
          <p:cNvSpPr>
            <a:spLocks/>
          </p:cNvSpPr>
          <p:nvPr/>
        </p:nvSpPr>
        <p:spPr bwMode="auto">
          <a:xfrm>
            <a:off x="4580997" y="4171483"/>
            <a:ext cx="723935" cy="243140"/>
          </a:xfrm>
          <a:custGeom>
            <a:avLst/>
            <a:gdLst>
              <a:gd name="T0" fmla="*/ 2147483647 w 336"/>
              <a:gd name="T1" fmla="*/ 0 h 120"/>
              <a:gd name="T2" fmla="*/ 2147483647 w 336"/>
              <a:gd name="T3" fmla="*/ 2147483647 h 120"/>
              <a:gd name="T4" fmla="*/ 2147483647 w 336"/>
              <a:gd name="T5" fmla="*/ 2147483647 h 120"/>
              <a:gd name="T6" fmla="*/ 2147483647 w 336"/>
              <a:gd name="T7" fmla="*/ 2147483647 h 120"/>
              <a:gd name="T8" fmla="*/ 2147483647 w 336"/>
              <a:gd name="T9" fmla="*/ 2147483647 h 120"/>
              <a:gd name="T10" fmla="*/ 2147483647 w 336"/>
              <a:gd name="T11" fmla="*/ 2147483647 h 120"/>
              <a:gd name="T12" fmla="*/ 2147483647 w 336"/>
              <a:gd name="T13" fmla="*/ 2147483647 h 120"/>
              <a:gd name="T14" fmla="*/ 2147483647 w 336"/>
              <a:gd name="T15" fmla="*/ 2147483647 h 120"/>
              <a:gd name="T16" fmla="*/ 2147483647 w 336"/>
              <a:gd name="T17" fmla="*/ 2147483647 h 120"/>
              <a:gd name="T18" fmla="*/ 2147483647 w 336"/>
              <a:gd name="T19" fmla="*/ 2147483647 h 120"/>
              <a:gd name="T20" fmla="*/ 2147483647 w 336"/>
              <a:gd name="T21" fmla="*/ 2147483647 h 120"/>
              <a:gd name="T22" fmla="*/ 2147483647 w 336"/>
              <a:gd name="T23" fmla="*/ 2147483647 h 120"/>
              <a:gd name="T24" fmla="*/ 2147483647 w 336"/>
              <a:gd name="T25" fmla="*/ 2147483647 h 120"/>
              <a:gd name="T26" fmla="*/ 0 w 336"/>
              <a:gd name="T27" fmla="*/ 2147483647 h 1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6"/>
              <a:gd name="T43" fmla="*/ 0 h 120"/>
              <a:gd name="T44" fmla="*/ 336 w 336"/>
              <a:gd name="T45" fmla="*/ 120 h 1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6" h="120">
                <a:moveTo>
                  <a:pt x="336" y="0"/>
                </a:moveTo>
                <a:lnTo>
                  <a:pt x="326" y="29"/>
                </a:lnTo>
                <a:lnTo>
                  <a:pt x="317" y="38"/>
                </a:lnTo>
                <a:lnTo>
                  <a:pt x="302" y="48"/>
                </a:lnTo>
                <a:lnTo>
                  <a:pt x="274" y="58"/>
                </a:lnTo>
                <a:lnTo>
                  <a:pt x="254" y="58"/>
                </a:lnTo>
                <a:lnTo>
                  <a:pt x="230" y="62"/>
                </a:lnTo>
                <a:lnTo>
                  <a:pt x="197" y="58"/>
                </a:lnTo>
                <a:lnTo>
                  <a:pt x="110" y="48"/>
                </a:lnTo>
                <a:lnTo>
                  <a:pt x="72" y="53"/>
                </a:lnTo>
                <a:lnTo>
                  <a:pt x="48" y="62"/>
                </a:lnTo>
                <a:lnTo>
                  <a:pt x="24" y="77"/>
                </a:lnTo>
                <a:lnTo>
                  <a:pt x="9" y="96"/>
                </a:lnTo>
                <a:lnTo>
                  <a:pt x="0" y="120"/>
                </a:lnTo>
              </a:path>
            </a:pathLst>
          </a:custGeom>
          <a:noFill/>
          <a:ln w="19050">
            <a:solidFill>
              <a:srgbClr val="5F5F5F"/>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p>
        </p:txBody>
      </p:sp>
      <p:grpSp>
        <p:nvGrpSpPr>
          <p:cNvPr id="102" name="Group 42"/>
          <p:cNvGrpSpPr>
            <a:grpSpLocks/>
          </p:cNvGrpSpPr>
          <p:nvPr/>
        </p:nvGrpSpPr>
        <p:grpSpPr bwMode="auto">
          <a:xfrm>
            <a:off x="922150" y="4141531"/>
            <a:ext cx="1559123" cy="243140"/>
            <a:chOff x="492" y="3395"/>
            <a:chExt cx="721" cy="120"/>
          </a:xfrm>
        </p:grpSpPr>
        <p:sp>
          <p:nvSpPr>
            <p:cNvPr id="117" name="Freeform 43"/>
            <p:cNvSpPr>
              <a:spLocks/>
            </p:cNvSpPr>
            <p:nvPr/>
          </p:nvSpPr>
          <p:spPr bwMode="auto">
            <a:xfrm>
              <a:off x="492" y="3395"/>
              <a:ext cx="361" cy="120"/>
            </a:xfrm>
            <a:custGeom>
              <a:avLst/>
              <a:gdLst>
                <a:gd name="T0" fmla="*/ 0 w 361"/>
                <a:gd name="T1" fmla="*/ 0 h 120"/>
                <a:gd name="T2" fmla="*/ 10 w 361"/>
                <a:gd name="T3" fmla="*/ 28 h 120"/>
                <a:gd name="T4" fmla="*/ 20 w 361"/>
                <a:gd name="T5" fmla="*/ 38 h 120"/>
                <a:gd name="T6" fmla="*/ 34 w 361"/>
                <a:gd name="T7" fmla="*/ 48 h 120"/>
                <a:gd name="T8" fmla="*/ 68 w 361"/>
                <a:gd name="T9" fmla="*/ 57 h 120"/>
                <a:gd name="T10" fmla="*/ 87 w 361"/>
                <a:gd name="T11" fmla="*/ 57 h 120"/>
                <a:gd name="T12" fmla="*/ 111 w 361"/>
                <a:gd name="T13" fmla="*/ 62 h 120"/>
                <a:gd name="T14" fmla="*/ 149 w 361"/>
                <a:gd name="T15" fmla="*/ 57 h 120"/>
                <a:gd name="T16" fmla="*/ 193 w 361"/>
                <a:gd name="T17" fmla="*/ 52 h 120"/>
                <a:gd name="T18" fmla="*/ 241 w 361"/>
                <a:gd name="T19" fmla="*/ 48 h 120"/>
                <a:gd name="T20" fmla="*/ 260 w 361"/>
                <a:gd name="T21" fmla="*/ 52 h 120"/>
                <a:gd name="T22" fmla="*/ 279 w 361"/>
                <a:gd name="T23" fmla="*/ 52 h 120"/>
                <a:gd name="T24" fmla="*/ 308 w 361"/>
                <a:gd name="T25" fmla="*/ 62 h 120"/>
                <a:gd name="T26" fmla="*/ 332 w 361"/>
                <a:gd name="T27" fmla="*/ 81 h 120"/>
                <a:gd name="T28" fmla="*/ 346 w 361"/>
                <a:gd name="T29" fmla="*/ 96 h 120"/>
                <a:gd name="T30" fmla="*/ 361 w 361"/>
                <a:gd name="T31" fmla="*/ 12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1"/>
                <a:gd name="T49" fmla="*/ 0 h 120"/>
                <a:gd name="T50" fmla="*/ 361 w 361"/>
                <a:gd name="T51" fmla="*/ 120 h 1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1" h="120">
                  <a:moveTo>
                    <a:pt x="0" y="0"/>
                  </a:moveTo>
                  <a:lnTo>
                    <a:pt x="10" y="28"/>
                  </a:lnTo>
                  <a:lnTo>
                    <a:pt x="20" y="38"/>
                  </a:lnTo>
                  <a:lnTo>
                    <a:pt x="34" y="48"/>
                  </a:lnTo>
                  <a:lnTo>
                    <a:pt x="68" y="57"/>
                  </a:lnTo>
                  <a:lnTo>
                    <a:pt x="87" y="57"/>
                  </a:lnTo>
                  <a:lnTo>
                    <a:pt x="111" y="62"/>
                  </a:lnTo>
                  <a:lnTo>
                    <a:pt x="149" y="57"/>
                  </a:lnTo>
                  <a:lnTo>
                    <a:pt x="193" y="52"/>
                  </a:lnTo>
                  <a:lnTo>
                    <a:pt x="241" y="48"/>
                  </a:lnTo>
                  <a:lnTo>
                    <a:pt x="260" y="52"/>
                  </a:lnTo>
                  <a:lnTo>
                    <a:pt x="279" y="52"/>
                  </a:lnTo>
                  <a:lnTo>
                    <a:pt x="308" y="62"/>
                  </a:lnTo>
                  <a:lnTo>
                    <a:pt x="332" y="81"/>
                  </a:lnTo>
                  <a:lnTo>
                    <a:pt x="346" y="96"/>
                  </a:lnTo>
                  <a:lnTo>
                    <a:pt x="361" y="120"/>
                  </a:lnTo>
                </a:path>
              </a:pathLst>
            </a:custGeom>
            <a:noFill/>
            <a:ln w="19050">
              <a:solidFill>
                <a:srgbClr val="5F5F5F"/>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p>
          </p:txBody>
        </p:sp>
        <p:sp>
          <p:nvSpPr>
            <p:cNvPr id="118" name="Freeform 44"/>
            <p:cNvSpPr>
              <a:spLocks/>
            </p:cNvSpPr>
            <p:nvPr/>
          </p:nvSpPr>
          <p:spPr bwMode="auto">
            <a:xfrm>
              <a:off x="853" y="3395"/>
              <a:ext cx="360" cy="120"/>
            </a:xfrm>
            <a:custGeom>
              <a:avLst/>
              <a:gdLst>
                <a:gd name="T0" fmla="*/ 360 w 360"/>
                <a:gd name="T1" fmla="*/ 0 h 120"/>
                <a:gd name="T2" fmla="*/ 350 w 360"/>
                <a:gd name="T3" fmla="*/ 28 h 120"/>
                <a:gd name="T4" fmla="*/ 341 w 360"/>
                <a:gd name="T5" fmla="*/ 38 h 120"/>
                <a:gd name="T6" fmla="*/ 326 w 360"/>
                <a:gd name="T7" fmla="*/ 48 h 120"/>
                <a:gd name="T8" fmla="*/ 298 w 360"/>
                <a:gd name="T9" fmla="*/ 57 h 120"/>
                <a:gd name="T10" fmla="*/ 211 w 360"/>
                <a:gd name="T11" fmla="*/ 57 h 120"/>
                <a:gd name="T12" fmla="*/ 163 w 360"/>
                <a:gd name="T13" fmla="*/ 52 h 120"/>
                <a:gd name="T14" fmla="*/ 120 w 360"/>
                <a:gd name="T15" fmla="*/ 48 h 120"/>
                <a:gd name="T16" fmla="*/ 96 w 360"/>
                <a:gd name="T17" fmla="*/ 52 h 120"/>
                <a:gd name="T18" fmla="*/ 81 w 360"/>
                <a:gd name="T19" fmla="*/ 52 h 120"/>
                <a:gd name="T20" fmla="*/ 53 w 360"/>
                <a:gd name="T21" fmla="*/ 62 h 120"/>
                <a:gd name="T22" fmla="*/ 29 w 360"/>
                <a:gd name="T23" fmla="*/ 76 h 120"/>
                <a:gd name="T24" fmla="*/ 14 w 360"/>
                <a:gd name="T25" fmla="*/ 96 h 120"/>
                <a:gd name="T26" fmla="*/ 0 w 360"/>
                <a:gd name="T27" fmla="*/ 120 h 1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0"/>
                <a:gd name="T43" fmla="*/ 0 h 120"/>
                <a:gd name="T44" fmla="*/ 360 w 360"/>
                <a:gd name="T45" fmla="*/ 120 h 1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0" h="120">
                  <a:moveTo>
                    <a:pt x="360" y="0"/>
                  </a:moveTo>
                  <a:lnTo>
                    <a:pt x="350" y="28"/>
                  </a:lnTo>
                  <a:lnTo>
                    <a:pt x="341" y="38"/>
                  </a:lnTo>
                  <a:lnTo>
                    <a:pt x="326" y="48"/>
                  </a:lnTo>
                  <a:lnTo>
                    <a:pt x="298" y="57"/>
                  </a:lnTo>
                  <a:lnTo>
                    <a:pt x="211" y="57"/>
                  </a:lnTo>
                  <a:lnTo>
                    <a:pt x="163" y="52"/>
                  </a:lnTo>
                  <a:lnTo>
                    <a:pt x="120" y="48"/>
                  </a:lnTo>
                  <a:lnTo>
                    <a:pt x="96" y="52"/>
                  </a:lnTo>
                  <a:lnTo>
                    <a:pt x="81" y="52"/>
                  </a:lnTo>
                  <a:lnTo>
                    <a:pt x="53" y="62"/>
                  </a:lnTo>
                  <a:lnTo>
                    <a:pt x="29" y="76"/>
                  </a:lnTo>
                  <a:lnTo>
                    <a:pt x="14" y="96"/>
                  </a:lnTo>
                  <a:lnTo>
                    <a:pt x="0" y="120"/>
                  </a:lnTo>
                </a:path>
              </a:pathLst>
            </a:custGeom>
            <a:noFill/>
            <a:ln w="19050">
              <a:solidFill>
                <a:srgbClr val="5F5F5F"/>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p>
          </p:txBody>
        </p:sp>
      </p:grpSp>
      <p:sp>
        <p:nvSpPr>
          <p:cNvPr id="103" name="Text Box 45"/>
          <p:cNvSpPr txBox="1">
            <a:spLocks noChangeArrowheads="1"/>
          </p:cNvSpPr>
          <p:nvPr/>
        </p:nvSpPr>
        <p:spPr bwMode="auto">
          <a:xfrm>
            <a:off x="5659064" y="2876499"/>
            <a:ext cx="360400" cy="23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50000"/>
              </a:spcBef>
              <a:buClr>
                <a:srgbClr val="FFCC00"/>
              </a:buClr>
              <a:buSzPct val="75000"/>
              <a:buFont typeface="Symbol" pitchFamily="18" charset="2"/>
              <a:buNone/>
            </a:pPr>
            <a:r>
              <a:rPr lang="en-US" altLang="en-US" sz="1400" b="0">
                <a:solidFill>
                  <a:srgbClr val="081D58"/>
                </a:solidFill>
              </a:rPr>
              <a:t>UCL</a:t>
            </a:r>
          </a:p>
        </p:txBody>
      </p:sp>
      <p:sp>
        <p:nvSpPr>
          <p:cNvPr id="104" name="Text Box 46"/>
          <p:cNvSpPr txBox="1">
            <a:spLocks noChangeArrowheads="1"/>
          </p:cNvSpPr>
          <p:nvPr/>
        </p:nvSpPr>
        <p:spPr bwMode="auto">
          <a:xfrm>
            <a:off x="5670032" y="4060484"/>
            <a:ext cx="330628" cy="23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50000"/>
              </a:spcBef>
              <a:buClr>
                <a:srgbClr val="FFCC00"/>
              </a:buClr>
              <a:buSzPct val="75000"/>
              <a:buFont typeface="Symbol" pitchFamily="18" charset="2"/>
              <a:buNone/>
            </a:pPr>
            <a:r>
              <a:rPr lang="en-US" altLang="en-US" sz="1400" b="0">
                <a:solidFill>
                  <a:srgbClr val="081D58"/>
                </a:solidFill>
              </a:rPr>
              <a:t>LCL</a:t>
            </a:r>
          </a:p>
        </p:txBody>
      </p:sp>
      <p:sp>
        <p:nvSpPr>
          <p:cNvPr id="105" name="Line 47"/>
          <p:cNvSpPr>
            <a:spLocks noChangeShapeType="1"/>
          </p:cNvSpPr>
          <p:nvPr/>
        </p:nvSpPr>
        <p:spPr bwMode="auto">
          <a:xfrm>
            <a:off x="6202798" y="5950985"/>
            <a:ext cx="73176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106" name="Freeform 48"/>
          <p:cNvSpPr>
            <a:spLocks/>
          </p:cNvSpPr>
          <p:nvPr/>
        </p:nvSpPr>
        <p:spPr bwMode="auto">
          <a:xfrm>
            <a:off x="2883981" y="4361766"/>
            <a:ext cx="622082" cy="484518"/>
          </a:xfrm>
          <a:custGeom>
            <a:avLst/>
            <a:gdLst>
              <a:gd name="T0" fmla="*/ 2147483647 w 288"/>
              <a:gd name="T1" fmla="*/ 2147483647 h 240"/>
              <a:gd name="T2" fmla="*/ 2147483647 w 288"/>
              <a:gd name="T3" fmla="*/ 2147483647 h 240"/>
              <a:gd name="T4" fmla="*/ 0 w 288"/>
              <a:gd name="T5" fmla="*/ 0 h 240"/>
              <a:gd name="T6" fmla="*/ 0 60000 65536"/>
              <a:gd name="T7" fmla="*/ 0 60000 65536"/>
              <a:gd name="T8" fmla="*/ 0 60000 65536"/>
              <a:gd name="T9" fmla="*/ 0 w 288"/>
              <a:gd name="T10" fmla="*/ 0 h 240"/>
              <a:gd name="T11" fmla="*/ 288 w 288"/>
              <a:gd name="T12" fmla="*/ 240 h 240"/>
            </a:gdLst>
            <a:ahLst/>
            <a:cxnLst>
              <a:cxn ang="T6">
                <a:pos x="T0" y="T1"/>
              </a:cxn>
              <a:cxn ang="T7">
                <a:pos x="T2" y="T3"/>
              </a:cxn>
              <a:cxn ang="T8">
                <a:pos x="T4" y="T5"/>
              </a:cxn>
            </a:cxnLst>
            <a:rect l="T9" t="T10" r="T11" b="T12"/>
            <a:pathLst>
              <a:path w="288" h="240">
                <a:moveTo>
                  <a:pt x="288" y="240"/>
                </a:moveTo>
                <a:cubicBezTo>
                  <a:pt x="216" y="212"/>
                  <a:pt x="144" y="184"/>
                  <a:pt x="96" y="144"/>
                </a:cubicBezTo>
                <a:cubicBezTo>
                  <a:pt x="48" y="104"/>
                  <a:pt x="24" y="52"/>
                  <a:pt x="0" y="0"/>
                </a:cubicBezTo>
              </a:path>
            </a:pathLst>
          </a:custGeom>
          <a:noFill/>
          <a:ln w="19050">
            <a:solidFill>
              <a:srgbClr val="5F5F5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p>
        </p:txBody>
      </p:sp>
      <p:sp>
        <p:nvSpPr>
          <p:cNvPr id="107" name="Freeform 49"/>
          <p:cNvSpPr>
            <a:spLocks/>
          </p:cNvSpPr>
          <p:nvPr/>
        </p:nvSpPr>
        <p:spPr bwMode="auto">
          <a:xfrm>
            <a:off x="4646809" y="4460432"/>
            <a:ext cx="623649" cy="482756"/>
          </a:xfrm>
          <a:custGeom>
            <a:avLst/>
            <a:gdLst>
              <a:gd name="T0" fmla="*/ 2147483647 w 288"/>
              <a:gd name="T1" fmla="*/ 2147483647 h 240"/>
              <a:gd name="T2" fmla="*/ 2147483647 w 288"/>
              <a:gd name="T3" fmla="*/ 2147483647 h 240"/>
              <a:gd name="T4" fmla="*/ 0 w 288"/>
              <a:gd name="T5" fmla="*/ 0 h 240"/>
              <a:gd name="T6" fmla="*/ 0 60000 65536"/>
              <a:gd name="T7" fmla="*/ 0 60000 65536"/>
              <a:gd name="T8" fmla="*/ 0 60000 65536"/>
              <a:gd name="T9" fmla="*/ 0 w 288"/>
              <a:gd name="T10" fmla="*/ 0 h 240"/>
              <a:gd name="T11" fmla="*/ 288 w 288"/>
              <a:gd name="T12" fmla="*/ 240 h 240"/>
            </a:gdLst>
            <a:ahLst/>
            <a:cxnLst>
              <a:cxn ang="T6">
                <a:pos x="T0" y="T1"/>
              </a:cxn>
              <a:cxn ang="T7">
                <a:pos x="T2" y="T3"/>
              </a:cxn>
              <a:cxn ang="T8">
                <a:pos x="T4" y="T5"/>
              </a:cxn>
            </a:cxnLst>
            <a:rect l="T9" t="T10" r="T11" b="T12"/>
            <a:pathLst>
              <a:path w="288" h="240">
                <a:moveTo>
                  <a:pt x="288" y="240"/>
                </a:moveTo>
                <a:cubicBezTo>
                  <a:pt x="216" y="212"/>
                  <a:pt x="144" y="184"/>
                  <a:pt x="96" y="144"/>
                </a:cubicBezTo>
                <a:cubicBezTo>
                  <a:pt x="48" y="104"/>
                  <a:pt x="24" y="52"/>
                  <a:pt x="0" y="0"/>
                </a:cubicBezTo>
              </a:path>
            </a:pathLst>
          </a:custGeom>
          <a:noFill/>
          <a:ln w="19050">
            <a:solidFill>
              <a:srgbClr val="5F5F5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p>
        </p:txBody>
      </p:sp>
      <p:sp>
        <p:nvSpPr>
          <p:cNvPr id="108" name="Line 50"/>
          <p:cNvSpPr>
            <a:spLocks noChangeShapeType="1"/>
          </p:cNvSpPr>
          <p:nvPr/>
        </p:nvSpPr>
        <p:spPr bwMode="auto">
          <a:xfrm flipH="1" flipV="1">
            <a:off x="5787554" y="3586538"/>
            <a:ext cx="752140" cy="778752"/>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en-US"/>
          </a:p>
        </p:txBody>
      </p:sp>
      <p:grpSp>
        <p:nvGrpSpPr>
          <p:cNvPr id="109" name="Group 51"/>
          <p:cNvGrpSpPr>
            <a:grpSpLocks/>
          </p:cNvGrpSpPr>
          <p:nvPr/>
        </p:nvGrpSpPr>
        <p:grpSpPr bwMode="auto">
          <a:xfrm rot="16200000">
            <a:off x="6160260" y="3513281"/>
            <a:ext cx="967274" cy="153562"/>
            <a:chOff x="492" y="3395"/>
            <a:chExt cx="721" cy="120"/>
          </a:xfrm>
        </p:grpSpPr>
        <p:sp>
          <p:nvSpPr>
            <p:cNvPr id="115" name="Freeform 52"/>
            <p:cNvSpPr>
              <a:spLocks/>
            </p:cNvSpPr>
            <p:nvPr/>
          </p:nvSpPr>
          <p:spPr bwMode="auto">
            <a:xfrm>
              <a:off x="492" y="3395"/>
              <a:ext cx="361" cy="120"/>
            </a:xfrm>
            <a:custGeom>
              <a:avLst/>
              <a:gdLst>
                <a:gd name="T0" fmla="*/ 0 w 361"/>
                <a:gd name="T1" fmla="*/ 0 h 120"/>
                <a:gd name="T2" fmla="*/ 10 w 361"/>
                <a:gd name="T3" fmla="*/ 28 h 120"/>
                <a:gd name="T4" fmla="*/ 20 w 361"/>
                <a:gd name="T5" fmla="*/ 38 h 120"/>
                <a:gd name="T6" fmla="*/ 34 w 361"/>
                <a:gd name="T7" fmla="*/ 48 h 120"/>
                <a:gd name="T8" fmla="*/ 68 w 361"/>
                <a:gd name="T9" fmla="*/ 57 h 120"/>
                <a:gd name="T10" fmla="*/ 87 w 361"/>
                <a:gd name="T11" fmla="*/ 57 h 120"/>
                <a:gd name="T12" fmla="*/ 111 w 361"/>
                <a:gd name="T13" fmla="*/ 62 h 120"/>
                <a:gd name="T14" fmla="*/ 149 w 361"/>
                <a:gd name="T15" fmla="*/ 57 h 120"/>
                <a:gd name="T16" fmla="*/ 193 w 361"/>
                <a:gd name="T17" fmla="*/ 52 h 120"/>
                <a:gd name="T18" fmla="*/ 241 w 361"/>
                <a:gd name="T19" fmla="*/ 48 h 120"/>
                <a:gd name="T20" fmla="*/ 260 w 361"/>
                <a:gd name="T21" fmla="*/ 52 h 120"/>
                <a:gd name="T22" fmla="*/ 279 w 361"/>
                <a:gd name="T23" fmla="*/ 52 h 120"/>
                <a:gd name="T24" fmla="*/ 308 w 361"/>
                <a:gd name="T25" fmla="*/ 62 h 120"/>
                <a:gd name="T26" fmla="*/ 332 w 361"/>
                <a:gd name="T27" fmla="*/ 81 h 120"/>
                <a:gd name="T28" fmla="*/ 346 w 361"/>
                <a:gd name="T29" fmla="*/ 96 h 120"/>
                <a:gd name="T30" fmla="*/ 361 w 361"/>
                <a:gd name="T31" fmla="*/ 12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1"/>
                <a:gd name="T49" fmla="*/ 0 h 120"/>
                <a:gd name="T50" fmla="*/ 361 w 361"/>
                <a:gd name="T51" fmla="*/ 120 h 1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1" h="120">
                  <a:moveTo>
                    <a:pt x="0" y="0"/>
                  </a:moveTo>
                  <a:lnTo>
                    <a:pt x="10" y="28"/>
                  </a:lnTo>
                  <a:lnTo>
                    <a:pt x="20" y="38"/>
                  </a:lnTo>
                  <a:lnTo>
                    <a:pt x="34" y="48"/>
                  </a:lnTo>
                  <a:lnTo>
                    <a:pt x="68" y="57"/>
                  </a:lnTo>
                  <a:lnTo>
                    <a:pt x="87" y="57"/>
                  </a:lnTo>
                  <a:lnTo>
                    <a:pt x="111" y="62"/>
                  </a:lnTo>
                  <a:lnTo>
                    <a:pt x="149" y="57"/>
                  </a:lnTo>
                  <a:lnTo>
                    <a:pt x="193" y="52"/>
                  </a:lnTo>
                  <a:lnTo>
                    <a:pt x="241" y="48"/>
                  </a:lnTo>
                  <a:lnTo>
                    <a:pt x="260" y="52"/>
                  </a:lnTo>
                  <a:lnTo>
                    <a:pt x="279" y="52"/>
                  </a:lnTo>
                  <a:lnTo>
                    <a:pt x="308" y="62"/>
                  </a:lnTo>
                  <a:lnTo>
                    <a:pt x="332" y="81"/>
                  </a:lnTo>
                  <a:lnTo>
                    <a:pt x="346" y="96"/>
                  </a:lnTo>
                  <a:lnTo>
                    <a:pt x="361" y="120"/>
                  </a:lnTo>
                </a:path>
              </a:pathLst>
            </a:custGeom>
            <a:noFill/>
            <a:ln w="1905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p>
          </p:txBody>
        </p:sp>
        <p:sp>
          <p:nvSpPr>
            <p:cNvPr id="116" name="Freeform 53"/>
            <p:cNvSpPr>
              <a:spLocks/>
            </p:cNvSpPr>
            <p:nvPr/>
          </p:nvSpPr>
          <p:spPr bwMode="auto">
            <a:xfrm>
              <a:off x="853" y="3395"/>
              <a:ext cx="360" cy="120"/>
            </a:xfrm>
            <a:custGeom>
              <a:avLst/>
              <a:gdLst>
                <a:gd name="T0" fmla="*/ 360 w 360"/>
                <a:gd name="T1" fmla="*/ 0 h 120"/>
                <a:gd name="T2" fmla="*/ 350 w 360"/>
                <a:gd name="T3" fmla="*/ 28 h 120"/>
                <a:gd name="T4" fmla="*/ 341 w 360"/>
                <a:gd name="T5" fmla="*/ 38 h 120"/>
                <a:gd name="T6" fmla="*/ 326 w 360"/>
                <a:gd name="T7" fmla="*/ 48 h 120"/>
                <a:gd name="T8" fmla="*/ 298 w 360"/>
                <a:gd name="T9" fmla="*/ 57 h 120"/>
                <a:gd name="T10" fmla="*/ 211 w 360"/>
                <a:gd name="T11" fmla="*/ 57 h 120"/>
                <a:gd name="T12" fmla="*/ 163 w 360"/>
                <a:gd name="T13" fmla="*/ 52 h 120"/>
                <a:gd name="T14" fmla="*/ 120 w 360"/>
                <a:gd name="T15" fmla="*/ 48 h 120"/>
                <a:gd name="T16" fmla="*/ 96 w 360"/>
                <a:gd name="T17" fmla="*/ 52 h 120"/>
                <a:gd name="T18" fmla="*/ 81 w 360"/>
                <a:gd name="T19" fmla="*/ 52 h 120"/>
                <a:gd name="T20" fmla="*/ 53 w 360"/>
                <a:gd name="T21" fmla="*/ 62 h 120"/>
                <a:gd name="T22" fmla="*/ 29 w 360"/>
                <a:gd name="T23" fmla="*/ 76 h 120"/>
                <a:gd name="T24" fmla="*/ 14 w 360"/>
                <a:gd name="T25" fmla="*/ 96 h 120"/>
                <a:gd name="T26" fmla="*/ 0 w 360"/>
                <a:gd name="T27" fmla="*/ 120 h 1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0"/>
                <a:gd name="T43" fmla="*/ 0 h 120"/>
                <a:gd name="T44" fmla="*/ 360 w 360"/>
                <a:gd name="T45" fmla="*/ 120 h 1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0" h="120">
                  <a:moveTo>
                    <a:pt x="360" y="0"/>
                  </a:moveTo>
                  <a:lnTo>
                    <a:pt x="350" y="28"/>
                  </a:lnTo>
                  <a:lnTo>
                    <a:pt x="341" y="38"/>
                  </a:lnTo>
                  <a:lnTo>
                    <a:pt x="326" y="48"/>
                  </a:lnTo>
                  <a:lnTo>
                    <a:pt x="298" y="57"/>
                  </a:lnTo>
                  <a:lnTo>
                    <a:pt x="211" y="57"/>
                  </a:lnTo>
                  <a:lnTo>
                    <a:pt x="163" y="52"/>
                  </a:lnTo>
                  <a:lnTo>
                    <a:pt x="120" y="48"/>
                  </a:lnTo>
                  <a:lnTo>
                    <a:pt x="96" y="52"/>
                  </a:lnTo>
                  <a:lnTo>
                    <a:pt x="81" y="52"/>
                  </a:lnTo>
                  <a:lnTo>
                    <a:pt x="53" y="62"/>
                  </a:lnTo>
                  <a:lnTo>
                    <a:pt x="29" y="76"/>
                  </a:lnTo>
                  <a:lnTo>
                    <a:pt x="14" y="96"/>
                  </a:lnTo>
                  <a:lnTo>
                    <a:pt x="0" y="120"/>
                  </a:lnTo>
                </a:path>
              </a:pathLst>
            </a:custGeom>
            <a:noFill/>
            <a:ln w="1905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p>
          </p:txBody>
        </p:sp>
      </p:grpSp>
      <p:grpSp>
        <p:nvGrpSpPr>
          <p:cNvPr id="110" name="Group 54"/>
          <p:cNvGrpSpPr>
            <a:grpSpLocks/>
          </p:cNvGrpSpPr>
          <p:nvPr/>
        </p:nvGrpSpPr>
        <p:grpSpPr bwMode="auto">
          <a:xfrm flipV="1">
            <a:off x="2556487" y="2621026"/>
            <a:ext cx="3630642" cy="288949"/>
            <a:chOff x="492" y="3395"/>
            <a:chExt cx="721" cy="120"/>
          </a:xfrm>
        </p:grpSpPr>
        <p:sp>
          <p:nvSpPr>
            <p:cNvPr id="113" name="Freeform 55"/>
            <p:cNvSpPr>
              <a:spLocks/>
            </p:cNvSpPr>
            <p:nvPr/>
          </p:nvSpPr>
          <p:spPr bwMode="auto">
            <a:xfrm>
              <a:off x="492" y="3395"/>
              <a:ext cx="361" cy="120"/>
            </a:xfrm>
            <a:custGeom>
              <a:avLst/>
              <a:gdLst>
                <a:gd name="T0" fmla="*/ 0 w 361"/>
                <a:gd name="T1" fmla="*/ 0 h 120"/>
                <a:gd name="T2" fmla="*/ 10 w 361"/>
                <a:gd name="T3" fmla="*/ 28 h 120"/>
                <a:gd name="T4" fmla="*/ 20 w 361"/>
                <a:gd name="T5" fmla="*/ 38 h 120"/>
                <a:gd name="T6" fmla="*/ 34 w 361"/>
                <a:gd name="T7" fmla="*/ 48 h 120"/>
                <a:gd name="T8" fmla="*/ 68 w 361"/>
                <a:gd name="T9" fmla="*/ 57 h 120"/>
                <a:gd name="T10" fmla="*/ 87 w 361"/>
                <a:gd name="T11" fmla="*/ 57 h 120"/>
                <a:gd name="T12" fmla="*/ 111 w 361"/>
                <a:gd name="T13" fmla="*/ 62 h 120"/>
                <a:gd name="T14" fmla="*/ 149 w 361"/>
                <a:gd name="T15" fmla="*/ 57 h 120"/>
                <a:gd name="T16" fmla="*/ 193 w 361"/>
                <a:gd name="T17" fmla="*/ 52 h 120"/>
                <a:gd name="T18" fmla="*/ 241 w 361"/>
                <a:gd name="T19" fmla="*/ 48 h 120"/>
                <a:gd name="T20" fmla="*/ 260 w 361"/>
                <a:gd name="T21" fmla="*/ 52 h 120"/>
                <a:gd name="T22" fmla="*/ 279 w 361"/>
                <a:gd name="T23" fmla="*/ 52 h 120"/>
                <a:gd name="T24" fmla="*/ 308 w 361"/>
                <a:gd name="T25" fmla="*/ 62 h 120"/>
                <a:gd name="T26" fmla="*/ 332 w 361"/>
                <a:gd name="T27" fmla="*/ 81 h 120"/>
                <a:gd name="T28" fmla="*/ 346 w 361"/>
                <a:gd name="T29" fmla="*/ 96 h 120"/>
                <a:gd name="T30" fmla="*/ 361 w 361"/>
                <a:gd name="T31" fmla="*/ 12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1"/>
                <a:gd name="T49" fmla="*/ 0 h 120"/>
                <a:gd name="T50" fmla="*/ 361 w 361"/>
                <a:gd name="T51" fmla="*/ 120 h 1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1" h="120">
                  <a:moveTo>
                    <a:pt x="0" y="0"/>
                  </a:moveTo>
                  <a:lnTo>
                    <a:pt x="10" y="28"/>
                  </a:lnTo>
                  <a:lnTo>
                    <a:pt x="20" y="38"/>
                  </a:lnTo>
                  <a:lnTo>
                    <a:pt x="34" y="48"/>
                  </a:lnTo>
                  <a:lnTo>
                    <a:pt x="68" y="57"/>
                  </a:lnTo>
                  <a:lnTo>
                    <a:pt x="87" y="57"/>
                  </a:lnTo>
                  <a:lnTo>
                    <a:pt x="111" y="62"/>
                  </a:lnTo>
                  <a:lnTo>
                    <a:pt x="149" y="57"/>
                  </a:lnTo>
                  <a:lnTo>
                    <a:pt x="193" y="52"/>
                  </a:lnTo>
                  <a:lnTo>
                    <a:pt x="241" y="48"/>
                  </a:lnTo>
                  <a:lnTo>
                    <a:pt x="260" y="52"/>
                  </a:lnTo>
                  <a:lnTo>
                    <a:pt x="279" y="52"/>
                  </a:lnTo>
                  <a:lnTo>
                    <a:pt x="308" y="62"/>
                  </a:lnTo>
                  <a:lnTo>
                    <a:pt x="332" y="81"/>
                  </a:lnTo>
                  <a:lnTo>
                    <a:pt x="346" y="96"/>
                  </a:lnTo>
                  <a:lnTo>
                    <a:pt x="361" y="120"/>
                  </a:lnTo>
                </a:path>
              </a:pathLst>
            </a:custGeom>
            <a:noFill/>
            <a:ln w="19050">
              <a:solidFill>
                <a:srgbClr val="5F5F5F"/>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p>
          </p:txBody>
        </p:sp>
        <p:sp>
          <p:nvSpPr>
            <p:cNvPr id="114" name="Freeform 56"/>
            <p:cNvSpPr>
              <a:spLocks/>
            </p:cNvSpPr>
            <p:nvPr/>
          </p:nvSpPr>
          <p:spPr bwMode="auto">
            <a:xfrm>
              <a:off x="853" y="3395"/>
              <a:ext cx="360" cy="120"/>
            </a:xfrm>
            <a:custGeom>
              <a:avLst/>
              <a:gdLst>
                <a:gd name="T0" fmla="*/ 360 w 360"/>
                <a:gd name="T1" fmla="*/ 0 h 120"/>
                <a:gd name="T2" fmla="*/ 350 w 360"/>
                <a:gd name="T3" fmla="*/ 28 h 120"/>
                <a:gd name="T4" fmla="*/ 341 w 360"/>
                <a:gd name="T5" fmla="*/ 38 h 120"/>
                <a:gd name="T6" fmla="*/ 326 w 360"/>
                <a:gd name="T7" fmla="*/ 48 h 120"/>
                <a:gd name="T8" fmla="*/ 298 w 360"/>
                <a:gd name="T9" fmla="*/ 57 h 120"/>
                <a:gd name="T10" fmla="*/ 211 w 360"/>
                <a:gd name="T11" fmla="*/ 57 h 120"/>
                <a:gd name="T12" fmla="*/ 163 w 360"/>
                <a:gd name="T13" fmla="*/ 52 h 120"/>
                <a:gd name="T14" fmla="*/ 120 w 360"/>
                <a:gd name="T15" fmla="*/ 48 h 120"/>
                <a:gd name="T16" fmla="*/ 96 w 360"/>
                <a:gd name="T17" fmla="*/ 52 h 120"/>
                <a:gd name="T18" fmla="*/ 81 w 360"/>
                <a:gd name="T19" fmla="*/ 52 h 120"/>
                <a:gd name="T20" fmla="*/ 53 w 360"/>
                <a:gd name="T21" fmla="*/ 62 h 120"/>
                <a:gd name="T22" fmla="*/ 29 w 360"/>
                <a:gd name="T23" fmla="*/ 76 h 120"/>
                <a:gd name="T24" fmla="*/ 14 w 360"/>
                <a:gd name="T25" fmla="*/ 96 h 120"/>
                <a:gd name="T26" fmla="*/ 0 w 360"/>
                <a:gd name="T27" fmla="*/ 120 h 1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0"/>
                <a:gd name="T43" fmla="*/ 0 h 120"/>
                <a:gd name="T44" fmla="*/ 360 w 360"/>
                <a:gd name="T45" fmla="*/ 120 h 1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0" h="120">
                  <a:moveTo>
                    <a:pt x="360" y="0"/>
                  </a:moveTo>
                  <a:lnTo>
                    <a:pt x="350" y="28"/>
                  </a:lnTo>
                  <a:lnTo>
                    <a:pt x="341" y="38"/>
                  </a:lnTo>
                  <a:lnTo>
                    <a:pt x="326" y="48"/>
                  </a:lnTo>
                  <a:lnTo>
                    <a:pt x="298" y="57"/>
                  </a:lnTo>
                  <a:lnTo>
                    <a:pt x="211" y="57"/>
                  </a:lnTo>
                  <a:lnTo>
                    <a:pt x="163" y="52"/>
                  </a:lnTo>
                  <a:lnTo>
                    <a:pt x="120" y="48"/>
                  </a:lnTo>
                  <a:lnTo>
                    <a:pt x="96" y="52"/>
                  </a:lnTo>
                  <a:lnTo>
                    <a:pt x="81" y="52"/>
                  </a:lnTo>
                  <a:lnTo>
                    <a:pt x="53" y="62"/>
                  </a:lnTo>
                  <a:lnTo>
                    <a:pt x="29" y="76"/>
                  </a:lnTo>
                  <a:lnTo>
                    <a:pt x="14" y="96"/>
                  </a:lnTo>
                  <a:lnTo>
                    <a:pt x="0" y="120"/>
                  </a:lnTo>
                </a:path>
              </a:pathLst>
            </a:custGeom>
            <a:noFill/>
            <a:ln w="19050">
              <a:solidFill>
                <a:srgbClr val="5F5F5F"/>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p>
          </p:txBody>
        </p:sp>
      </p:grpSp>
      <p:sp>
        <p:nvSpPr>
          <p:cNvPr id="111" name="Rectangle 57"/>
          <p:cNvSpPr>
            <a:spLocks noChangeArrowheads="1"/>
          </p:cNvSpPr>
          <p:nvPr/>
        </p:nvSpPr>
        <p:spPr bwMode="auto">
          <a:xfrm>
            <a:off x="3944812" y="3301113"/>
            <a:ext cx="1065531" cy="27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20000"/>
              </a:spcBef>
              <a:buClr>
                <a:srgbClr val="FFCC00"/>
              </a:buClr>
              <a:buSzPct val="75000"/>
              <a:buFont typeface="Symbol" pitchFamily="18" charset="2"/>
              <a:buNone/>
            </a:pPr>
            <a:r>
              <a:rPr lang="en-US" altLang="en-US" sz="1600">
                <a:solidFill>
                  <a:srgbClr val="081D58"/>
                </a:solidFill>
              </a:rPr>
              <a:t>Centerline </a:t>
            </a:r>
          </a:p>
        </p:txBody>
      </p:sp>
      <p:sp>
        <p:nvSpPr>
          <p:cNvPr id="112" name="Rectangle 58"/>
          <p:cNvSpPr>
            <a:spLocks noChangeArrowheads="1"/>
          </p:cNvSpPr>
          <p:nvPr/>
        </p:nvSpPr>
        <p:spPr bwMode="auto">
          <a:xfrm>
            <a:off x="696508" y="520861"/>
            <a:ext cx="7676527" cy="33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buClrTx/>
              <a:buFontTx/>
              <a:buNone/>
            </a:pPr>
            <a:endParaRPr lang="en-US" altLang="en-US" sz="2000"/>
          </a:p>
        </p:txBody>
      </p:sp>
      <p:sp>
        <p:nvSpPr>
          <p:cNvPr id="119" name="Text Box 59"/>
          <p:cNvSpPr txBox="1">
            <a:spLocks noChangeArrowheads="1"/>
          </p:cNvSpPr>
          <p:nvPr/>
        </p:nvSpPr>
        <p:spPr bwMode="auto">
          <a:xfrm>
            <a:off x="6229638" y="2978163"/>
            <a:ext cx="2968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50000"/>
              </a:spcBef>
              <a:buClr>
                <a:srgbClr val="FFCC00"/>
              </a:buClr>
              <a:buSzPct val="75000"/>
              <a:buFont typeface="Symbol" pitchFamily="18" charset="2"/>
              <a:buNone/>
            </a:pPr>
            <a:r>
              <a:rPr lang="en-US" altLang="en-US" sz="1400" b="0" dirty="0">
                <a:solidFill>
                  <a:srgbClr val="081D58"/>
                </a:solidFill>
              </a:rPr>
              <a:t>+3</a:t>
            </a:r>
            <a:r>
              <a:rPr lang="el-GR" altLang="en-US" sz="1400" b="0" dirty="0">
                <a:solidFill>
                  <a:srgbClr val="081D58"/>
                </a:solidFill>
                <a:latin typeface="Times" pitchFamily="18" charset="0"/>
                <a:sym typeface="Times" pitchFamily="18" charset="0"/>
              </a:rPr>
              <a:t>σ</a:t>
            </a:r>
            <a:endParaRPr lang="en-US" altLang="en-US" sz="1400" b="0" dirty="0">
              <a:solidFill>
                <a:srgbClr val="081D58"/>
              </a:solidFill>
              <a:latin typeface="Times" pitchFamily="18" charset="0"/>
              <a:sym typeface="Times" pitchFamily="18" charset="0"/>
            </a:endParaRPr>
          </a:p>
        </p:txBody>
      </p:sp>
      <p:sp>
        <p:nvSpPr>
          <p:cNvPr id="120" name="Text Box 60"/>
          <p:cNvSpPr txBox="1">
            <a:spLocks noChangeArrowheads="1"/>
          </p:cNvSpPr>
          <p:nvPr/>
        </p:nvSpPr>
        <p:spPr bwMode="auto">
          <a:xfrm>
            <a:off x="6227263" y="3841100"/>
            <a:ext cx="2524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lgn="ctr">
              <a:spcBef>
                <a:spcPct val="50000"/>
              </a:spcBef>
              <a:buClr>
                <a:srgbClr val="FFCC00"/>
              </a:buClr>
              <a:buSzPct val="75000"/>
              <a:buFont typeface="Symbol" pitchFamily="18" charset="2"/>
              <a:buNone/>
            </a:pPr>
            <a:r>
              <a:rPr lang="en-US" altLang="en-US" sz="1400" b="0">
                <a:solidFill>
                  <a:srgbClr val="081D58"/>
                </a:solidFill>
              </a:rPr>
              <a:t>-3</a:t>
            </a:r>
            <a:r>
              <a:rPr lang="el-GR" altLang="en-US" sz="1400" b="0">
                <a:solidFill>
                  <a:srgbClr val="081D58"/>
                </a:solidFill>
                <a:latin typeface="Times" pitchFamily="18" charset="0"/>
                <a:sym typeface="Times" pitchFamily="18" charset="0"/>
              </a:rPr>
              <a:t>σ</a:t>
            </a:r>
            <a:endParaRPr lang="en-US" altLang="en-US" sz="1400" b="0">
              <a:solidFill>
                <a:srgbClr val="081D58"/>
              </a:solidFill>
              <a:latin typeface="Times" pitchFamily="18" charset="0"/>
              <a:sym typeface="Times" pitchFamily="18" charset="0"/>
            </a:endParaRPr>
          </a:p>
        </p:txBody>
      </p:sp>
      <p:graphicFrame>
        <p:nvGraphicFramePr>
          <p:cNvPr id="121" name="Object 61"/>
          <p:cNvGraphicFramePr>
            <a:graphicFrameLocks noChangeAspect="1"/>
          </p:cNvGraphicFramePr>
          <p:nvPr>
            <p:extLst>
              <p:ext uri="{D42A27DB-BD31-4B8C-83A1-F6EECF244321}">
                <p14:modId xmlns:p14="http://schemas.microsoft.com/office/powerpoint/2010/main" val="1202135885"/>
              </p:ext>
            </p:extLst>
          </p:nvPr>
        </p:nvGraphicFramePr>
        <p:xfrm>
          <a:off x="5017588" y="3301350"/>
          <a:ext cx="261937" cy="263525"/>
        </p:xfrm>
        <a:graphic>
          <a:graphicData uri="http://schemas.openxmlformats.org/presentationml/2006/ole">
            <mc:AlternateContent xmlns:mc="http://schemas.openxmlformats.org/markup-compatibility/2006">
              <mc:Choice xmlns:v="urn:schemas-microsoft-com:vml" Requires="v">
                <p:oleObj spid="_x0000_s58542" name="Equation" r:id="rId4" imgW="253780" imgH="253780" progId="Equation.3">
                  <p:embed/>
                </p:oleObj>
              </mc:Choice>
              <mc:Fallback>
                <p:oleObj name="Equation" r:id="rId4" imgW="253780" imgH="25378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588" y="3301350"/>
                        <a:ext cx="261937" cy="263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37739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676150" y="262216"/>
            <a:ext cx="7886700" cy="461665"/>
          </a:xfrm>
        </p:spPr>
        <p:txBody>
          <a:bodyPr/>
          <a:lstStyle/>
          <a:p>
            <a:r>
              <a:rPr lang="en-US" dirty="0" smtClean="0"/>
              <a:t>CONTROL CHARTS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87</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64" name="Rectangle 3"/>
          <p:cNvSpPr>
            <a:spLocks noChangeArrowheads="1"/>
          </p:cNvSpPr>
          <p:nvPr/>
        </p:nvSpPr>
        <p:spPr bwMode="auto">
          <a:xfrm>
            <a:off x="254630" y="1316625"/>
            <a:ext cx="8738886"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590" tIns="51296" rIns="102590" bIns="51296"/>
          <a:lstStyle/>
          <a:p>
            <a:pPr marL="342900" indent="-342900">
              <a:lnSpc>
                <a:spcPts val="2700"/>
              </a:lnSpc>
              <a:spcBef>
                <a:spcPct val="50000"/>
              </a:spcBef>
              <a:buFontTx/>
              <a:buChar char="•"/>
            </a:pPr>
            <a:r>
              <a:rPr lang="en-US" sz="2000" dirty="0">
                <a:solidFill>
                  <a:srgbClr val="000000"/>
                </a:solidFill>
                <a:latin typeface="Arial" charset="0"/>
                <a:cs typeface="Arial"/>
              </a:rPr>
              <a:t>A management tool that monitors “health” of process  </a:t>
            </a:r>
          </a:p>
          <a:p>
            <a:pPr marL="342900" indent="-342900">
              <a:lnSpc>
                <a:spcPts val="2700"/>
              </a:lnSpc>
              <a:spcBef>
                <a:spcPct val="50000"/>
              </a:spcBef>
              <a:buFontTx/>
              <a:buChar char="•"/>
            </a:pPr>
            <a:r>
              <a:rPr lang="en-US" sz="2000" dirty="0">
                <a:solidFill>
                  <a:srgbClr val="000000"/>
                </a:solidFill>
                <a:latin typeface="Arial" charset="0"/>
                <a:cs typeface="Arial"/>
              </a:rPr>
              <a:t>Data plotted in time sequence</a:t>
            </a:r>
          </a:p>
          <a:p>
            <a:pPr marL="342900" indent="-342900">
              <a:lnSpc>
                <a:spcPts val="2700"/>
              </a:lnSpc>
              <a:spcBef>
                <a:spcPct val="50000"/>
              </a:spcBef>
              <a:buFontTx/>
              <a:buChar char="•"/>
            </a:pPr>
            <a:r>
              <a:rPr lang="en-US" sz="2000" dirty="0">
                <a:solidFill>
                  <a:srgbClr val="000000"/>
                </a:solidFill>
                <a:latin typeface="Arial" charset="0"/>
                <a:cs typeface="Arial"/>
              </a:rPr>
              <a:t>Provide a systematic and efficient method for gathering data and transforming it into INFORMATION</a:t>
            </a:r>
          </a:p>
          <a:p>
            <a:pPr marL="342900" indent="-342900">
              <a:lnSpc>
                <a:spcPts val="2700"/>
              </a:lnSpc>
              <a:spcBef>
                <a:spcPct val="50000"/>
              </a:spcBef>
              <a:buFontTx/>
              <a:buChar char="•"/>
            </a:pPr>
            <a:r>
              <a:rPr lang="en-US" sz="2000" dirty="0">
                <a:solidFill>
                  <a:srgbClr val="000000"/>
                </a:solidFill>
                <a:latin typeface="Arial" charset="0"/>
                <a:cs typeface="Arial"/>
              </a:rPr>
              <a:t>Allow </a:t>
            </a:r>
            <a:r>
              <a:rPr lang="en-US" sz="2000" dirty="0" smtClean="0">
                <a:solidFill>
                  <a:srgbClr val="000000"/>
                </a:solidFill>
                <a:latin typeface="Arial" charset="0"/>
                <a:cs typeface="Arial"/>
              </a:rPr>
              <a:t>managers to </a:t>
            </a:r>
            <a:r>
              <a:rPr lang="en-US" sz="2000" dirty="0">
                <a:solidFill>
                  <a:srgbClr val="000000"/>
                </a:solidFill>
                <a:latin typeface="Arial" charset="0"/>
                <a:cs typeface="Arial"/>
              </a:rPr>
              <a:t>make decisions based on FACTS </a:t>
            </a:r>
            <a:endParaRPr lang="en-US" sz="2000" dirty="0" smtClean="0">
              <a:solidFill>
                <a:srgbClr val="000000"/>
              </a:solidFill>
              <a:latin typeface="Arial" charset="0"/>
              <a:cs typeface="Arial"/>
            </a:endParaRPr>
          </a:p>
          <a:p>
            <a:pPr marL="342900" indent="-342900">
              <a:lnSpc>
                <a:spcPts val="2700"/>
              </a:lnSpc>
              <a:spcBef>
                <a:spcPct val="50000"/>
              </a:spcBef>
              <a:buFontTx/>
              <a:buChar char="•"/>
            </a:pPr>
            <a:r>
              <a:rPr lang="en-US" sz="2000" dirty="0" smtClean="0">
                <a:solidFill>
                  <a:srgbClr val="000000"/>
                </a:solidFill>
                <a:latin typeface="Arial" charset="0"/>
                <a:cs typeface="Arial"/>
              </a:rPr>
              <a:t>Highlight average, variation, outliers, shifts, and trends  </a:t>
            </a:r>
            <a:endParaRPr lang="en-US" sz="2000" dirty="0">
              <a:solidFill>
                <a:srgbClr val="000000"/>
              </a:solidFill>
              <a:latin typeface="Arial" charset="0"/>
              <a:cs typeface="Arial"/>
            </a:endParaRPr>
          </a:p>
          <a:p>
            <a:pPr marL="342900" indent="-342900">
              <a:lnSpc>
                <a:spcPts val="2700"/>
              </a:lnSpc>
              <a:spcBef>
                <a:spcPct val="50000"/>
              </a:spcBef>
              <a:buFontTx/>
              <a:buChar char="•"/>
            </a:pPr>
            <a:r>
              <a:rPr lang="en-US" sz="2000" dirty="0">
                <a:solidFill>
                  <a:srgbClr val="000000"/>
                </a:solidFill>
                <a:latin typeface="Arial" charset="0"/>
                <a:cs typeface="Arial"/>
              </a:rPr>
              <a:t>Warn of system </a:t>
            </a:r>
            <a:r>
              <a:rPr lang="en-US" sz="2000" dirty="0" smtClean="0">
                <a:solidFill>
                  <a:srgbClr val="000000"/>
                </a:solidFill>
                <a:latin typeface="Arial" charset="0"/>
                <a:cs typeface="Arial"/>
              </a:rPr>
              <a:t>degradations giving managers time to prevent defects</a:t>
            </a:r>
          </a:p>
          <a:p>
            <a:pPr marL="342900" indent="-342900">
              <a:lnSpc>
                <a:spcPts val="2700"/>
              </a:lnSpc>
              <a:spcBef>
                <a:spcPct val="50000"/>
              </a:spcBef>
              <a:buFontTx/>
              <a:buChar char="•"/>
            </a:pPr>
            <a:r>
              <a:rPr lang="en-US" sz="2000" dirty="0" smtClean="0">
                <a:solidFill>
                  <a:srgbClr val="000000"/>
                </a:solidFill>
                <a:latin typeface="Arial" charset="0"/>
                <a:cs typeface="Arial"/>
              </a:rPr>
              <a:t>Allow managers to be “predictive”</a:t>
            </a:r>
            <a:endParaRPr lang="en-US" sz="2000" dirty="0">
              <a:solidFill>
                <a:srgbClr val="000000"/>
              </a:solidFill>
              <a:latin typeface="Arial" charset="0"/>
              <a:cs typeface="Arial"/>
            </a:endParaRPr>
          </a:p>
          <a:p>
            <a:pPr marL="342900" indent="-342900">
              <a:lnSpc>
                <a:spcPts val="2700"/>
              </a:lnSpc>
              <a:spcBef>
                <a:spcPct val="50000"/>
              </a:spcBef>
              <a:buFontTx/>
              <a:buChar char="•"/>
            </a:pPr>
            <a:r>
              <a:rPr lang="en-US" sz="2000" dirty="0" smtClean="0">
                <a:solidFill>
                  <a:srgbClr val="000000"/>
                </a:solidFill>
                <a:latin typeface="Arial" charset="0"/>
                <a:cs typeface="Arial"/>
              </a:rPr>
              <a:t>Show </a:t>
            </a:r>
            <a:r>
              <a:rPr lang="en-US" sz="2000" dirty="0">
                <a:solidFill>
                  <a:srgbClr val="000000"/>
                </a:solidFill>
                <a:latin typeface="Arial" charset="0"/>
                <a:cs typeface="Arial"/>
              </a:rPr>
              <a:t>evidence of process improvements and helps sustain the gains</a:t>
            </a:r>
          </a:p>
          <a:p>
            <a:pPr marL="342900" indent="-342900">
              <a:lnSpc>
                <a:spcPts val="2700"/>
              </a:lnSpc>
              <a:spcBef>
                <a:spcPct val="50000"/>
              </a:spcBef>
              <a:buFontTx/>
              <a:buChar char="•"/>
            </a:pPr>
            <a:r>
              <a:rPr lang="en-US" sz="2000" dirty="0">
                <a:solidFill>
                  <a:srgbClr val="000000"/>
                </a:solidFill>
                <a:latin typeface="Arial" charset="0"/>
                <a:cs typeface="Arial"/>
              </a:rPr>
              <a:t>Signal problems but not their causes</a:t>
            </a:r>
          </a:p>
        </p:txBody>
      </p:sp>
      <p:sp>
        <p:nvSpPr>
          <p:cNvPr id="65" name="Rectangle 4"/>
          <p:cNvSpPr>
            <a:spLocks noChangeArrowheads="1"/>
          </p:cNvSpPr>
          <p:nvPr/>
        </p:nvSpPr>
        <p:spPr bwMode="auto">
          <a:xfrm>
            <a:off x="1283810" y="713621"/>
            <a:ext cx="6374385" cy="40347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8" rIns="95095" bIns="47548" anchor="ctr"/>
          <a:lstStyle>
            <a:lvl1pPr defTabSz="944563" eaLnBrk="0" hangingPunct="0">
              <a:buClr>
                <a:schemeClr val="bg1"/>
              </a:buClr>
              <a:buFont typeface="Wingdings" pitchFamily="2" charset="2"/>
              <a:buChar char="§"/>
              <a:defRPr sz="2400" b="1">
                <a:solidFill>
                  <a:schemeClr val="bg1"/>
                </a:solidFill>
                <a:latin typeface="Arial" pitchFamily="34" charset="0"/>
                <a:cs typeface="Arial" pitchFamily="34" charset="0"/>
              </a:defRPr>
            </a:lvl1pPr>
            <a:lvl2pPr marL="742950" indent="-285750" defTabSz="944563" eaLnBrk="0" hangingPunct="0">
              <a:spcBef>
                <a:spcPct val="25000"/>
              </a:spcBef>
              <a:spcAft>
                <a:spcPct val="15000"/>
              </a:spcAft>
              <a:buClr>
                <a:schemeClr val="bg1"/>
              </a:buClr>
              <a:buChar char="•"/>
              <a:defRPr sz="2000">
                <a:solidFill>
                  <a:schemeClr val="bg1"/>
                </a:solidFill>
                <a:latin typeface="Arial" pitchFamily="34" charset="0"/>
                <a:cs typeface="Arial" pitchFamily="34" charset="0"/>
              </a:defRPr>
            </a:lvl2pPr>
            <a:lvl3pPr marL="1143000" indent="-228600" defTabSz="944563" eaLnBrk="0" hangingPunct="0">
              <a:spcBef>
                <a:spcPct val="20000"/>
              </a:spcBef>
              <a:buClr>
                <a:schemeClr val="bg1"/>
              </a:buClr>
              <a:buChar char="•"/>
              <a:defRPr sz="2400">
                <a:solidFill>
                  <a:schemeClr val="bg1"/>
                </a:solidFill>
                <a:latin typeface="Arial" pitchFamily="34" charset="0"/>
                <a:cs typeface="Arial" pitchFamily="34" charset="0"/>
              </a:defRPr>
            </a:lvl3pPr>
            <a:lvl4pPr marL="1600200" indent="-228600" defTabSz="944563" eaLnBrk="0" hangingPunct="0">
              <a:spcBef>
                <a:spcPct val="20000"/>
              </a:spcBef>
              <a:buClr>
                <a:schemeClr val="bg1"/>
              </a:buClr>
              <a:buChar char="•"/>
              <a:defRPr sz="1600">
                <a:solidFill>
                  <a:schemeClr val="bg1"/>
                </a:solidFill>
                <a:latin typeface="Arial" pitchFamily="34" charset="0"/>
                <a:cs typeface="Arial" pitchFamily="34" charset="0"/>
              </a:defRPr>
            </a:lvl4pPr>
            <a:lvl5pPr marL="2057400" indent="-228600" defTabSz="944563" eaLnBrk="0" hangingPunct="0">
              <a:spcBef>
                <a:spcPct val="20000"/>
              </a:spcBef>
              <a:buClr>
                <a:schemeClr val="bg1"/>
              </a:buClr>
              <a:buChar char="•"/>
              <a:defRPr sz="1400">
                <a:solidFill>
                  <a:schemeClr val="bg1"/>
                </a:solidFill>
                <a:latin typeface="Arial" pitchFamily="34" charset="0"/>
                <a:cs typeface="Arial" pitchFamily="34" charset="0"/>
              </a:defRPr>
            </a:lvl5pPr>
            <a:lvl6pPr marL="25146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6pPr>
            <a:lvl7pPr marL="29718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7pPr>
            <a:lvl8pPr marL="34290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8pPr>
            <a:lvl9pPr marL="3886200" indent="-228600" defTabSz="944563" eaLnBrk="0" fontAlgn="base" hangingPunct="0">
              <a:spcBef>
                <a:spcPct val="20000"/>
              </a:spcBef>
              <a:spcAft>
                <a:spcPct val="0"/>
              </a:spcAft>
              <a:buClr>
                <a:schemeClr val="bg1"/>
              </a:buClr>
              <a:buChar char="•"/>
              <a:defRPr sz="1400">
                <a:solidFill>
                  <a:schemeClr val="bg1"/>
                </a:solidFill>
                <a:latin typeface="Arial" pitchFamily="34" charset="0"/>
                <a:cs typeface="Arial" pitchFamily="34" charset="0"/>
              </a:defRPr>
            </a:lvl9pPr>
          </a:lstStyle>
          <a:p>
            <a:pPr>
              <a:buClrTx/>
              <a:buFontTx/>
              <a:buNone/>
            </a:pPr>
            <a:r>
              <a:rPr lang="en-GB" altLang="en-US" sz="2000" dirty="0" smtClean="0">
                <a:solidFill>
                  <a:srgbClr val="081D58"/>
                </a:solidFill>
                <a:latin typeface="+mn-lt"/>
              </a:rPr>
              <a:t>                              Another Way to Look at Data</a:t>
            </a:r>
            <a:endParaRPr lang="en-GB" altLang="en-US" sz="2000" dirty="0">
              <a:solidFill>
                <a:srgbClr val="081D58"/>
              </a:solidFill>
              <a:latin typeface="+mn-lt"/>
            </a:endParaRPr>
          </a:p>
        </p:txBody>
      </p:sp>
      <p:grpSp>
        <p:nvGrpSpPr>
          <p:cNvPr id="9" name="Group 8"/>
          <p:cNvGrpSpPr/>
          <p:nvPr/>
        </p:nvGrpSpPr>
        <p:grpSpPr>
          <a:xfrm>
            <a:off x="5243273" y="5756022"/>
            <a:ext cx="2558064" cy="552181"/>
            <a:chOff x="5243273" y="5756022"/>
            <a:chExt cx="2558064" cy="552181"/>
          </a:xfrm>
        </p:grpSpPr>
        <p:sp>
          <p:nvSpPr>
            <p:cNvPr id="6" name="Rectangle 5"/>
            <p:cNvSpPr/>
            <p:nvPr/>
          </p:nvSpPr>
          <p:spPr>
            <a:xfrm>
              <a:off x="5254848" y="5756022"/>
              <a:ext cx="2546489" cy="540606"/>
            </a:xfrm>
            <a:prstGeom prst="rect">
              <a:avLst/>
            </a:prstGeom>
            <a:solidFill>
              <a:schemeClr val="accent1">
                <a:lumMod val="40000"/>
                <a:lumOff val="60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243273" y="5806621"/>
              <a:ext cx="2201041" cy="501582"/>
            </a:xfrm>
            <a:prstGeom prst="rect">
              <a:avLst/>
            </a:prstGeom>
            <a:noFill/>
          </p:spPr>
          <p:txBody>
            <a:bodyPr wrap="none" rtlCol="0">
              <a:spAutoFit/>
            </a:bodyPr>
            <a:lstStyle/>
            <a:p>
              <a:r>
                <a:rPr lang="en-US" sz="2000" dirty="0" smtClean="0">
                  <a:solidFill>
                    <a:srgbClr val="008000"/>
                  </a:solidFill>
                  <a:latin typeface="Arial" panose="020B0604020202020204" pitchFamily="34" charset="0"/>
                  <a:cs typeface="Arial" panose="020B0604020202020204" pitchFamily="34" charset="0"/>
                </a:rPr>
                <a:t>     </a:t>
              </a:r>
              <a:r>
                <a:rPr lang="en-US" sz="2000" dirty="0" smtClean="0">
                  <a:solidFill>
                    <a:schemeClr val="bg2">
                      <a:lumMod val="25000"/>
                    </a:schemeClr>
                  </a:solidFill>
                  <a:latin typeface="Arial" panose="020B0604020202020204" pitchFamily="34" charset="0"/>
                  <a:cs typeface="Arial" panose="020B0604020202020204" pitchFamily="34" charset="0"/>
                </a:rPr>
                <a:t>See Appendix A </a:t>
              </a:r>
              <a:endParaRPr lang="en-US" sz="2000" dirty="0">
                <a:solidFill>
                  <a:schemeClr val="bg2">
                    <a:lumMod val="2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6594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PROJECTS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88</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Manager’s Responsibilities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Rectangle 3"/>
          <p:cNvSpPr txBox="1">
            <a:spLocks noChangeArrowheads="1"/>
          </p:cNvSpPr>
          <p:nvPr/>
        </p:nvSpPr>
        <p:spPr bwMode="auto">
          <a:xfrm>
            <a:off x="655875" y="1200875"/>
            <a:ext cx="766632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0"/>
              </a:spcBef>
              <a:spcAft>
                <a:spcPct val="0"/>
              </a:spcAft>
              <a:buClr>
                <a:schemeClr val="bg1"/>
              </a:buClr>
              <a:buFont typeface="Wingdings" pitchFamily="2" charset="2"/>
              <a:buChar char="§"/>
              <a:defRPr sz="2400">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SzPct val="125000"/>
              <a:buChar char="•"/>
              <a:defRPr sz="2000">
                <a:solidFill>
                  <a:schemeClr val="bg1"/>
                </a:solidFill>
                <a:latin typeface="+mn-lt"/>
                <a:cs typeface="+mn-cs"/>
              </a:defRPr>
            </a:lvl2pPr>
            <a:lvl3pPr marL="1143000" indent="-228600" algn="l" rtl="0" eaLnBrk="0" fontAlgn="base" hangingPunct="0">
              <a:spcBef>
                <a:spcPct val="20000"/>
              </a:spcBef>
              <a:spcAft>
                <a:spcPct val="0"/>
              </a:spcAft>
              <a:buClr>
                <a:schemeClr val="bg1"/>
              </a:buClr>
              <a:buFont typeface="Arial" pitchFamily="34" charset="0"/>
              <a:buChar char="–"/>
              <a:defRPr sz="2000">
                <a:solidFill>
                  <a:schemeClr val="bg1"/>
                </a:solidFill>
                <a:latin typeface="Helvetica" pitchFamily="34" charset="0"/>
                <a:cs typeface="+mn-cs"/>
              </a:defRPr>
            </a:lvl3pPr>
            <a:lvl4pPr marL="1600200" indent="-228600" algn="l" rtl="0" eaLnBrk="0" fontAlgn="base" hangingPunct="0">
              <a:spcBef>
                <a:spcPct val="20000"/>
              </a:spcBef>
              <a:spcAft>
                <a:spcPct val="0"/>
              </a:spcAft>
              <a:buClr>
                <a:schemeClr val="bg1"/>
              </a:buClr>
              <a:buChar char="–"/>
              <a:defRPr sz="2000">
                <a:solidFill>
                  <a:schemeClr val="bg1"/>
                </a:solidFill>
                <a:latin typeface="Helvetica" pitchFamily="34" charset="0"/>
                <a:cs typeface="+mn-cs"/>
              </a:defRPr>
            </a:lvl4pPr>
            <a:lvl5pPr marL="2057400" indent="-228600" algn="l" rtl="0" eaLnBrk="0" fontAlgn="base" hangingPunct="0">
              <a:spcBef>
                <a:spcPct val="20000"/>
              </a:spcBef>
              <a:spcAft>
                <a:spcPct val="0"/>
              </a:spcAft>
              <a:buClr>
                <a:schemeClr val="bg1"/>
              </a:buClr>
              <a:buFont typeface="Arial" pitchFamily="34" charset="0"/>
              <a:buChar char="–"/>
              <a:defRPr sz="1400">
                <a:solidFill>
                  <a:schemeClr val="bg1"/>
                </a:solidFill>
                <a:latin typeface="Helvetica" pitchFamily="34" charset="0"/>
                <a:cs typeface="+mn-cs"/>
              </a:defRPr>
            </a:lvl5pPr>
            <a:lvl6pPr marL="25146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6pPr>
            <a:lvl7pPr marL="29718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7pPr>
            <a:lvl8pPr marL="34290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8pPr>
            <a:lvl9pPr marL="38862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9pPr>
          </a:lstStyle>
          <a:p>
            <a:pPr marL="231775" indent="-231775" eaLnBrk="1" hangingPunct="1">
              <a:lnSpc>
                <a:spcPct val="150000"/>
              </a:lnSpc>
              <a:spcBef>
                <a:spcPct val="15000"/>
              </a:spcBef>
              <a:spcAft>
                <a:spcPct val="15000"/>
              </a:spcAft>
              <a:buClr>
                <a:srgbClr val="000000"/>
              </a:buClr>
              <a:buFontTx/>
              <a:buChar char="•"/>
              <a:defRPr/>
            </a:pPr>
            <a:r>
              <a:rPr lang="en-US" altLang="en-US" sz="2100" kern="0" dirty="0" smtClean="0">
                <a:solidFill>
                  <a:srgbClr val="000000"/>
                </a:solidFill>
                <a:latin typeface="Arial"/>
                <a:cs typeface="Arial"/>
              </a:rPr>
              <a:t>Identify a key project that will benefit work flow/process, etc.</a:t>
            </a:r>
          </a:p>
          <a:p>
            <a:pPr marL="231775" indent="-231775" eaLnBrk="1" hangingPunct="1">
              <a:lnSpc>
                <a:spcPct val="150000"/>
              </a:lnSpc>
              <a:spcBef>
                <a:spcPct val="15000"/>
              </a:spcBef>
              <a:spcAft>
                <a:spcPct val="15000"/>
              </a:spcAft>
              <a:buClr>
                <a:srgbClr val="000000"/>
              </a:buClr>
              <a:buFontTx/>
              <a:buChar char="•"/>
              <a:defRPr/>
            </a:pPr>
            <a:r>
              <a:rPr lang="en-US" altLang="en-US" sz="2100" kern="0" dirty="0" smtClean="0">
                <a:solidFill>
                  <a:srgbClr val="000000"/>
                </a:solidFill>
                <a:latin typeface="Arial"/>
                <a:cs typeface="Arial"/>
              </a:rPr>
              <a:t>Determine magnitude of project</a:t>
            </a:r>
          </a:p>
          <a:p>
            <a:pPr marL="754063" lvl="1" indent="-231775" eaLnBrk="1" hangingPunct="1">
              <a:lnSpc>
                <a:spcPct val="150000"/>
              </a:lnSpc>
              <a:spcBef>
                <a:spcPct val="15000"/>
              </a:spcBef>
              <a:buClr>
                <a:srgbClr val="000000"/>
              </a:buClr>
              <a:defRPr/>
            </a:pPr>
            <a:r>
              <a:rPr lang="en-US" altLang="en-US" sz="1700" kern="0" dirty="0" smtClean="0">
                <a:solidFill>
                  <a:srgbClr val="000000"/>
                </a:solidFill>
                <a:latin typeface="Arial"/>
                <a:cs typeface="Arial"/>
              </a:rPr>
              <a:t>Time, resources, depth, potential cost, etc.</a:t>
            </a:r>
          </a:p>
          <a:p>
            <a:pPr marL="231775" indent="-231775" eaLnBrk="1" hangingPunct="1">
              <a:lnSpc>
                <a:spcPct val="150000"/>
              </a:lnSpc>
              <a:spcBef>
                <a:spcPct val="15000"/>
              </a:spcBef>
              <a:spcAft>
                <a:spcPct val="15000"/>
              </a:spcAft>
              <a:buClr>
                <a:srgbClr val="000000"/>
              </a:buClr>
              <a:buFontTx/>
              <a:buChar char="•"/>
              <a:defRPr/>
            </a:pPr>
            <a:r>
              <a:rPr lang="en-US" altLang="en-US" sz="2100" kern="0" dirty="0" smtClean="0">
                <a:solidFill>
                  <a:srgbClr val="000000"/>
                </a:solidFill>
                <a:latin typeface="Arial"/>
                <a:cs typeface="Arial"/>
              </a:rPr>
              <a:t>Align a belt (team leader) with the project and determine team members </a:t>
            </a:r>
          </a:p>
          <a:p>
            <a:pPr marL="231775" indent="-231775" eaLnBrk="1" hangingPunct="1">
              <a:lnSpc>
                <a:spcPct val="150000"/>
              </a:lnSpc>
              <a:spcBef>
                <a:spcPct val="15000"/>
              </a:spcBef>
              <a:spcAft>
                <a:spcPct val="15000"/>
              </a:spcAft>
              <a:buClr>
                <a:srgbClr val="000000"/>
              </a:buClr>
              <a:buFontTx/>
              <a:buChar char="•"/>
              <a:defRPr/>
            </a:pPr>
            <a:r>
              <a:rPr lang="en-US" altLang="en-US" sz="2100" kern="0" dirty="0" smtClean="0">
                <a:solidFill>
                  <a:srgbClr val="000000"/>
                </a:solidFill>
                <a:latin typeface="Arial"/>
                <a:cs typeface="Arial"/>
              </a:rPr>
              <a:t>Set goals for the project </a:t>
            </a:r>
          </a:p>
          <a:p>
            <a:pPr marL="231775" indent="-231775" eaLnBrk="1" hangingPunct="1">
              <a:lnSpc>
                <a:spcPct val="150000"/>
              </a:lnSpc>
              <a:spcBef>
                <a:spcPct val="15000"/>
              </a:spcBef>
              <a:spcAft>
                <a:spcPct val="15000"/>
              </a:spcAft>
              <a:buClr>
                <a:srgbClr val="000000"/>
              </a:buClr>
              <a:buFontTx/>
              <a:buChar char="•"/>
              <a:defRPr/>
            </a:pPr>
            <a:r>
              <a:rPr lang="en-US" altLang="en-US" sz="2100" kern="0" dirty="0" smtClean="0">
                <a:solidFill>
                  <a:srgbClr val="000000"/>
                </a:solidFill>
                <a:latin typeface="Arial"/>
                <a:cs typeface="Arial"/>
              </a:rPr>
              <a:t>Create and maintain project momentum</a:t>
            </a:r>
          </a:p>
          <a:p>
            <a:pPr marL="231775" indent="-231775" eaLnBrk="1" fontAlgn="auto" hangingPunct="1">
              <a:lnSpc>
                <a:spcPct val="150000"/>
              </a:lnSpc>
              <a:spcBef>
                <a:spcPct val="15000"/>
              </a:spcBef>
              <a:spcAft>
                <a:spcPct val="15000"/>
              </a:spcAft>
              <a:buClr>
                <a:srgbClr val="000000"/>
              </a:buClr>
              <a:buFontTx/>
              <a:buChar char="•"/>
              <a:defRPr/>
            </a:pPr>
            <a:r>
              <a:rPr lang="en-US" altLang="en-US" sz="2100" kern="0" dirty="0">
                <a:solidFill>
                  <a:srgbClr val="000000"/>
                </a:solidFill>
                <a:latin typeface="Arial"/>
                <a:cs typeface="Arial"/>
              </a:rPr>
              <a:t>Meet with the </a:t>
            </a:r>
            <a:r>
              <a:rPr lang="en-US" altLang="en-US" sz="2100" kern="0" dirty="0" smtClean="0">
                <a:solidFill>
                  <a:srgbClr val="000000"/>
                </a:solidFill>
                <a:latin typeface="Arial"/>
                <a:cs typeface="Arial"/>
              </a:rPr>
              <a:t>belt regularly </a:t>
            </a:r>
            <a:r>
              <a:rPr lang="en-US" altLang="en-US" sz="2100" kern="0" dirty="0">
                <a:solidFill>
                  <a:srgbClr val="000000"/>
                </a:solidFill>
                <a:latin typeface="Arial"/>
                <a:cs typeface="Arial"/>
              </a:rPr>
              <a:t>to ensure project completion</a:t>
            </a:r>
          </a:p>
          <a:p>
            <a:pPr marL="231775" indent="-231775" eaLnBrk="1" fontAlgn="auto" hangingPunct="1">
              <a:lnSpc>
                <a:spcPct val="150000"/>
              </a:lnSpc>
              <a:spcBef>
                <a:spcPct val="15000"/>
              </a:spcBef>
              <a:spcAft>
                <a:spcPct val="15000"/>
              </a:spcAft>
              <a:buClr>
                <a:srgbClr val="000000"/>
              </a:buClr>
              <a:buFontTx/>
              <a:buChar char="•"/>
              <a:defRPr/>
            </a:pPr>
            <a:r>
              <a:rPr lang="en-US" altLang="en-US" sz="2100" kern="0" dirty="0" smtClean="0">
                <a:solidFill>
                  <a:srgbClr val="000000"/>
                </a:solidFill>
                <a:latin typeface="Arial"/>
                <a:cs typeface="Arial"/>
              </a:rPr>
              <a:t>Conduct a </a:t>
            </a:r>
            <a:r>
              <a:rPr lang="en-US" altLang="en-US" sz="2100" kern="0" dirty="0">
                <a:solidFill>
                  <a:srgbClr val="000000"/>
                </a:solidFill>
                <a:latin typeface="Arial"/>
                <a:cs typeface="Arial"/>
              </a:rPr>
              <a:t>tollgate for transitioning between each </a:t>
            </a:r>
            <a:r>
              <a:rPr lang="en-US" altLang="en-US" sz="2100" kern="0" dirty="0" smtClean="0">
                <a:solidFill>
                  <a:srgbClr val="000000"/>
                </a:solidFill>
                <a:latin typeface="Arial"/>
                <a:cs typeface="Arial"/>
              </a:rPr>
              <a:t>phase</a:t>
            </a:r>
          </a:p>
          <a:p>
            <a:pPr marL="231775" indent="-231775" eaLnBrk="1" hangingPunct="1">
              <a:lnSpc>
                <a:spcPct val="150000"/>
              </a:lnSpc>
              <a:spcBef>
                <a:spcPct val="15000"/>
              </a:spcBef>
              <a:spcAft>
                <a:spcPct val="15000"/>
              </a:spcAft>
              <a:buClr>
                <a:srgbClr val="000000"/>
              </a:buClr>
              <a:buFontTx/>
              <a:buChar char="•"/>
              <a:defRPr/>
            </a:pPr>
            <a:endParaRPr lang="en-US" altLang="en-US" sz="1800" b="1" kern="0" dirty="0" smtClean="0">
              <a:solidFill>
                <a:srgbClr val="000000"/>
              </a:solidFill>
              <a:latin typeface="Arial"/>
              <a:cs typeface="Arial"/>
            </a:endParaRPr>
          </a:p>
          <a:p>
            <a:pPr marL="0" indent="0" eaLnBrk="1" hangingPunct="1">
              <a:lnSpc>
                <a:spcPct val="80000"/>
              </a:lnSpc>
              <a:buClr>
                <a:srgbClr val="000000"/>
              </a:buClr>
              <a:buFont typeface="Wingdings" pitchFamily="2" charset="2"/>
              <a:buNone/>
              <a:defRPr/>
            </a:pPr>
            <a:endParaRPr lang="en-US" altLang="en-US" sz="2000" b="1" kern="0" dirty="0" smtClean="0">
              <a:solidFill>
                <a:srgbClr val="000000"/>
              </a:solidFill>
              <a:latin typeface="Arial"/>
              <a:cs typeface="Arial"/>
            </a:endParaRPr>
          </a:p>
          <a:p>
            <a:pPr marL="231775" indent="-231775" eaLnBrk="1" hangingPunct="1">
              <a:lnSpc>
                <a:spcPct val="80000"/>
              </a:lnSpc>
              <a:buClr>
                <a:srgbClr val="000000"/>
              </a:buClr>
              <a:defRPr/>
            </a:pPr>
            <a:endParaRPr lang="en-US" altLang="en-US" sz="2000" b="1" kern="0" dirty="0" smtClean="0">
              <a:solidFill>
                <a:srgbClr val="000000"/>
              </a:solidFill>
              <a:latin typeface="Arial"/>
              <a:cs typeface="Arial"/>
            </a:endParaRPr>
          </a:p>
        </p:txBody>
      </p:sp>
    </p:spTree>
    <p:extLst>
      <p:ext uri="{BB962C8B-B14F-4D97-AF65-F5344CB8AC3E}">
        <p14:creationId xmlns:p14="http://schemas.microsoft.com/office/powerpoint/2010/main" val="19393263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PROJECT TOLLGATES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89</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Keep Projects on Track</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1" name="Group 1"/>
          <p:cNvGrpSpPr>
            <a:grpSpLocks/>
          </p:cNvGrpSpPr>
          <p:nvPr/>
        </p:nvGrpSpPr>
        <p:grpSpPr bwMode="auto">
          <a:xfrm>
            <a:off x="922100" y="1462088"/>
            <a:ext cx="7289800" cy="4862512"/>
            <a:chOff x="1030288" y="1385888"/>
            <a:chExt cx="7289800" cy="4862512"/>
          </a:xfrm>
        </p:grpSpPr>
        <p:sp>
          <p:nvSpPr>
            <p:cNvPr id="15" name="AutoShape 3"/>
            <p:cNvSpPr>
              <a:spLocks noChangeArrowheads="1"/>
            </p:cNvSpPr>
            <p:nvPr/>
          </p:nvSpPr>
          <p:spPr bwMode="auto">
            <a:xfrm>
              <a:off x="2463801" y="1385888"/>
              <a:ext cx="1560512" cy="762000"/>
            </a:xfrm>
            <a:prstGeom prst="chevron">
              <a:avLst>
                <a:gd name="adj" fmla="val 37204"/>
              </a:avLst>
            </a:pr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15888" indent="114300" algn="ctr">
                <a:defRPr/>
              </a:pPr>
              <a:r>
                <a:rPr lang="en-US" sz="2800" kern="0" dirty="0">
                  <a:solidFill>
                    <a:sysClr val="windowText" lastClr="000000"/>
                  </a:solidFill>
                  <a:latin typeface="Times New Roman" pitchFamily="18" charset="0"/>
                  <a:cs typeface="Arial"/>
                </a:rPr>
                <a:t>Measure</a:t>
              </a:r>
            </a:p>
          </p:txBody>
        </p:sp>
        <p:sp>
          <p:nvSpPr>
            <p:cNvPr id="16" name="AutoShape 4"/>
            <p:cNvSpPr>
              <a:spLocks noChangeArrowheads="1"/>
            </p:cNvSpPr>
            <p:nvPr/>
          </p:nvSpPr>
          <p:spPr bwMode="auto">
            <a:xfrm>
              <a:off x="1030288" y="1385888"/>
              <a:ext cx="1560513" cy="762000"/>
            </a:xfrm>
            <a:prstGeom prst="chevron">
              <a:avLst>
                <a:gd name="adj" fmla="val 37204"/>
              </a:avLst>
            </a:prstGeom>
            <a:solidFill>
              <a:srgbClr val="00CC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15888" indent="114300" algn="ctr">
                <a:defRPr/>
              </a:pPr>
              <a:r>
                <a:rPr lang="en-US" sz="2800" kern="0" dirty="0">
                  <a:solidFill>
                    <a:sysClr val="windowText" lastClr="000000"/>
                  </a:solidFill>
                  <a:latin typeface="Times New Roman" pitchFamily="18" charset="0"/>
                  <a:cs typeface="Arial"/>
                </a:rPr>
                <a:t>Define</a:t>
              </a:r>
            </a:p>
          </p:txBody>
        </p:sp>
        <p:sp>
          <p:nvSpPr>
            <p:cNvPr id="17" name="AutoShape 5"/>
            <p:cNvSpPr>
              <a:spLocks noChangeArrowheads="1"/>
            </p:cNvSpPr>
            <p:nvPr/>
          </p:nvSpPr>
          <p:spPr bwMode="auto">
            <a:xfrm>
              <a:off x="5327651" y="1385888"/>
              <a:ext cx="1560512" cy="762000"/>
            </a:xfrm>
            <a:prstGeom prst="chevron">
              <a:avLst>
                <a:gd name="adj" fmla="val 37204"/>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115888" indent="114300" algn="ctr">
                <a:defRPr/>
              </a:pPr>
              <a:r>
                <a:rPr lang="en-US" sz="2800" kern="0" dirty="0">
                  <a:solidFill>
                    <a:sysClr val="windowText" lastClr="000000"/>
                  </a:solidFill>
                  <a:latin typeface="Times New Roman" pitchFamily="18" charset="0"/>
                  <a:cs typeface="Arial"/>
                </a:rPr>
                <a:t>Improve</a:t>
              </a:r>
            </a:p>
          </p:txBody>
        </p:sp>
        <p:sp>
          <p:nvSpPr>
            <p:cNvPr id="18" name="AutoShape 6"/>
            <p:cNvSpPr>
              <a:spLocks noChangeArrowheads="1"/>
            </p:cNvSpPr>
            <p:nvPr/>
          </p:nvSpPr>
          <p:spPr bwMode="auto">
            <a:xfrm>
              <a:off x="3895726" y="1385888"/>
              <a:ext cx="1560512" cy="762000"/>
            </a:xfrm>
            <a:prstGeom prst="chevron">
              <a:avLst>
                <a:gd name="adj" fmla="val 37204"/>
              </a:avLst>
            </a:prstGeom>
            <a:solidFill>
              <a:srgbClr val="3333CC">
                <a:lumMod val="20000"/>
                <a:lumOff val="80000"/>
              </a:srgbClr>
            </a:solidFill>
            <a:ln w="9525">
              <a:solidFill>
                <a:srgbClr val="000000"/>
              </a:solidFill>
              <a:miter lim="800000"/>
              <a:headEnd/>
              <a:tailEnd/>
            </a:ln>
            <a:effectLst/>
            <a:extLst/>
          </p:spPr>
          <p:txBody>
            <a:bodyPr wrap="none" anchor="ctr"/>
            <a:lstStyle/>
            <a:p>
              <a:pPr marL="115888" indent="114300" algn="ctr">
                <a:defRPr/>
              </a:pPr>
              <a:r>
                <a:rPr lang="en-US" sz="2800" kern="0" dirty="0">
                  <a:solidFill>
                    <a:sysClr val="windowText" lastClr="000000"/>
                  </a:solidFill>
                  <a:latin typeface="Times New Roman" pitchFamily="18" charset="0"/>
                  <a:cs typeface="Arial"/>
                </a:rPr>
                <a:t>Analyze</a:t>
              </a:r>
            </a:p>
          </p:txBody>
        </p:sp>
        <p:sp>
          <p:nvSpPr>
            <p:cNvPr id="19" name="AutoShape 7"/>
            <p:cNvSpPr>
              <a:spLocks noChangeArrowheads="1"/>
            </p:cNvSpPr>
            <p:nvPr/>
          </p:nvSpPr>
          <p:spPr bwMode="auto">
            <a:xfrm>
              <a:off x="6759576" y="1385888"/>
              <a:ext cx="1560512" cy="762000"/>
            </a:xfrm>
            <a:prstGeom prst="chevron">
              <a:avLst>
                <a:gd name="adj" fmla="val 37204"/>
              </a:avLst>
            </a:prstGeom>
            <a:solidFill>
              <a:srgbClr val="FFFFFF">
                <a:lumMod val="95000"/>
              </a:srgbClr>
            </a:solidFill>
            <a:ln w="9525">
              <a:solidFill>
                <a:srgbClr val="000000"/>
              </a:solidFill>
              <a:miter lim="800000"/>
              <a:headEnd/>
              <a:tailEnd/>
            </a:ln>
            <a:effectLst/>
            <a:extLst/>
          </p:spPr>
          <p:txBody>
            <a:bodyPr wrap="none" anchor="ctr"/>
            <a:lstStyle/>
            <a:p>
              <a:pPr marL="115888" indent="114300" algn="ctr">
                <a:defRPr/>
              </a:pPr>
              <a:r>
                <a:rPr lang="en-US" sz="2800" kern="0" dirty="0">
                  <a:solidFill>
                    <a:sysClr val="windowText" lastClr="000000"/>
                  </a:solidFill>
                  <a:latin typeface="Times New Roman" pitchFamily="18" charset="0"/>
                  <a:cs typeface="Arial"/>
                </a:rPr>
                <a:t>Control</a:t>
              </a:r>
            </a:p>
          </p:txBody>
        </p:sp>
        <p:sp>
          <p:nvSpPr>
            <p:cNvPr id="20" name="Line 13"/>
            <p:cNvSpPr>
              <a:spLocks noChangeShapeType="1"/>
            </p:cNvSpPr>
            <p:nvPr/>
          </p:nvSpPr>
          <p:spPr bwMode="auto">
            <a:xfrm flipH="1">
              <a:off x="2138363" y="2147888"/>
              <a:ext cx="304800" cy="60960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latin typeface="Arial"/>
                <a:cs typeface="Arial"/>
              </a:endParaRPr>
            </a:p>
          </p:txBody>
        </p:sp>
        <p:sp>
          <p:nvSpPr>
            <p:cNvPr id="21" name="Line 14"/>
            <p:cNvSpPr>
              <a:spLocks noChangeShapeType="1"/>
            </p:cNvSpPr>
            <p:nvPr/>
          </p:nvSpPr>
          <p:spPr bwMode="auto">
            <a:xfrm flipH="1">
              <a:off x="3502026" y="2147888"/>
              <a:ext cx="287337" cy="117633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latin typeface="Arial"/>
                <a:cs typeface="Arial"/>
              </a:endParaRPr>
            </a:p>
          </p:txBody>
        </p:sp>
        <p:sp>
          <p:nvSpPr>
            <p:cNvPr id="22" name="Line 15"/>
            <p:cNvSpPr>
              <a:spLocks noChangeShapeType="1"/>
            </p:cNvSpPr>
            <p:nvPr/>
          </p:nvSpPr>
          <p:spPr bwMode="auto">
            <a:xfrm flipH="1">
              <a:off x="4737101" y="2224088"/>
              <a:ext cx="547687" cy="179228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latin typeface="Arial"/>
                <a:cs typeface="Arial"/>
              </a:endParaRPr>
            </a:p>
          </p:txBody>
        </p:sp>
        <p:sp>
          <p:nvSpPr>
            <p:cNvPr id="23" name="Line 16"/>
            <p:cNvSpPr>
              <a:spLocks noChangeShapeType="1"/>
            </p:cNvSpPr>
            <p:nvPr/>
          </p:nvSpPr>
          <p:spPr bwMode="auto">
            <a:xfrm flipH="1">
              <a:off x="5935663" y="2224088"/>
              <a:ext cx="750888" cy="2424112"/>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latin typeface="Arial"/>
                <a:cs typeface="Arial"/>
              </a:endParaRPr>
            </a:p>
          </p:txBody>
        </p:sp>
        <p:sp>
          <p:nvSpPr>
            <p:cNvPr id="24" name="Line 17"/>
            <p:cNvSpPr>
              <a:spLocks noChangeShapeType="1"/>
            </p:cNvSpPr>
            <p:nvPr/>
          </p:nvSpPr>
          <p:spPr bwMode="auto">
            <a:xfrm flipH="1">
              <a:off x="7138988" y="2198688"/>
              <a:ext cx="1035050" cy="332105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latin typeface="Arial"/>
                <a:cs typeface="Arial"/>
              </a:endParaRPr>
            </a:p>
          </p:txBody>
        </p:sp>
        <p:grpSp>
          <p:nvGrpSpPr>
            <p:cNvPr id="25" name="Group 5"/>
            <p:cNvGrpSpPr>
              <a:grpSpLocks/>
            </p:cNvGrpSpPr>
            <p:nvPr/>
          </p:nvGrpSpPr>
          <p:grpSpPr bwMode="auto">
            <a:xfrm>
              <a:off x="1193800" y="2894013"/>
              <a:ext cx="1717675" cy="598487"/>
              <a:chOff x="1978" y="3490"/>
              <a:chExt cx="1082" cy="377"/>
            </a:xfrm>
          </p:grpSpPr>
          <p:sp>
            <p:nvSpPr>
              <p:cNvPr id="46" name="Text Box 6"/>
              <p:cNvSpPr txBox="1">
                <a:spLocks noChangeArrowheads="1"/>
              </p:cNvSpPr>
              <p:nvPr/>
            </p:nvSpPr>
            <p:spPr bwMode="auto">
              <a:xfrm>
                <a:off x="1978" y="3655"/>
                <a:ext cx="108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spAutoFit/>
              </a:bodyPr>
              <a:lstStyle/>
              <a:p>
                <a:pPr algn="ctr">
                  <a:defRPr/>
                </a:pPr>
                <a:r>
                  <a:rPr lang="en-US" sz="1600" i="1" kern="0" dirty="0">
                    <a:solidFill>
                      <a:srgbClr val="000000"/>
                    </a:solidFill>
                    <a:latin typeface="Tahoma" pitchFamily="34" charset="0"/>
                  </a:rPr>
                  <a:t>Tollgate Review</a:t>
                </a:r>
              </a:p>
            </p:txBody>
          </p:sp>
          <p:grpSp>
            <p:nvGrpSpPr>
              <p:cNvPr id="47" name="Group 7"/>
              <p:cNvGrpSpPr>
                <a:grpSpLocks/>
              </p:cNvGrpSpPr>
              <p:nvPr/>
            </p:nvGrpSpPr>
            <p:grpSpPr bwMode="auto">
              <a:xfrm>
                <a:off x="2221" y="3490"/>
                <a:ext cx="677" cy="144"/>
                <a:chOff x="4998" y="2103"/>
                <a:chExt cx="677" cy="144"/>
              </a:xfrm>
            </p:grpSpPr>
            <p:sp>
              <p:nvSpPr>
                <p:cNvPr id="48" name="Rectangle 8" descr="Wide downward diagonal"/>
                <p:cNvSpPr>
                  <a:spLocks noChangeArrowheads="1"/>
                </p:cNvSpPr>
                <p:nvPr/>
              </p:nvSpPr>
              <p:spPr bwMode="gray">
                <a:xfrm rot="823575">
                  <a:off x="5003" y="2161"/>
                  <a:ext cx="672" cy="48"/>
                </a:xfrm>
                <a:prstGeom prst="rect">
                  <a:avLst/>
                </a:prstGeom>
                <a:pattFill prst="wdDnDiag">
                  <a:fgClr>
                    <a:srgbClr val="CC0000"/>
                  </a:fgClr>
                  <a:bgClr>
                    <a:srgbClr val="FFFFFF"/>
                  </a:bgClr>
                </a:patt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Tahoma"/>
                  </a:endParaRPr>
                </a:p>
              </p:txBody>
            </p:sp>
            <p:sp>
              <p:nvSpPr>
                <p:cNvPr id="49" name="Rectangle 9"/>
                <p:cNvSpPr>
                  <a:spLocks noChangeArrowheads="1"/>
                </p:cNvSpPr>
                <p:nvPr/>
              </p:nvSpPr>
              <p:spPr bwMode="gray">
                <a:xfrm rot="823575">
                  <a:off x="4998" y="2103"/>
                  <a:ext cx="192" cy="144"/>
                </a:xfrm>
                <a:prstGeom prst="rect">
                  <a:avLst/>
                </a:prstGeom>
                <a:solidFill>
                  <a:srgbClr val="CC000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200" kern="0" dirty="0">
                      <a:solidFill>
                        <a:srgbClr val="FFFFFF"/>
                      </a:solidFill>
                      <a:effectLst>
                        <a:outerShdw blurRad="38100" dist="38100" dir="2700000" algn="tl">
                          <a:srgbClr val="000000"/>
                        </a:outerShdw>
                      </a:effectLst>
                      <a:latin typeface="Tahoma"/>
                    </a:rPr>
                    <a:t>Stop</a:t>
                  </a:r>
                </a:p>
              </p:txBody>
            </p:sp>
          </p:grpSp>
        </p:grpSp>
        <p:grpSp>
          <p:nvGrpSpPr>
            <p:cNvPr id="26" name="Group 5"/>
            <p:cNvGrpSpPr>
              <a:grpSpLocks/>
            </p:cNvGrpSpPr>
            <p:nvPr/>
          </p:nvGrpSpPr>
          <p:grpSpPr bwMode="auto">
            <a:xfrm>
              <a:off x="2787650" y="3455988"/>
              <a:ext cx="1717675" cy="598487"/>
              <a:chOff x="1978" y="3490"/>
              <a:chExt cx="1082" cy="377"/>
            </a:xfrm>
          </p:grpSpPr>
          <p:sp>
            <p:nvSpPr>
              <p:cNvPr id="42" name="Text Box 6"/>
              <p:cNvSpPr txBox="1">
                <a:spLocks noChangeArrowheads="1"/>
              </p:cNvSpPr>
              <p:nvPr/>
            </p:nvSpPr>
            <p:spPr bwMode="auto">
              <a:xfrm>
                <a:off x="1978" y="3655"/>
                <a:ext cx="108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spAutoFit/>
              </a:bodyPr>
              <a:lstStyle/>
              <a:p>
                <a:pPr algn="ctr">
                  <a:defRPr/>
                </a:pPr>
                <a:r>
                  <a:rPr lang="en-US" sz="1600" i="1" kern="0" dirty="0">
                    <a:solidFill>
                      <a:srgbClr val="000000"/>
                    </a:solidFill>
                    <a:latin typeface="Tahoma" pitchFamily="34" charset="0"/>
                  </a:rPr>
                  <a:t>Tollgate Review</a:t>
                </a:r>
              </a:p>
            </p:txBody>
          </p:sp>
          <p:grpSp>
            <p:nvGrpSpPr>
              <p:cNvPr id="43" name="Group 7"/>
              <p:cNvGrpSpPr>
                <a:grpSpLocks/>
              </p:cNvGrpSpPr>
              <p:nvPr/>
            </p:nvGrpSpPr>
            <p:grpSpPr bwMode="auto">
              <a:xfrm>
                <a:off x="2221" y="3490"/>
                <a:ext cx="677" cy="144"/>
                <a:chOff x="4998" y="2103"/>
                <a:chExt cx="677" cy="144"/>
              </a:xfrm>
            </p:grpSpPr>
            <p:sp>
              <p:nvSpPr>
                <p:cNvPr id="44" name="Rectangle 8" descr="Wide downward diagonal"/>
                <p:cNvSpPr>
                  <a:spLocks noChangeArrowheads="1"/>
                </p:cNvSpPr>
                <p:nvPr/>
              </p:nvSpPr>
              <p:spPr bwMode="gray">
                <a:xfrm rot="823575">
                  <a:off x="5003" y="2161"/>
                  <a:ext cx="672" cy="48"/>
                </a:xfrm>
                <a:prstGeom prst="rect">
                  <a:avLst/>
                </a:prstGeom>
                <a:pattFill prst="wdDnDiag">
                  <a:fgClr>
                    <a:srgbClr val="CC0000"/>
                  </a:fgClr>
                  <a:bgClr>
                    <a:srgbClr val="FFFFFF"/>
                  </a:bgClr>
                </a:patt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Tahoma"/>
                  </a:endParaRPr>
                </a:p>
              </p:txBody>
            </p:sp>
            <p:sp>
              <p:nvSpPr>
                <p:cNvPr id="45" name="Rectangle 9"/>
                <p:cNvSpPr>
                  <a:spLocks noChangeArrowheads="1"/>
                </p:cNvSpPr>
                <p:nvPr/>
              </p:nvSpPr>
              <p:spPr bwMode="gray">
                <a:xfrm rot="823575">
                  <a:off x="4998" y="2103"/>
                  <a:ext cx="192" cy="144"/>
                </a:xfrm>
                <a:prstGeom prst="rect">
                  <a:avLst/>
                </a:prstGeom>
                <a:solidFill>
                  <a:srgbClr val="CC000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200" kern="0" dirty="0">
                      <a:solidFill>
                        <a:srgbClr val="FFFFFF"/>
                      </a:solidFill>
                      <a:effectLst>
                        <a:outerShdw blurRad="38100" dist="38100" dir="2700000" algn="tl">
                          <a:srgbClr val="000000"/>
                        </a:outerShdw>
                      </a:effectLst>
                      <a:latin typeface="Tahoma"/>
                    </a:rPr>
                    <a:t>Stop</a:t>
                  </a:r>
                </a:p>
              </p:txBody>
            </p:sp>
          </p:grpSp>
        </p:grpSp>
        <p:grpSp>
          <p:nvGrpSpPr>
            <p:cNvPr id="27" name="Group 5"/>
            <p:cNvGrpSpPr>
              <a:grpSpLocks/>
            </p:cNvGrpSpPr>
            <p:nvPr/>
          </p:nvGrpSpPr>
          <p:grpSpPr bwMode="auto">
            <a:xfrm>
              <a:off x="4024313" y="4049713"/>
              <a:ext cx="1717675" cy="598487"/>
              <a:chOff x="1978" y="3490"/>
              <a:chExt cx="1082" cy="377"/>
            </a:xfrm>
          </p:grpSpPr>
          <p:sp>
            <p:nvSpPr>
              <p:cNvPr id="38" name="Text Box 6"/>
              <p:cNvSpPr txBox="1">
                <a:spLocks noChangeArrowheads="1"/>
              </p:cNvSpPr>
              <p:nvPr/>
            </p:nvSpPr>
            <p:spPr bwMode="auto">
              <a:xfrm>
                <a:off x="1978" y="3655"/>
                <a:ext cx="108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spAutoFit/>
              </a:bodyPr>
              <a:lstStyle/>
              <a:p>
                <a:pPr algn="ctr">
                  <a:defRPr/>
                </a:pPr>
                <a:r>
                  <a:rPr lang="en-US" sz="1600" i="1" kern="0" dirty="0">
                    <a:solidFill>
                      <a:srgbClr val="000000"/>
                    </a:solidFill>
                    <a:latin typeface="Tahoma" pitchFamily="34" charset="0"/>
                  </a:rPr>
                  <a:t>Tollgate Review</a:t>
                </a:r>
              </a:p>
            </p:txBody>
          </p:sp>
          <p:grpSp>
            <p:nvGrpSpPr>
              <p:cNvPr id="39" name="Group 7"/>
              <p:cNvGrpSpPr>
                <a:grpSpLocks/>
              </p:cNvGrpSpPr>
              <p:nvPr/>
            </p:nvGrpSpPr>
            <p:grpSpPr bwMode="auto">
              <a:xfrm>
                <a:off x="2221" y="3490"/>
                <a:ext cx="677" cy="144"/>
                <a:chOff x="4998" y="2103"/>
                <a:chExt cx="677" cy="144"/>
              </a:xfrm>
            </p:grpSpPr>
            <p:sp>
              <p:nvSpPr>
                <p:cNvPr id="40" name="Rectangle 8" descr="Wide downward diagonal"/>
                <p:cNvSpPr>
                  <a:spLocks noChangeArrowheads="1"/>
                </p:cNvSpPr>
                <p:nvPr/>
              </p:nvSpPr>
              <p:spPr bwMode="gray">
                <a:xfrm rot="823575">
                  <a:off x="5003" y="2161"/>
                  <a:ext cx="672" cy="48"/>
                </a:xfrm>
                <a:prstGeom prst="rect">
                  <a:avLst/>
                </a:prstGeom>
                <a:pattFill prst="wdDnDiag">
                  <a:fgClr>
                    <a:srgbClr val="CC0000"/>
                  </a:fgClr>
                  <a:bgClr>
                    <a:srgbClr val="FFFFFF"/>
                  </a:bgClr>
                </a:patt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Tahoma"/>
                  </a:endParaRPr>
                </a:p>
              </p:txBody>
            </p:sp>
            <p:sp>
              <p:nvSpPr>
                <p:cNvPr id="41" name="Rectangle 9"/>
                <p:cNvSpPr>
                  <a:spLocks noChangeArrowheads="1"/>
                </p:cNvSpPr>
                <p:nvPr/>
              </p:nvSpPr>
              <p:spPr bwMode="gray">
                <a:xfrm rot="823575">
                  <a:off x="4998" y="2103"/>
                  <a:ext cx="192" cy="144"/>
                </a:xfrm>
                <a:prstGeom prst="rect">
                  <a:avLst/>
                </a:prstGeom>
                <a:solidFill>
                  <a:srgbClr val="CC000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200" kern="0" dirty="0">
                      <a:solidFill>
                        <a:srgbClr val="FFFFFF"/>
                      </a:solidFill>
                      <a:effectLst>
                        <a:outerShdw blurRad="38100" dist="38100" dir="2700000" algn="tl">
                          <a:srgbClr val="000000"/>
                        </a:outerShdw>
                      </a:effectLst>
                      <a:latin typeface="Tahoma"/>
                    </a:rPr>
                    <a:t>Stop</a:t>
                  </a:r>
                </a:p>
              </p:txBody>
            </p:sp>
          </p:grpSp>
        </p:grpSp>
        <p:grpSp>
          <p:nvGrpSpPr>
            <p:cNvPr id="28" name="Group 5"/>
            <p:cNvGrpSpPr>
              <a:grpSpLocks/>
            </p:cNvGrpSpPr>
            <p:nvPr/>
          </p:nvGrpSpPr>
          <p:grpSpPr bwMode="auto">
            <a:xfrm>
              <a:off x="5421313" y="4757738"/>
              <a:ext cx="1717675" cy="598487"/>
              <a:chOff x="1978" y="3490"/>
              <a:chExt cx="1082" cy="377"/>
            </a:xfrm>
          </p:grpSpPr>
          <p:sp>
            <p:nvSpPr>
              <p:cNvPr id="34" name="Text Box 6"/>
              <p:cNvSpPr txBox="1">
                <a:spLocks noChangeArrowheads="1"/>
              </p:cNvSpPr>
              <p:nvPr/>
            </p:nvSpPr>
            <p:spPr bwMode="auto">
              <a:xfrm>
                <a:off x="1978" y="3655"/>
                <a:ext cx="108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spAutoFit/>
              </a:bodyPr>
              <a:lstStyle/>
              <a:p>
                <a:pPr algn="ctr">
                  <a:defRPr/>
                </a:pPr>
                <a:r>
                  <a:rPr lang="en-US" sz="1600" i="1" kern="0" dirty="0">
                    <a:solidFill>
                      <a:srgbClr val="000000"/>
                    </a:solidFill>
                    <a:latin typeface="Tahoma" pitchFamily="34" charset="0"/>
                  </a:rPr>
                  <a:t>Tollgate Review</a:t>
                </a:r>
              </a:p>
            </p:txBody>
          </p:sp>
          <p:grpSp>
            <p:nvGrpSpPr>
              <p:cNvPr id="35" name="Group 7"/>
              <p:cNvGrpSpPr>
                <a:grpSpLocks/>
              </p:cNvGrpSpPr>
              <p:nvPr/>
            </p:nvGrpSpPr>
            <p:grpSpPr bwMode="auto">
              <a:xfrm>
                <a:off x="2221" y="3490"/>
                <a:ext cx="677" cy="144"/>
                <a:chOff x="4998" y="2103"/>
                <a:chExt cx="677" cy="144"/>
              </a:xfrm>
            </p:grpSpPr>
            <p:sp>
              <p:nvSpPr>
                <p:cNvPr id="36" name="Rectangle 8" descr="Wide downward diagonal"/>
                <p:cNvSpPr>
                  <a:spLocks noChangeArrowheads="1"/>
                </p:cNvSpPr>
                <p:nvPr/>
              </p:nvSpPr>
              <p:spPr bwMode="gray">
                <a:xfrm rot="823575">
                  <a:off x="5003" y="2161"/>
                  <a:ext cx="672" cy="48"/>
                </a:xfrm>
                <a:prstGeom prst="rect">
                  <a:avLst/>
                </a:prstGeom>
                <a:pattFill prst="wdDnDiag">
                  <a:fgClr>
                    <a:srgbClr val="CC0000"/>
                  </a:fgClr>
                  <a:bgClr>
                    <a:srgbClr val="FFFFFF"/>
                  </a:bgClr>
                </a:patt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Tahoma"/>
                  </a:endParaRPr>
                </a:p>
              </p:txBody>
            </p:sp>
            <p:sp>
              <p:nvSpPr>
                <p:cNvPr id="37" name="Rectangle 9"/>
                <p:cNvSpPr>
                  <a:spLocks noChangeArrowheads="1"/>
                </p:cNvSpPr>
                <p:nvPr/>
              </p:nvSpPr>
              <p:spPr bwMode="gray">
                <a:xfrm rot="823575">
                  <a:off x="4998" y="2103"/>
                  <a:ext cx="192" cy="144"/>
                </a:xfrm>
                <a:prstGeom prst="rect">
                  <a:avLst/>
                </a:prstGeom>
                <a:solidFill>
                  <a:srgbClr val="CC000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200" kern="0" dirty="0">
                      <a:solidFill>
                        <a:srgbClr val="FFFFFF"/>
                      </a:solidFill>
                      <a:effectLst>
                        <a:outerShdw blurRad="38100" dist="38100" dir="2700000" algn="tl">
                          <a:srgbClr val="000000"/>
                        </a:outerShdw>
                      </a:effectLst>
                      <a:latin typeface="Tahoma"/>
                    </a:rPr>
                    <a:t>Stop</a:t>
                  </a:r>
                </a:p>
              </p:txBody>
            </p:sp>
          </p:grpSp>
        </p:grpSp>
        <p:grpSp>
          <p:nvGrpSpPr>
            <p:cNvPr id="29" name="Group 5"/>
            <p:cNvGrpSpPr>
              <a:grpSpLocks/>
            </p:cNvGrpSpPr>
            <p:nvPr/>
          </p:nvGrpSpPr>
          <p:grpSpPr bwMode="auto">
            <a:xfrm>
              <a:off x="6602413" y="5649913"/>
              <a:ext cx="1717675" cy="598487"/>
              <a:chOff x="1978" y="3490"/>
              <a:chExt cx="1082" cy="377"/>
            </a:xfrm>
          </p:grpSpPr>
          <p:sp>
            <p:nvSpPr>
              <p:cNvPr id="30" name="Text Box 6"/>
              <p:cNvSpPr txBox="1">
                <a:spLocks noChangeArrowheads="1"/>
              </p:cNvSpPr>
              <p:nvPr/>
            </p:nvSpPr>
            <p:spPr bwMode="auto">
              <a:xfrm>
                <a:off x="1978" y="3655"/>
                <a:ext cx="108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spAutoFit/>
              </a:bodyPr>
              <a:lstStyle/>
              <a:p>
                <a:pPr algn="ctr">
                  <a:defRPr/>
                </a:pPr>
                <a:r>
                  <a:rPr lang="en-US" sz="1600" i="1" kern="0" dirty="0">
                    <a:solidFill>
                      <a:srgbClr val="000000"/>
                    </a:solidFill>
                    <a:latin typeface="Tahoma" pitchFamily="34" charset="0"/>
                  </a:rPr>
                  <a:t>Tollgate Review</a:t>
                </a:r>
              </a:p>
            </p:txBody>
          </p:sp>
          <p:grpSp>
            <p:nvGrpSpPr>
              <p:cNvPr id="31" name="Group 7"/>
              <p:cNvGrpSpPr>
                <a:grpSpLocks/>
              </p:cNvGrpSpPr>
              <p:nvPr/>
            </p:nvGrpSpPr>
            <p:grpSpPr bwMode="auto">
              <a:xfrm>
                <a:off x="2221" y="3490"/>
                <a:ext cx="677" cy="144"/>
                <a:chOff x="4998" y="2103"/>
                <a:chExt cx="677" cy="144"/>
              </a:xfrm>
            </p:grpSpPr>
            <p:sp>
              <p:nvSpPr>
                <p:cNvPr id="32" name="Rectangle 8" descr="Wide downward diagonal"/>
                <p:cNvSpPr>
                  <a:spLocks noChangeArrowheads="1"/>
                </p:cNvSpPr>
                <p:nvPr/>
              </p:nvSpPr>
              <p:spPr bwMode="gray">
                <a:xfrm rot="823575">
                  <a:off x="5003" y="2161"/>
                  <a:ext cx="672" cy="48"/>
                </a:xfrm>
                <a:prstGeom prst="rect">
                  <a:avLst/>
                </a:prstGeom>
                <a:pattFill prst="wdDnDiag">
                  <a:fgClr>
                    <a:srgbClr val="CC0000"/>
                  </a:fgClr>
                  <a:bgClr>
                    <a:srgbClr val="FFFFFF"/>
                  </a:bgClr>
                </a:patt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Tahoma"/>
                  </a:endParaRPr>
                </a:p>
              </p:txBody>
            </p:sp>
            <p:sp>
              <p:nvSpPr>
                <p:cNvPr id="33" name="Rectangle 9"/>
                <p:cNvSpPr>
                  <a:spLocks noChangeArrowheads="1"/>
                </p:cNvSpPr>
                <p:nvPr/>
              </p:nvSpPr>
              <p:spPr bwMode="gray">
                <a:xfrm rot="823575">
                  <a:off x="4998" y="2103"/>
                  <a:ext cx="192" cy="144"/>
                </a:xfrm>
                <a:prstGeom prst="rect">
                  <a:avLst/>
                </a:prstGeom>
                <a:solidFill>
                  <a:srgbClr val="CC000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200" kern="0" dirty="0">
                      <a:solidFill>
                        <a:srgbClr val="FFFFFF"/>
                      </a:solidFill>
                      <a:effectLst>
                        <a:outerShdw blurRad="38100" dist="38100" dir="2700000" algn="tl">
                          <a:srgbClr val="000000"/>
                        </a:outerShdw>
                      </a:effectLst>
                      <a:latin typeface="Tahoma"/>
                    </a:rPr>
                    <a:t>Stop</a:t>
                  </a:r>
                </a:p>
              </p:txBody>
            </p:sp>
          </p:grpSp>
        </p:grpSp>
      </p:grpSp>
      <p:sp>
        <p:nvSpPr>
          <p:cNvPr id="14" name="TextBox 1"/>
          <p:cNvSpPr txBox="1">
            <a:spLocks noChangeArrowheads="1"/>
          </p:cNvSpPr>
          <p:nvPr/>
        </p:nvSpPr>
        <p:spPr bwMode="auto">
          <a:xfrm>
            <a:off x="493099" y="5222338"/>
            <a:ext cx="4654551" cy="12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aseline="-25000">
                <a:solidFill>
                  <a:schemeClr val="tx1"/>
                </a:solidFill>
                <a:latin typeface="Times New Roman" pitchFamily="18" charset="0"/>
                <a:cs typeface="Arial" pitchFamily="34" charset="0"/>
              </a:defRPr>
            </a:lvl1pPr>
            <a:lvl2pPr marL="742950" indent="-285750" eaLnBrk="0" hangingPunct="0">
              <a:defRPr sz="2800" baseline="-25000">
                <a:solidFill>
                  <a:schemeClr val="tx1"/>
                </a:solidFill>
                <a:latin typeface="Times New Roman" pitchFamily="18" charset="0"/>
                <a:cs typeface="Arial" pitchFamily="34" charset="0"/>
              </a:defRPr>
            </a:lvl2pPr>
            <a:lvl3pPr marL="1143000" indent="-228600" eaLnBrk="0" hangingPunct="0">
              <a:defRPr sz="2800" baseline="-25000">
                <a:solidFill>
                  <a:schemeClr val="tx1"/>
                </a:solidFill>
                <a:latin typeface="Times New Roman" pitchFamily="18" charset="0"/>
                <a:cs typeface="Arial" pitchFamily="34" charset="0"/>
              </a:defRPr>
            </a:lvl3pPr>
            <a:lvl4pPr marL="1600200" indent="-228600" eaLnBrk="0" hangingPunct="0">
              <a:defRPr sz="2800" baseline="-25000">
                <a:solidFill>
                  <a:schemeClr val="tx1"/>
                </a:solidFill>
                <a:latin typeface="Times New Roman" pitchFamily="18" charset="0"/>
                <a:cs typeface="Arial" pitchFamily="34" charset="0"/>
              </a:defRPr>
            </a:lvl4pPr>
            <a:lvl5pPr marL="2057400" indent="-228600" eaLnBrk="0" hangingPunct="0">
              <a:defRPr sz="2800" baseline="-25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baseline="-25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baseline="-25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baseline="-25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baseline="-25000">
                <a:solidFill>
                  <a:schemeClr val="tx1"/>
                </a:solidFill>
                <a:latin typeface="Times New Roman" pitchFamily="18" charset="0"/>
                <a:cs typeface="Arial" pitchFamily="34" charset="0"/>
              </a:defRPr>
            </a:lvl9pPr>
          </a:lstStyle>
          <a:p>
            <a:pPr eaLnBrk="1" hangingPunct="1">
              <a:defRPr/>
            </a:pPr>
            <a:r>
              <a:rPr lang="en-US" altLang="en-US" sz="1800" b="1" kern="0" baseline="0" dirty="0" smtClean="0">
                <a:solidFill>
                  <a:schemeClr val="accent5">
                    <a:lumMod val="50000"/>
                  </a:schemeClr>
                </a:solidFill>
                <a:latin typeface="Arial" pitchFamily="34" charset="0"/>
              </a:rPr>
              <a:t>Managers/supervisors conduct  tollgate reviews for transitioning between DMAIC phases</a:t>
            </a:r>
            <a:r>
              <a:rPr lang="en-US" altLang="en-US" sz="1800" b="1" kern="0" baseline="0" dirty="0">
                <a:solidFill>
                  <a:schemeClr val="accent5">
                    <a:lumMod val="50000"/>
                  </a:schemeClr>
                </a:solidFill>
                <a:latin typeface="Arial" pitchFamily="34" charset="0"/>
              </a:rPr>
              <a:t> </a:t>
            </a:r>
            <a:r>
              <a:rPr lang="en-US" altLang="en-US" sz="1800" b="1" kern="0" baseline="0" dirty="0" smtClean="0">
                <a:solidFill>
                  <a:schemeClr val="accent5">
                    <a:lumMod val="50000"/>
                  </a:schemeClr>
                </a:solidFill>
                <a:latin typeface="Arial" pitchFamily="34" charset="0"/>
              </a:rPr>
              <a:t>(See Appendix B)</a:t>
            </a:r>
          </a:p>
          <a:p>
            <a:pPr eaLnBrk="1" hangingPunct="1">
              <a:defRPr/>
            </a:pPr>
            <a:endParaRPr lang="en-US" altLang="en-US" kern="0" dirty="0" smtClean="0">
              <a:solidFill>
                <a:srgbClr val="000000"/>
              </a:solidFill>
            </a:endParaRPr>
          </a:p>
        </p:txBody>
      </p:sp>
    </p:spTree>
    <p:extLst>
      <p:ext uri="{BB962C8B-B14F-4D97-AF65-F5344CB8AC3E}">
        <p14:creationId xmlns:p14="http://schemas.microsoft.com/office/powerpoint/2010/main" val="7475862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676150" y="739849"/>
            <a:ext cx="7891272" cy="400110"/>
          </a:xfrm>
        </p:spPr>
        <p:txBody>
          <a:bodyPr/>
          <a:lstStyle/>
          <a:p>
            <a:pPr>
              <a:lnSpc>
                <a:spcPct val="100000"/>
              </a:lnSpc>
              <a:spcBef>
                <a:spcPts val="0"/>
              </a:spcBef>
              <a:defRPr/>
            </a:pPr>
            <a:r>
              <a:rPr lang="en-US" dirty="0" smtClean="0"/>
              <a:t>In a “World Class” Organization</a:t>
            </a:r>
            <a:endParaRPr lang="en-US" b="1" dirty="0">
              <a:solidFill>
                <a:srgbClr val="002060"/>
              </a:solidFill>
            </a:endParaRPr>
          </a:p>
        </p:txBody>
      </p:sp>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676150" y="262216"/>
            <a:ext cx="7886700" cy="461665"/>
          </a:xfrm>
        </p:spPr>
        <p:txBody>
          <a:bodyPr/>
          <a:lstStyle/>
          <a:p>
            <a:r>
              <a:rPr lang="en-US" b="1" dirty="0" smtClean="0">
                <a:solidFill>
                  <a:srgbClr val="002060"/>
                </a:solidFill>
              </a:rPr>
              <a:t>TIME ALLOCATION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9</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605"/>
          <a:stretch/>
        </p:blipFill>
        <p:spPr bwMode="auto">
          <a:xfrm>
            <a:off x="721188" y="1560513"/>
            <a:ext cx="7724775"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699658" y="6654867"/>
            <a:ext cx="3570514" cy="203133"/>
          </a:xfrm>
          <a:prstGeom prst="rect">
            <a:avLst/>
          </a:prstGeom>
          <a:noFill/>
        </p:spPr>
        <p:txBody>
          <a:bodyPr wrap="square" lIns="0" tIns="0" rtlCol="0">
            <a:spAutoFit/>
          </a:bodyPr>
          <a:lstStyle/>
          <a:p>
            <a:pPr>
              <a:lnSpc>
                <a:spcPct val="85000"/>
              </a:lnSpc>
            </a:pPr>
            <a:r>
              <a:rPr lang="en-US" sz="1200" b="1" dirty="0" smtClean="0">
                <a:solidFill>
                  <a:prstClr val="black">
                    <a:lumMod val="50000"/>
                    <a:lumOff val="50000"/>
                  </a:prstClr>
                </a:solidFill>
              </a:rPr>
              <a:t>Source: George Hanson  - Empire State Advantage</a:t>
            </a:r>
            <a:endParaRPr lang="en-US" sz="1200" dirty="0">
              <a:solidFill>
                <a:prstClr val="black">
                  <a:lumMod val="50000"/>
                  <a:lumOff val="50000"/>
                </a:prstClr>
              </a:solidFill>
            </a:endParaRPr>
          </a:p>
        </p:txBody>
      </p:sp>
    </p:spTree>
    <p:extLst>
      <p:ext uri="{BB962C8B-B14F-4D97-AF65-F5344CB8AC3E}">
        <p14:creationId xmlns:p14="http://schemas.microsoft.com/office/powerpoint/2010/main" val="382931237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PROJECTS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90</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Manager’s Responsibilities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Rectangle 9"/>
          <p:cNvSpPr/>
          <p:nvPr/>
        </p:nvSpPr>
        <p:spPr>
          <a:xfrm>
            <a:off x="659754" y="1542988"/>
            <a:ext cx="7943226" cy="2936188"/>
          </a:xfrm>
          <a:prstGeom prst="rect">
            <a:avLst/>
          </a:prstGeom>
        </p:spPr>
        <p:txBody>
          <a:bodyPr wrap="square">
            <a:spAutoFit/>
          </a:bodyPr>
          <a:lstStyle/>
          <a:p>
            <a:pPr marL="231775" indent="-231775">
              <a:lnSpc>
                <a:spcPct val="150000"/>
              </a:lnSpc>
              <a:spcBef>
                <a:spcPct val="15000"/>
              </a:spcBef>
              <a:spcAft>
                <a:spcPct val="15000"/>
              </a:spcAft>
              <a:buClr>
                <a:srgbClr val="000000"/>
              </a:buClr>
              <a:buFontTx/>
              <a:buChar char="•"/>
              <a:defRPr/>
            </a:pPr>
            <a:r>
              <a:rPr lang="en-US" altLang="en-US" sz="2200" kern="0" dirty="0" smtClean="0">
                <a:solidFill>
                  <a:srgbClr val="000000"/>
                </a:solidFill>
                <a:latin typeface="Arial"/>
                <a:cs typeface="Arial"/>
              </a:rPr>
              <a:t>Assist </a:t>
            </a:r>
            <a:r>
              <a:rPr lang="en-US" altLang="en-US" sz="2200" kern="0" dirty="0">
                <a:solidFill>
                  <a:srgbClr val="000000"/>
                </a:solidFill>
                <a:latin typeface="Arial"/>
                <a:cs typeface="Arial"/>
              </a:rPr>
              <a:t>in identification and capture of </a:t>
            </a:r>
            <a:r>
              <a:rPr lang="en-US" altLang="en-US" sz="2200" kern="0" dirty="0" smtClean="0">
                <a:solidFill>
                  <a:srgbClr val="000000"/>
                </a:solidFill>
                <a:latin typeface="Arial"/>
                <a:cs typeface="Arial"/>
              </a:rPr>
              <a:t>“Return on Investment”</a:t>
            </a:r>
            <a:endParaRPr lang="en-US" altLang="en-US" sz="2200" kern="0" dirty="0">
              <a:solidFill>
                <a:srgbClr val="000000"/>
              </a:solidFill>
              <a:latin typeface="Arial"/>
              <a:cs typeface="Arial"/>
            </a:endParaRPr>
          </a:p>
          <a:p>
            <a:pPr marL="231775" indent="-231775">
              <a:lnSpc>
                <a:spcPct val="150000"/>
              </a:lnSpc>
              <a:spcBef>
                <a:spcPct val="15000"/>
              </a:spcBef>
              <a:spcAft>
                <a:spcPct val="15000"/>
              </a:spcAft>
              <a:buClr>
                <a:srgbClr val="000000"/>
              </a:buClr>
              <a:buFontTx/>
              <a:buChar char="•"/>
              <a:defRPr/>
            </a:pPr>
            <a:r>
              <a:rPr lang="en-US" altLang="en-US" sz="2200" kern="0" dirty="0">
                <a:solidFill>
                  <a:srgbClr val="000000"/>
                </a:solidFill>
                <a:latin typeface="Arial"/>
                <a:cs typeface="Arial"/>
              </a:rPr>
              <a:t>Break down barriers to project completion and push the project over the finish line</a:t>
            </a:r>
          </a:p>
          <a:p>
            <a:pPr marL="231775" indent="-231775">
              <a:lnSpc>
                <a:spcPct val="150000"/>
              </a:lnSpc>
              <a:spcBef>
                <a:spcPct val="15000"/>
              </a:spcBef>
              <a:spcAft>
                <a:spcPct val="15000"/>
              </a:spcAft>
              <a:buClr>
                <a:srgbClr val="000000"/>
              </a:buClr>
              <a:buFontTx/>
              <a:buChar char="•"/>
              <a:defRPr/>
            </a:pPr>
            <a:r>
              <a:rPr lang="en-US" altLang="en-US" sz="2200" kern="0" dirty="0">
                <a:solidFill>
                  <a:srgbClr val="000000"/>
                </a:solidFill>
                <a:latin typeface="Arial"/>
                <a:cs typeface="Arial"/>
              </a:rPr>
              <a:t>Recognize and reward success</a:t>
            </a:r>
          </a:p>
          <a:p>
            <a:pPr marL="231775" indent="-231775">
              <a:lnSpc>
                <a:spcPct val="150000"/>
              </a:lnSpc>
              <a:spcBef>
                <a:spcPct val="15000"/>
              </a:spcBef>
              <a:spcAft>
                <a:spcPct val="15000"/>
              </a:spcAft>
              <a:buClr>
                <a:srgbClr val="000000"/>
              </a:buClr>
              <a:buFontTx/>
              <a:buChar char="•"/>
              <a:defRPr/>
            </a:pPr>
            <a:r>
              <a:rPr lang="en-US" altLang="en-US" sz="2200" kern="0" dirty="0">
                <a:solidFill>
                  <a:srgbClr val="000000"/>
                </a:solidFill>
                <a:latin typeface="Arial"/>
                <a:cs typeface="Arial"/>
              </a:rPr>
              <a:t>Propagate success stories to generate cultural change </a:t>
            </a:r>
          </a:p>
        </p:txBody>
      </p:sp>
    </p:spTree>
    <p:extLst>
      <p:ext uri="{BB962C8B-B14F-4D97-AF65-F5344CB8AC3E}">
        <p14:creationId xmlns:p14="http://schemas.microsoft.com/office/powerpoint/2010/main" val="108919346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ACHIEVING THE GOAL</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91</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Putting It Together</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AutoShape 8"/>
          <p:cNvSpPr>
            <a:spLocks noChangeArrowheads="1"/>
          </p:cNvSpPr>
          <p:nvPr/>
        </p:nvSpPr>
        <p:spPr bwMode="auto">
          <a:xfrm>
            <a:off x="5580380" y="2886758"/>
            <a:ext cx="2999740" cy="2566574"/>
          </a:xfrm>
          <a:prstGeom prst="irregularSeal1">
            <a:avLst/>
          </a:prstGeom>
          <a:solidFill>
            <a:srgbClr val="FFFF99"/>
          </a:soli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nchor="ctr">
            <a:spAutoFit/>
          </a:bodyPr>
          <a:lstStyle>
            <a:lvl1pPr algn="l" defTabSz="820738">
              <a:defRPr sz="2400">
                <a:solidFill>
                  <a:schemeClr val="tx1"/>
                </a:solidFill>
                <a:latin typeface="Times New Roman" pitchFamily="18" charset="0"/>
              </a:defRPr>
            </a:lvl1pPr>
            <a:lvl2pPr marL="409575" algn="l" defTabSz="820738">
              <a:defRPr sz="2400">
                <a:solidFill>
                  <a:schemeClr val="tx1"/>
                </a:solidFill>
                <a:latin typeface="Times New Roman" pitchFamily="18" charset="0"/>
              </a:defRPr>
            </a:lvl2pPr>
            <a:lvl3pPr marL="820738" algn="l" defTabSz="820738">
              <a:defRPr sz="2400">
                <a:solidFill>
                  <a:schemeClr val="tx1"/>
                </a:solidFill>
                <a:latin typeface="Times New Roman" pitchFamily="18" charset="0"/>
              </a:defRPr>
            </a:lvl3pPr>
            <a:lvl4pPr marL="1230313" algn="l" defTabSz="820738">
              <a:defRPr sz="2400">
                <a:solidFill>
                  <a:schemeClr val="tx1"/>
                </a:solidFill>
                <a:latin typeface="Times New Roman" pitchFamily="18" charset="0"/>
              </a:defRPr>
            </a:lvl4pPr>
            <a:lvl5pPr marL="1641475" algn="l"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pPr algn="ctr" eaLnBrk="0" hangingPunct="0"/>
            <a:r>
              <a:rPr lang="en-US" altLang="en-US" sz="1800" b="1" baseline="0" dirty="0" smtClean="0">
                <a:solidFill>
                  <a:srgbClr val="000000"/>
                </a:solidFill>
                <a:latin typeface="Arial" pitchFamily="34" charset="0"/>
              </a:rPr>
              <a:t>Value Stream and Process </a:t>
            </a:r>
            <a:r>
              <a:rPr lang="en-US" altLang="en-US" sz="1800" b="1" dirty="0" smtClean="0">
                <a:solidFill>
                  <a:srgbClr val="000000"/>
                </a:solidFill>
                <a:latin typeface="Arial" pitchFamily="34" charset="0"/>
              </a:rPr>
              <a:t>Improvement</a:t>
            </a:r>
            <a:endParaRPr lang="en-US" altLang="en-US" sz="1800" b="1" baseline="0" dirty="0">
              <a:solidFill>
                <a:srgbClr val="000000"/>
              </a:solidFill>
              <a:latin typeface="Arial" pitchFamily="34" charset="0"/>
            </a:endParaRPr>
          </a:p>
        </p:txBody>
      </p:sp>
      <p:sp>
        <p:nvSpPr>
          <p:cNvPr id="26" name="AutoShape 4"/>
          <p:cNvSpPr>
            <a:spLocks noChangeArrowheads="1"/>
          </p:cNvSpPr>
          <p:nvPr/>
        </p:nvSpPr>
        <p:spPr bwMode="auto">
          <a:xfrm>
            <a:off x="785495" y="3294310"/>
            <a:ext cx="2025007" cy="1788620"/>
          </a:xfrm>
          <a:prstGeom prst="irregularSeal1">
            <a:avLst/>
          </a:prstGeom>
          <a:solidFill>
            <a:srgbClr val="FFFF99"/>
          </a:soli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nchor="ctr">
            <a:spAutoFit/>
          </a:bodyPr>
          <a:lstStyle>
            <a:lvl1pPr algn="l" defTabSz="820738">
              <a:defRPr sz="2400">
                <a:solidFill>
                  <a:schemeClr val="tx1"/>
                </a:solidFill>
                <a:latin typeface="Times New Roman" pitchFamily="18" charset="0"/>
              </a:defRPr>
            </a:lvl1pPr>
            <a:lvl2pPr marL="409575" algn="l" defTabSz="820738">
              <a:defRPr sz="2400">
                <a:solidFill>
                  <a:schemeClr val="tx1"/>
                </a:solidFill>
                <a:latin typeface="Times New Roman" pitchFamily="18" charset="0"/>
              </a:defRPr>
            </a:lvl2pPr>
            <a:lvl3pPr marL="820738" algn="l" defTabSz="820738">
              <a:defRPr sz="2400">
                <a:solidFill>
                  <a:schemeClr val="tx1"/>
                </a:solidFill>
                <a:latin typeface="Times New Roman" pitchFamily="18" charset="0"/>
              </a:defRPr>
            </a:lvl3pPr>
            <a:lvl4pPr marL="1230313" algn="l" defTabSz="820738">
              <a:defRPr sz="2400">
                <a:solidFill>
                  <a:schemeClr val="tx1"/>
                </a:solidFill>
                <a:latin typeface="Times New Roman" pitchFamily="18" charset="0"/>
              </a:defRPr>
            </a:lvl4pPr>
            <a:lvl5pPr marL="1641475" algn="l"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pPr algn="ctr" eaLnBrk="0" hangingPunct="0"/>
            <a:r>
              <a:rPr lang="en-US" altLang="en-US" sz="1800" b="1" baseline="0" dirty="0">
                <a:solidFill>
                  <a:srgbClr val="000000"/>
                </a:solidFill>
                <a:latin typeface="Arial" pitchFamily="34" charset="0"/>
              </a:rPr>
              <a:t>Lean </a:t>
            </a:r>
            <a:r>
              <a:rPr lang="en-US" altLang="en-US" sz="1800" b="1" baseline="0" dirty="0" smtClean="0">
                <a:solidFill>
                  <a:srgbClr val="000000"/>
                </a:solidFill>
                <a:latin typeface="Arial" pitchFamily="34" charset="0"/>
              </a:rPr>
              <a:t>Tools</a:t>
            </a:r>
            <a:endParaRPr lang="en-US" altLang="en-US" sz="1800" b="1" baseline="0" dirty="0">
              <a:solidFill>
                <a:srgbClr val="000000"/>
              </a:solidFill>
              <a:latin typeface="Arial" pitchFamily="34" charset="0"/>
            </a:endParaRPr>
          </a:p>
        </p:txBody>
      </p:sp>
      <p:sp>
        <p:nvSpPr>
          <p:cNvPr id="27" name="Rectangle 5"/>
          <p:cNvSpPr>
            <a:spLocks noChangeArrowheads="1"/>
          </p:cNvSpPr>
          <p:nvPr/>
        </p:nvSpPr>
        <p:spPr bwMode="auto">
          <a:xfrm>
            <a:off x="1058778" y="1389062"/>
            <a:ext cx="7294330" cy="639763"/>
          </a:xfrm>
          <a:prstGeom prst="rect">
            <a:avLst/>
          </a:prstGeom>
          <a:solidFill>
            <a:srgbClr val="66CC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182880" rIns="82058" bIns="182880" anchor="ctr">
            <a:spAutoFit/>
          </a:bodyPr>
          <a:lstStyle>
            <a:lvl1pPr algn="l" defTabSz="820738">
              <a:defRPr sz="2400">
                <a:solidFill>
                  <a:schemeClr val="tx1"/>
                </a:solidFill>
                <a:latin typeface="Times New Roman" pitchFamily="18" charset="0"/>
              </a:defRPr>
            </a:lvl1pPr>
            <a:lvl2pPr marL="409575" algn="l" defTabSz="820738">
              <a:defRPr sz="2400">
                <a:solidFill>
                  <a:schemeClr val="tx1"/>
                </a:solidFill>
                <a:latin typeface="Times New Roman" pitchFamily="18" charset="0"/>
              </a:defRPr>
            </a:lvl2pPr>
            <a:lvl3pPr marL="820738" algn="l" defTabSz="820738">
              <a:defRPr sz="2400">
                <a:solidFill>
                  <a:schemeClr val="tx1"/>
                </a:solidFill>
                <a:latin typeface="Times New Roman" pitchFamily="18" charset="0"/>
              </a:defRPr>
            </a:lvl3pPr>
            <a:lvl4pPr marL="1230313" algn="l" defTabSz="820738">
              <a:defRPr sz="2400">
                <a:solidFill>
                  <a:schemeClr val="tx1"/>
                </a:solidFill>
                <a:latin typeface="Times New Roman" pitchFamily="18" charset="0"/>
              </a:defRPr>
            </a:lvl4pPr>
            <a:lvl5pPr marL="1641475" algn="l"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pPr eaLnBrk="0" hangingPunct="0"/>
            <a:endParaRPr lang="en-US" altLang="en-US" sz="1800" b="1" baseline="0">
              <a:latin typeface="Arial" pitchFamily="34" charset="0"/>
              <a:sym typeface="Wingdings" pitchFamily="2" charset="2"/>
            </a:endParaRPr>
          </a:p>
        </p:txBody>
      </p:sp>
      <p:graphicFrame>
        <p:nvGraphicFramePr>
          <p:cNvPr id="28" name="Object 6"/>
          <p:cNvGraphicFramePr>
            <a:graphicFrameLocks noChangeAspect="1"/>
          </p:cNvGraphicFramePr>
          <p:nvPr>
            <p:extLst>
              <p:ext uri="{D42A27DB-BD31-4B8C-83A1-F6EECF244321}">
                <p14:modId xmlns:p14="http://schemas.microsoft.com/office/powerpoint/2010/main" val="186901719"/>
              </p:ext>
            </p:extLst>
          </p:nvPr>
        </p:nvGraphicFramePr>
        <p:xfrm>
          <a:off x="1743414" y="1552576"/>
          <a:ext cx="782634" cy="1784350"/>
        </p:xfrm>
        <a:graphic>
          <a:graphicData uri="http://schemas.openxmlformats.org/presentationml/2006/ole">
            <mc:AlternateContent xmlns:mc="http://schemas.openxmlformats.org/markup-compatibility/2006">
              <mc:Choice xmlns:v="urn:schemas-microsoft-com:vml" Requires="v">
                <p:oleObj spid="_x0000_s60703" name="Clip" r:id="rId4" imgW="894960" imgH="880200" progId="MS_ClipArt_Gallery.2">
                  <p:embed/>
                </p:oleObj>
              </mc:Choice>
              <mc:Fallback>
                <p:oleObj name="Clip" r:id="rId4" imgW="894960" imgH="88020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3414" y="1552576"/>
                        <a:ext cx="782634" cy="178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 name="Rectangle 7"/>
          <p:cNvSpPr>
            <a:spLocks noChangeArrowheads="1"/>
          </p:cNvSpPr>
          <p:nvPr/>
        </p:nvSpPr>
        <p:spPr bwMode="auto">
          <a:xfrm>
            <a:off x="1286750" y="1510031"/>
            <a:ext cx="854470" cy="40011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n-US" sz="2000" b="1" baseline="0" dirty="0">
                <a:solidFill>
                  <a:srgbClr val="000000"/>
                </a:solidFill>
                <a:latin typeface="Arial" pitchFamily="34" charset="0"/>
              </a:rPr>
              <a:t> </a:t>
            </a:r>
            <a:r>
              <a:rPr lang="en-US" altLang="en-US" sz="2000" b="1" baseline="0" dirty="0" smtClean="0">
                <a:solidFill>
                  <a:srgbClr val="000000"/>
                </a:solidFill>
                <a:latin typeface="Arial" pitchFamily="34" charset="0"/>
              </a:rPr>
              <a:t>Data</a:t>
            </a:r>
            <a:endParaRPr lang="en-US" altLang="en-US" sz="2000" b="1" baseline="0" dirty="0">
              <a:solidFill>
                <a:srgbClr val="000000"/>
              </a:solidFill>
              <a:latin typeface="Arial" pitchFamily="34" charset="0"/>
              <a:sym typeface="Wingdings" pitchFamily="2" charset="2"/>
            </a:endParaRPr>
          </a:p>
        </p:txBody>
      </p:sp>
      <p:graphicFrame>
        <p:nvGraphicFramePr>
          <p:cNvPr id="30" name="Object 10"/>
          <p:cNvGraphicFramePr>
            <a:graphicFrameLocks noChangeAspect="1"/>
          </p:cNvGraphicFramePr>
          <p:nvPr>
            <p:extLst>
              <p:ext uri="{D42A27DB-BD31-4B8C-83A1-F6EECF244321}">
                <p14:modId xmlns:p14="http://schemas.microsoft.com/office/powerpoint/2010/main" val="3374310593"/>
              </p:ext>
            </p:extLst>
          </p:nvPr>
        </p:nvGraphicFramePr>
        <p:xfrm>
          <a:off x="5860733" y="1552575"/>
          <a:ext cx="782615" cy="1784350"/>
        </p:xfrm>
        <a:graphic>
          <a:graphicData uri="http://schemas.openxmlformats.org/presentationml/2006/ole">
            <mc:AlternateContent xmlns:mc="http://schemas.openxmlformats.org/markup-compatibility/2006">
              <mc:Choice xmlns:v="urn:schemas-microsoft-com:vml" Requires="v">
                <p:oleObj spid="_x0000_s60704" name="Clip" r:id="rId6" imgW="894960" imgH="880200" progId="MS_ClipArt_Gallery.2">
                  <p:embed/>
                </p:oleObj>
              </mc:Choice>
              <mc:Fallback>
                <p:oleObj name="Clip" r:id="rId6" imgW="894960" imgH="88020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0733" y="1552575"/>
                        <a:ext cx="782615" cy="178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 name="Rectangle 11"/>
          <p:cNvSpPr>
            <a:spLocks noChangeArrowheads="1"/>
          </p:cNvSpPr>
          <p:nvPr/>
        </p:nvSpPr>
        <p:spPr bwMode="auto">
          <a:xfrm>
            <a:off x="6574158" y="1365885"/>
            <a:ext cx="1685922" cy="707886"/>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2000" b="1" baseline="0" dirty="0" smtClean="0">
                <a:solidFill>
                  <a:srgbClr val="000000"/>
                </a:solidFill>
                <a:latin typeface="Arial" pitchFamily="34" charset="0"/>
                <a:sym typeface="Wingdings" pitchFamily="2" charset="2"/>
              </a:rPr>
              <a:t>Patient Satisfaction</a:t>
            </a:r>
            <a:endParaRPr lang="en-US" altLang="en-US" sz="2000" b="1" baseline="0" dirty="0">
              <a:solidFill>
                <a:srgbClr val="000000"/>
              </a:solidFill>
              <a:latin typeface="Arial" pitchFamily="34" charset="0"/>
              <a:sym typeface="Wingdings" pitchFamily="2" charset="2"/>
            </a:endParaRPr>
          </a:p>
        </p:txBody>
      </p:sp>
      <p:sp>
        <p:nvSpPr>
          <p:cNvPr id="32" name="AutoShape 13"/>
          <p:cNvSpPr>
            <a:spLocks noChangeArrowheads="1"/>
          </p:cNvSpPr>
          <p:nvPr/>
        </p:nvSpPr>
        <p:spPr bwMode="auto">
          <a:xfrm>
            <a:off x="2743200" y="3079018"/>
            <a:ext cx="2933700" cy="1788620"/>
          </a:xfrm>
          <a:prstGeom prst="irregularSeal1">
            <a:avLst/>
          </a:prstGeom>
          <a:solidFill>
            <a:srgbClr val="FFFF99"/>
          </a:soli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nchor="ctr">
            <a:spAutoFit/>
          </a:bodyPr>
          <a:lstStyle>
            <a:lvl1pPr algn="l" defTabSz="820738">
              <a:defRPr sz="2400">
                <a:solidFill>
                  <a:schemeClr val="tx1"/>
                </a:solidFill>
                <a:latin typeface="Times New Roman" pitchFamily="18" charset="0"/>
              </a:defRPr>
            </a:lvl1pPr>
            <a:lvl2pPr marL="409575" algn="l" defTabSz="820738">
              <a:defRPr sz="2400">
                <a:solidFill>
                  <a:schemeClr val="tx1"/>
                </a:solidFill>
                <a:latin typeface="Times New Roman" pitchFamily="18" charset="0"/>
              </a:defRPr>
            </a:lvl2pPr>
            <a:lvl3pPr marL="820738" algn="l" defTabSz="820738">
              <a:defRPr sz="2400">
                <a:solidFill>
                  <a:schemeClr val="tx1"/>
                </a:solidFill>
                <a:latin typeface="Times New Roman" pitchFamily="18" charset="0"/>
              </a:defRPr>
            </a:lvl3pPr>
            <a:lvl4pPr marL="1230313" algn="l" defTabSz="820738">
              <a:defRPr sz="2400">
                <a:solidFill>
                  <a:schemeClr val="tx1"/>
                </a:solidFill>
                <a:latin typeface="Times New Roman" pitchFamily="18" charset="0"/>
              </a:defRPr>
            </a:lvl4pPr>
            <a:lvl5pPr marL="1641475" algn="l" defTabSz="820738">
              <a:defRPr sz="2400">
                <a:solidFill>
                  <a:schemeClr val="tx1"/>
                </a:solidFill>
                <a:latin typeface="Times New Roman" pitchFamily="18" charset="0"/>
              </a:defRPr>
            </a:lvl5pPr>
            <a:lvl6pPr marL="2098675" defTabSz="820738" fontAlgn="base">
              <a:spcBef>
                <a:spcPct val="0"/>
              </a:spcBef>
              <a:spcAft>
                <a:spcPct val="0"/>
              </a:spcAft>
              <a:defRPr sz="2400">
                <a:solidFill>
                  <a:schemeClr val="tx1"/>
                </a:solidFill>
                <a:latin typeface="Times New Roman" pitchFamily="18" charset="0"/>
              </a:defRPr>
            </a:lvl6pPr>
            <a:lvl7pPr marL="2555875" defTabSz="820738" fontAlgn="base">
              <a:spcBef>
                <a:spcPct val="0"/>
              </a:spcBef>
              <a:spcAft>
                <a:spcPct val="0"/>
              </a:spcAft>
              <a:defRPr sz="2400">
                <a:solidFill>
                  <a:schemeClr val="tx1"/>
                </a:solidFill>
                <a:latin typeface="Times New Roman" pitchFamily="18" charset="0"/>
              </a:defRPr>
            </a:lvl7pPr>
            <a:lvl8pPr marL="3013075" defTabSz="820738" fontAlgn="base">
              <a:spcBef>
                <a:spcPct val="0"/>
              </a:spcBef>
              <a:spcAft>
                <a:spcPct val="0"/>
              </a:spcAft>
              <a:defRPr sz="2400">
                <a:solidFill>
                  <a:schemeClr val="tx1"/>
                </a:solidFill>
                <a:latin typeface="Times New Roman" pitchFamily="18" charset="0"/>
              </a:defRPr>
            </a:lvl8pPr>
            <a:lvl9pPr marL="3470275" defTabSz="820738" fontAlgn="base">
              <a:spcBef>
                <a:spcPct val="0"/>
              </a:spcBef>
              <a:spcAft>
                <a:spcPct val="0"/>
              </a:spcAft>
              <a:defRPr sz="2400">
                <a:solidFill>
                  <a:schemeClr val="tx1"/>
                </a:solidFill>
                <a:latin typeface="Times New Roman" pitchFamily="18" charset="0"/>
              </a:defRPr>
            </a:lvl9pPr>
          </a:lstStyle>
          <a:p>
            <a:pPr algn="ctr" eaLnBrk="0" hangingPunct="0"/>
            <a:r>
              <a:rPr lang="en-US" altLang="en-US" sz="1800" b="1" baseline="0" dirty="0" smtClean="0">
                <a:solidFill>
                  <a:srgbClr val="000000"/>
                </a:solidFill>
                <a:latin typeface="Arial" pitchFamily="34" charset="0"/>
              </a:rPr>
              <a:t>Critical</a:t>
            </a:r>
            <a:endParaRPr lang="en-US" altLang="en-US" sz="1800" b="1" baseline="0" dirty="0">
              <a:solidFill>
                <a:srgbClr val="000000"/>
              </a:solidFill>
              <a:latin typeface="Arial" pitchFamily="34" charset="0"/>
            </a:endParaRPr>
          </a:p>
          <a:p>
            <a:pPr algn="ctr" eaLnBrk="0" hangingPunct="0"/>
            <a:r>
              <a:rPr lang="en-US" altLang="en-US" sz="1800" b="1" baseline="0" dirty="0">
                <a:solidFill>
                  <a:srgbClr val="000000"/>
                </a:solidFill>
                <a:latin typeface="Arial" pitchFamily="34" charset="0"/>
              </a:rPr>
              <a:t> Thinking</a:t>
            </a:r>
          </a:p>
        </p:txBody>
      </p:sp>
      <p:sp>
        <p:nvSpPr>
          <p:cNvPr id="33" name="Rectangle 14"/>
          <p:cNvSpPr>
            <a:spLocks noChangeArrowheads="1"/>
          </p:cNvSpPr>
          <p:nvPr/>
        </p:nvSpPr>
        <p:spPr bwMode="auto">
          <a:xfrm>
            <a:off x="4590112" y="1502410"/>
            <a:ext cx="1540496" cy="3968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000" b="1" baseline="0" dirty="0">
                <a:solidFill>
                  <a:srgbClr val="000000"/>
                </a:solidFill>
                <a:latin typeface="Arial" pitchFamily="34" charset="0"/>
                <a:sym typeface="Wingdings" pitchFamily="2" charset="2"/>
              </a:rPr>
              <a:t>Knowledge</a:t>
            </a:r>
          </a:p>
        </p:txBody>
      </p:sp>
      <p:graphicFrame>
        <p:nvGraphicFramePr>
          <p:cNvPr id="34" name="Object 15"/>
          <p:cNvGraphicFramePr>
            <a:graphicFrameLocks noChangeAspect="1"/>
          </p:cNvGraphicFramePr>
          <p:nvPr>
            <p:extLst>
              <p:ext uri="{D42A27DB-BD31-4B8C-83A1-F6EECF244321}">
                <p14:modId xmlns:p14="http://schemas.microsoft.com/office/powerpoint/2010/main" val="3654028815"/>
              </p:ext>
            </p:extLst>
          </p:nvPr>
        </p:nvGraphicFramePr>
        <p:xfrm>
          <a:off x="3852150" y="1552575"/>
          <a:ext cx="782547" cy="1784350"/>
        </p:xfrm>
        <a:graphic>
          <a:graphicData uri="http://schemas.openxmlformats.org/presentationml/2006/ole">
            <mc:AlternateContent xmlns:mc="http://schemas.openxmlformats.org/markup-compatibility/2006">
              <mc:Choice xmlns:v="urn:schemas-microsoft-com:vml" Requires="v">
                <p:oleObj spid="_x0000_s60705" name="Clip" r:id="rId7" imgW="894960" imgH="880200" progId="MS_ClipArt_Gallery.2">
                  <p:embed/>
                </p:oleObj>
              </mc:Choice>
              <mc:Fallback>
                <p:oleObj name="Clip" r:id="rId7" imgW="894960" imgH="88020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2150" y="1552575"/>
                        <a:ext cx="782547" cy="178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TextBox 2"/>
          <p:cNvSpPr txBox="1"/>
          <p:nvPr/>
        </p:nvSpPr>
        <p:spPr>
          <a:xfrm>
            <a:off x="815340" y="2067560"/>
            <a:ext cx="1037848" cy="307777"/>
          </a:xfrm>
          <a:prstGeom prst="rect">
            <a:avLst/>
          </a:prstGeom>
          <a:noFill/>
        </p:spPr>
        <p:txBody>
          <a:bodyPr wrap="none" rtlCol="0">
            <a:spAutoFit/>
          </a:bodyPr>
          <a:lstStyle/>
          <a:p>
            <a:pPr marL="285750" indent="-285750">
              <a:buFont typeface="Wingdings" panose="05000000000000000000" pitchFamily="2" charset="2"/>
              <a:buChar char="Ø"/>
            </a:pPr>
            <a:r>
              <a:rPr lang="en-US" sz="1400" b="1" dirty="0" smtClean="0"/>
              <a:t>Metrics</a:t>
            </a:r>
            <a:endParaRPr lang="en-US" sz="1400" b="1" dirty="0"/>
          </a:p>
        </p:txBody>
      </p:sp>
      <p:sp>
        <p:nvSpPr>
          <p:cNvPr id="4" name="TextBox 3"/>
          <p:cNvSpPr txBox="1"/>
          <p:nvPr/>
        </p:nvSpPr>
        <p:spPr>
          <a:xfrm>
            <a:off x="2651760" y="2061577"/>
            <a:ext cx="788229" cy="523220"/>
          </a:xfrm>
          <a:prstGeom prst="rect">
            <a:avLst/>
          </a:prstGeom>
          <a:noFill/>
        </p:spPr>
        <p:txBody>
          <a:bodyPr wrap="none" rtlCol="0">
            <a:spAutoFit/>
          </a:bodyPr>
          <a:lstStyle/>
          <a:p>
            <a:pPr marL="285750" indent="-285750">
              <a:buFont typeface="Wingdings" panose="05000000000000000000" pitchFamily="2" charset="2"/>
              <a:buChar char="Ø"/>
            </a:pPr>
            <a:r>
              <a:rPr lang="en-US" sz="1400" b="1" dirty="0" smtClean="0"/>
              <a:t>VOP</a:t>
            </a:r>
          </a:p>
          <a:p>
            <a:pPr marL="285750" indent="-285750">
              <a:buFont typeface="Wingdings" panose="05000000000000000000" pitchFamily="2" charset="2"/>
              <a:buChar char="Ø"/>
            </a:pPr>
            <a:r>
              <a:rPr lang="en-US" sz="1400" b="1" dirty="0" smtClean="0"/>
              <a:t>VOC</a:t>
            </a:r>
            <a:endParaRPr lang="en-US" sz="1400" b="1" dirty="0"/>
          </a:p>
        </p:txBody>
      </p:sp>
      <p:sp>
        <p:nvSpPr>
          <p:cNvPr id="5" name="TextBox 4"/>
          <p:cNvSpPr txBox="1"/>
          <p:nvPr/>
        </p:nvSpPr>
        <p:spPr>
          <a:xfrm>
            <a:off x="4468192" y="2063084"/>
            <a:ext cx="1497398" cy="523220"/>
          </a:xfrm>
          <a:prstGeom prst="rect">
            <a:avLst/>
          </a:prstGeom>
          <a:noFill/>
        </p:spPr>
        <p:txBody>
          <a:bodyPr wrap="none" rtlCol="0">
            <a:spAutoFit/>
          </a:bodyPr>
          <a:lstStyle/>
          <a:p>
            <a:pPr marL="285750" indent="-285750">
              <a:buFont typeface="Wingdings" panose="05000000000000000000" pitchFamily="2" charset="2"/>
              <a:buChar char="Ø"/>
            </a:pPr>
            <a:r>
              <a:rPr lang="en-US" sz="1400" b="1" dirty="0" smtClean="0"/>
              <a:t>Questions</a:t>
            </a:r>
          </a:p>
          <a:p>
            <a:pPr marL="285750" indent="-285750">
              <a:buFont typeface="Wingdings" panose="05000000000000000000" pitchFamily="2" charset="2"/>
              <a:buChar char="Ø"/>
            </a:pPr>
            <a:r>
              <a:rPr lang="en-US" sz="1400" b="1" dirty="0" smtClean="0"/>
              <a:t>Analyze Work</a:t>
            </a:r>
            <a:endParaRPr lang="en-US" sz="1400" b="1" dirty="0"/>
          </a:p>
        </p:txBody>
      </p:sp>
      <p:sp>
        <p:nvSpPr>
          <p:cNvPr id="35" name="Rectangle 7"/>
          <p:cNvSpPr>
            <a:spLocks noChangeArrowheads="1"/>
          </p:cNvSpPr>
          <p:nvPr/>
        </p:nvSpPr>
        <p:spPr bwMode="auto">
          <a:xfrm>
            <a:off x="2612630" y="1189991"/>
            <a:ext cx="1585990" cy="707886"/>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n-US" sz="2000" b="1" baseline="0" dirty="0">
                <a:solidFill>
                  <a:srgbClr val="000000"/>
                </a:solidFill>
                <a:latin typeface="Arial" pitchFamily="34" charset="0"/>
              </a:rPr>
              <a:t> </a:t>
            </a:r>
            <a:r>
              <a:rPr lang="en-US" altLang="en-US" sz="2000" b="1" baseline="0" dirty="0" smtClean="0">
                <a:solidFill>
                  <a:srgbClr val="000000"/>
                </a:solidFill>
                <a:latin typeface="Arial" pitchFamily="34" charset="0"/>
              </a:rPr>
              <a:t>Information</a:t>
            </a:r>
            <a:endParaRPr lang="en-US" altLang="en-US" sz="2000" b="1" baseline="0" dirty="0">
              <a:solidFill>
                <a:srgbClr val="000000"/>
              </a:solidFill>
              <a:latin typeface="Arial" pitchFamily="34" charset="0"/>
              <a:sym typeface="Wingdings" pitchFamily="2" charset="2"/>
            </a:endParaRPr>
          </a:p>
        </p:txBody>
      </p:sp>
      <p:sp>
        <p:nvSpPr>
          <p:cNvPr id="7" name="TextBox 6"/>
          <p:cNvSpPr txBox="1"/>
          <p:nvPr/>
        </p:nvSpPr>
        <p:spPr>
          <a:xfrm>
            <a:off x="6446520" y="2071727"/>
            <a:ext cx="2376292" cy="523220"/>
          </a:xfrm>
          <a:prstGeom prst="rect">
            <a:avLst/>
          </a:prstGeom>
          <a:noFill/>
        </p:spPr>
        <p:txBody>
          <a:bodyPr wrap="none" rtlCol="0">
            <a:spAutoFit/>
          </a:bodyPr>
          <a:lstStyle/>
          <a:p>
            <a:pPr marL="285750" indent="-285750">
              <a:buFont typeface="Wingdings" panose="05000000000000000000" pitchFamily="2" charset="2"/>
              <a:buChar char="Ø"/>
            </a:pPr>
            <a:r>
              <a:rPr lang="en-US" sz="1400" b="1" dirty="0" smtClean="0"/>
              <a:t>Continuous Improvement</a:t>
            </a:r>
          </a:p>
          <a:p>
            <a:pPr marL="285750" indent="-285750">
              <a:buFont typeface="Wingdings" panose="05000000000000000000" pitchFamily="2" charset="2"/>
              <a:buChar char="Ø"/>
            </a:pPr>
            <a:r>
              <a:rPr lang="en-US" sz="1400" b="1" dirty="0" smtClean="0"/>
              <a:t>Projects</a:t>
            </a:r>
            <a:endParaRPr lang="en-US" sz="1400" b="1" dirty="0"/>
          </a:p>
        </p:txBody>
      </p:sp>
    </p:spTree>
    <p:extLst>
      <p:ext uri="{BB962C8B-B14F-4D97-AF65-F5344CB8AC3E}">
        <p14:creationId xmlns:p14="http://schemas.microsoft.com/office/powerpoint/2010/main" val="382288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9" grpId="0"/>
      <p:bldP spid="31" grpId="0"/>
      <p:bldP spid="32" grpId="0" animBg="1"/>
      <p:bldP spid="33" grpId="0"/>
      <p:bldP spid="3" grpId="0"/>
      <p:bldP spid="4" grpId="0"/>
      <p:bldP spid="5" grpId="0"/>
      <p:bldP spid="35" grpId="0"/>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628650" y="692551"/>
            <a:ext cx="7891272" cy="400110"/>
          </a:xfrm>
        </p:spPr>
        <p:txBody>
          <a:bodyPr/>
          <a:lstStyle/>
          <a:p>
            <a:pPr>
              <a:lnSpc>
                <a:spcPct val="100000"/>
              </a:lnSpc>
              <a:spcBef>
                <a:spcPts val="0"/>
              </a:spcBef>
              <a:defRPr/>
            </a:pPr>
            <a:r>
              <a:rPr lang="en-US" b="1" dirty="0" smtClean="0">
                <a:solidFill>
                  <a:srgbClr val="002060"/>
                </a:solidFill>
              </a:rPr>
              <a:t>Are You Hitting the Improvement Barrier?</a:t>
            </a:r>
            <a:endParaRPr lang="en-US" b="1" dirty="0">
              <a:solidFill>
                <a:srgbClr val="002060"/>
              </a:solidFill>
            </a:endParaRPr>
          </a:p>
        </p:txBody>
      </p:sp>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628650" y="262216"/>
            <a:ext cx="7886700" cy="461665"/>
          </a:xfrm>
        </p:spPr>
        <p:txBody>
          <a:bodyPr/>
          <a:lstStyle/>
          <a:p>
            <a:r>
              <a:rPr lang="en-US" b="1" dirty="0" smtClean="0">
                <a:solidFill>
                  <a:srgbClr val="002060"/>
                </a:solidFill>
              </a:rPr>
              <a:t>TIME TO DO THINGS DIFFERENTLY</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92</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3" name="TextBox 2"/>
          <p:cNvSpPr txBox="1"/>
          <p:nvPr/>
        </p:nvSpPr>
        <p:spPr>
          <a:xfrm>
            <a:off x="839939" y="3692223"/>
            <a:ext cx="8044752" cy="2000548"/>
          </a:xfrm>
          <a:prstGeom prst="rect">
            <a:avLst/>
          </a:prstGeom>
          <a:noFill/>
        </p:spPr>
        <p:txBody>
          <a:bodyPr wrap="square" rtlCol="0">
            <a:spAutoFit/>
          </a:bodyPr>
          <a:lstStyle/>
          <a:p>
            <a:r>
              <a:rPr lang="en-US" sz="4400" b="1" u="sng" dirty="0">
                <a:solidFill>
                  <a:srgbClr val="002060"/>
                </a:solidFill>
              </a:rPr>
              <a:t>Insanity</a:t>
            </a:r>
            <a:r>
              <a:rPr lang="en-US" sz="4400" b="1" u="sng" dirty="0" smtClean="0">
                <a:solidFill>
                  <a:srgbClr val="002060"/>
                </a:solidFill>
              </a:rPr>
              <a:t>:</a:t>
            </a:r>
            <a:endParaRPr lang="en-US" sz="4400" b="1" dirty="0" smtClean="0">
              <a:solidFill>
                <a:srgbClr val="002060"/>
              </a:solidFill>
            </a:endParaRPr>
          </a:p>
          <a:p>
            <a:r>
              <a:rPr lang="en-US" sz="4000" dirty="0" smtClean="0">
                <a:solidFill>
                  <a:srgbClr val="002060"/>
                </a:solidFill>
              </a:rPr>
              <a:t>“doing </a:t>
            </a:r>
            <a:r>
              <a:rPr lang="en-US" sz="4000" dirty="0">
                <a:solidFill>
                  <a:srgbClr val="002060"/>
                </a:solidFill>
              </a:rPr>
              <a:t>the same thing over and over again and expecting different </a:t>
            </a:r>
            <a:r>
              <a:rPr lang="en-US" sz="4000" dirty="0" smtClean="0">
                <a:solidFill>
                  <a:srgbClr val="002060"/>
                </a:solidFill>
              </a:rPr>
              <a:t>results”</a:t>
            </a:r>
            <a:endParaRPr lang="en-US" sz="4000" i="1" dirty="0">
              <a:solidFill>
                <a:srgbClr val="002060"/>
              </a:solidFill>
            </a:endParaRPr>
          </a:p>
        </p:txBody>
      </p:sp>
      <p:pic>
        <p:nvPicPr>
          <p:cNvPr id="59394" name="Picture 2" descr="http://www.theosophyonline.com/userfiles/image/The_Theosophy_of_Albert_Eisnte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475" y="1256163"/>
            <a:ext cx="3791138" cy="23405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35742" y="1977410"/>
            <a:ext cx="1989263" cy="830997"/>
          </a:xfrm>
          <a:prstGeom prst="rect">
            <a:avLst/>
          </a:prstGeom>
          <a:noFill/>
        </p:spPr>
        <p:txBody>
          <a:bodyPr wrap="none" rtlCol="0">
            <a:spAutoFit/>
          </a:bodyPr>
          <a:lstStyle/>
          <a:p>
            <a:pPr algn="ctr"/>
            <a:r>
              <a:rPr lang="en-US" sz="2400" i="1" dirty="0">
                <a:solidFill>
                  <a:srgbClr val="002060"/>
                </a:solidFill>
              </a:rPr>
              <a:t>Albert </a:t>
            </a:r>
            <a:r>
              <a:rPr lang="en-US" sz="2400" i="1" dirty="0" smtClean="0">
                <a:solidFill>
                  <a:srgbClr val="002060"/>
                </a:solidFill>
              </a:rPr>
              <a:t>Einstein</a:t>
            </a:r>
          </a:p>
          <a:p>
            <a:pPr algn="ctr"/>
            <a:r>
              <a:rPr lang="en-US" sz="2400" i="1" dirty="0" smtClean="0">
                <a:solidFill>
                  <a:srgbClr val="002060"/>
                </a:solidFill>
              </a:rPr>
              <a:t>(</a:t>
            </a:r>
            <a:r>
              <a:rPr lang="en-US" sz="2400" i="1" dirty="0">
                <a:solidFill>
                  <a:srgbClr val="002060"/>
                </a:solidFill>
              </a:rPr>
              <a:t>1879-1955)</a:t>
            </a:r>
          </a:p>
        </p:txBody>
      </p:sp>
    </p:spTree>
    <p:extLst>
      <p:ext uri="{BB962C8B-B14F-4D97-AF65-F5344CB8AC3E}">
        <p14:creationId xmlns:p14="http://schemas.microsoft.com/office/powerpoint/2010/main" val="21182428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READINESS FOR CHANGE</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93</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A Normal Distribution</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4" name="Group 13"/>
          <p:cNvGrpSpPr/>
          <p:nvPr/>
        </p:nvGrpSpPr>
        <p:grpSpPr>
          <a:xfrm>
            <a:off x="713633" y="1277938"/>
            <a:ext cx="7831137" cy="4586287"/>
            <a:chOff x="1350963" y="1277938"/>
            <a:chExt cx="7831137" cy="4586287"/>
          </a:xfrm>
        </p:grpSpPr>
        <p:sp>
          <p:nvSpPr>
            <p:cNvPr id="15" name="Line 3"/>
            <p:cNvSpPr>
              <a:spLocks noChangeShapeType="1"/>
            </p:cNvSpPr>
            <p:nvPr/>
          </p:nvSpPr>
          <p:spPr bwMode="auto">
            <a:xfrm>
              <a:off x="1538288" y="4184650"/>
              <a:ext cx="7239000" cy="0"/>
            </a:xfrm>
            <a:prstGeom prst="line">
              <a:avLst/>
            </a:prstGeom>
            <a:noFill/>
            <a:ln w="952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a:cs typeface="Arial"/>
              </a:endParaRPr>
            </a:p>
          </p:txBody>
        </p:sp>
        <p:sp>
          <p:nvSpPr>
            <p:cNvPr id="16" name="Freeform 4"/>
            <p:cNvSpPr>
              <a:spLocks/>
            </p:cNvSpPr>
            <p:nvPr/>
          </p:nvSpPr>
          <p:spPr bwMode="auto">
            <a:xfrm>
              <a:off x="2000250" y="2301875"/>
              <a:ext cx="5791200" cy="1825625"/>
            </a:xfrm>
            <a:custGeom>
              <a:avLst/>
              <a:gdLst>
                <a:gd name="T0" fmla="*/ 0 w 764"/>
                <a:gd name="T1" fmla="*/ 2147483647 h 245"/>
                <a:gd name="T2" fmla="*/ 2147483647 w 764"/>
                <a:gd name="T3" fmla="*/ 2147483647 h 245"/>
                <a:gd name="T4" fmla="*/ 2147483647 w 764"/>
                <a:gd name="T5" fmla="*/ 1388130855 h 245"/>
                <a:gd name="T6" fmla="*/ 2147483647 w 764"/>
                <a:gd name="T7" fmla="*/ 1610231121 h 245"/>
                <a:gd name="T8" fmla="*/ 2147483647 w 764"/>
                <a:gd name="T9" fmla="*/ 2147483647 h 245"/>
                <a:gd name="T10" fmla="*/ 2147483647 w 764"/>
                <a:gd name="T11" fmla="*/ 2147483647 h 245"/>
                <a:gd name="T12" fmla="*/ 0 60000 65536"/>
                <a:gd name="T13" fmla="*/ 0 60000 65536"/>
                <a:gd name="T14" fmla="*/ 0 60000 65536"/>
                <a:gd name="T15" fmla="*/ 0 60000 65536"/>
                <a:gd name="T16" fmla="*/ 0 60000 65536"/>
                <a:gd name="T17" fmla="*/ 0 60000 65536"/>
                <a:gd name="T18" fmla="*/ 0 w 764"/>
                <a:gd name="T19" fmla="*/ 0 h 245"/>
                <a:gd name="T20" fmla="*/ 764 w 764"/>
                <a:gd name="T21" fmla="*/ 245 h 245"/>
              </a:gdLst>
              <a:ahLst/>
              <a:cxnLst>
                <a:cxn ang="T12">
                  <a:pos x="T0" y="T1"/>
                </a:cxn>
                <a:cxn ang="T13">
                  <a:pos x="T2" y="T3"/>
                </a:cxn>
                <a:cxn ang="T14">
                  <a:pos x="T4" y="T5"/>
                </a:cxn>
                <a:cxn ang="T15">
                  <a:pos x="T6" y="T7"/>
                </a:cxn>
                <a:cxn ang="T16">
                  <a:pos x="T8" y="T9"/>
                </a:cxn>
                <a:cxn ang="T17">
                  <a:pos x="T10" y="T11"/>
                </a:cxn>
              </a:cxnLst>
              <a:rect l="T18" t="T19" r="T20" b="T21"/>
              <a:pathLst>
                <a:path w="764" h="245">
                  <a:moveTo>
                    <a:pt x="0" y="245"/>
                  </a:moveTo>
                  <a:cubicBezTo>
                    <a:pt x="29" y="234"/>
                    <a:pt x="120" y="218"/>
                    <a:pt x="174" y="181"/>
                  </a:cubicBezTo>
                  <a:cubicBezTo>
                    <a:pt x="228" y="144"/>
                    <a:pt x="279" y="50"/>
                    <a:pt x="326" y="25"/>
                  </a:cubicBezTo>
                  <a:cubicBezTo>
                    <a:pt x="373" y="0"/>
                    <a:pt x="410" y="1"/>
                    <a:pt x="458" y="29"/>
                  </a:cubicBezTo>
                  <a:cubicBezTo>
                    <a:pt x="506" y="57"/>
                    <a:pt x="563" y="159"/>
                    <a:pt x="614" y="195"/>
                  </a:cubicBezTo>
                  <a:cubicBezTo>
                    <a:pt x="665" y="231"/>
                    <a:pt x="733" y="233"/>
                    <a:pt x="764" y="243"/>
                  </a:cubicBezTo>
                </a:path>
              </a:pathLst>
            </a:cu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defRPr/>
              </a:pPr>
              <a:endParaRPr lang="en-US" sz="2800" b="1" kern="0" smtClean="0">
                <a:solidFill>
                  <a:srgbClr val="FFFFFF"/>
                </a:solidFill>
                <a:latin typeface="Arial"/>
                <a:cs typeface="Arial"/>
              </a:endParaRPr>
            </a:p>
          </p:txBody>
        </p:sp>
        <p:sp>
          <p:nvSpPr>
            <p:cNvPr id="17" name="Line 5"/>
            <p:cNvSpPr>
              <a:spLocks noChangeShapeType="1"/>
            </p:cNvSpPr>
            <p:nvPr/>
          </p:nvSpPr>
          <p:spPr bwMode="auto">
            <a:xfrm>
              <a:off x="1966913" y="2649538"/>
              <a:ext cx="3048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a:cs typeface="Arial"/>
              </a:endParaRPr>
            </a:p>
          </p:txBody>
        </p:sp>
        <p:sp>
          <p:nvSpPr>
            <p:cNvPr id="18" name="Line 6"/>
            <p:cNvSpPr>
              <a:spLocks noChangeShapeType="1"/>
            </p:cNvSpPr>
            <p:nvPr/>
          </p:nvSpPr>
          <p:spPr bwMode="auto">
            <a:xfrm>
              <a:off x="2452688" y="3411538"/>
              <a:ext cx="4572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a:cs typeface="Arial"/>
              </a:endParaRPr>
            </a:p>
          </p:txBody>
        </p:sp>
        <p:sp>
          <p:nvSpPr>
            <p:cNvPr id="19" name="Line 7"/>
            <p:cNvSpPr>
              <a:spLocks noChangeShapeType="1"/>
            </p:cNvSpPr>
            <p:nvPr/>
          </p:nvSpPr>
          <p:spPr bwMode="auto">
            <a:xfrm>
              <a:off x="3186113" y="2725738"/>
              <a:ext cx="0" cy="1447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a:cs typeface="Arial"/>
              </a:endParaRPr>
            </a:p>
          </p:txBody>
        </p:sp>
        <p:sp>
          <p:nvSpPr>
            <p:cNvPr id="20" name="Line 8"/>
            <p:cNvSpPr>
              <a:spLocks noChangeShapeType="1"/>
            </p:cNvSpPr>
            <p:nvPr/>
          </p:nvSpPr>
          <p:spPr bwMode="auto">
            <a:xfrm>
              <a:off x="6615113" y="2725738"/>
              <a:ext cx="0" cy="1447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a:cs typeface="Arial"/>
              </a:endParaRPr>
            </a:p>
          </p:txBody>
        </p:sp>
        <p:sp>
          <p:nvSpPr>
            <p:cNvPr id="21" name="Line 9"/>
            <p:cNvSpPr>
              <a:spLocks noChangeShapeType="1"/>
            </p:cNvSpPr>
            <p:nvPr/>
          </p:nvSpPr>
          <p:spPr bwMode="auto">
            <a:xfrm flipH="1">
              <a:off x="6843713" y="3182938"/>
              <a:ext cx="533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a:cs typeface="Arial"/>
              </a:endParaRPr>
            </a:p>
          </p:txBody>
        </p:sp>
        <p:sp>
          <p:nvSpPr>
            <p:cNvPr id="22" name="Line 10"/>
            <p:cNvSpPr>
              <a:spLocks noChangeShapeType="1"/>
            </p:cNvSpPr>
            <p:nvPr/>
          </p:nvSpPr>
          <p:spPr bwMode="auto">
            <a:xfrm flipH="1">
              <a:off x="5414963" y="2020888"/>
              <a:ext cx="1066800" cy="1295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a:cs typeface="Arial"/>
              </a:endParaRPr>
            </a:p>
          </p:txBody>
        </p:sp>
        <p:sp>
          <p:nvSpPr>
            <p:cNvPr id="23" name="Text Box 11"/>
            <p:cNvSpPr txBox="1">
              <a:spLocks noChangeArrowheads="1"/>
            </p:cNvSpPr>
            <p:nvPr/>
          </p:nvSpPr>
          <p:spPr bwMode="auto">
            <a:xfrm>
              <a:off x="1350963" y="1277938"/>
              <a:ext cx="3059112"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1800" kern="0" dirty="0">
                  <a:solidFill>
                    <a:srgbClr val="000000"/>
                  </a:solidFill>
                </a:rPr>
                <a:t>CAVE People:</a:t>
              </a:r>
            </a:p>
            <a:p>
              <a:pPr eaLnBrk="1" fontAlgn="base" hangingPunct="1">
                <a:spcBef>
                  <a:spcPct val="0"/>
                </a:spcBef>
                <a:spcAft>
                  <a:spcPct val="0"/>
                </a:spcAft>
                <a:defRPr/>
              </a:pPr>
              <a:r>
                <a:rPr lang="en-US" sz="1400" kern="0" dirty="0">
                  <a:solidFill>
                    <a:srgbClr val="000000"/>
                  </a:solidFill>
                </a:rPr>
                <a:t>Nothing in the world will empower</a:t>
              </a:r>
            </a:p>
            <a:p>
              <a:pPr eaLnBrk="1" fontAlgn="base" hangingPunct="1">
                <a:spcBef>
                  <a:spcPct val="0"/>
                </a:spcBef>
                <a:spcAft>
                  <a:spcPct val="0"/>
                </a:spcAft>
                <a:defRPr/>
              </a:pPr>
              <a:r>
                <a:rPr lang="en-US" sz="1400" kern="0" dirty="0">
                  <a:solidFill>
                    <a:srgbClr val="000000"/>
                  </a:solidFill>
                </a:rPr>
                <a:t>these. Seal off the cave so none</a:t>
              </a:r>
            </a:p>
            <a:p>
              <a:pPr eaLnBrk="1" fontAlgn="base" hangingPunct="1">
                <a:spcBef>
                  <a:spcPct val="0"/>
                </a:spcBef>
                <a:spcAft>
                  <a:spcPct val="0"/>
                </a:spcAft>
                <a:defRPr/>
              </a:pPr>
              <a:r>
                <a:rPr lang="en-US" sz="1400" kern="0" dirty="0">
                  <a:solidFill>
                    <a:srgbClr val="000000"/>
                  </a:solidFill>
                </a:rPr>
                <a:t>of the 80% drift in.</a:t>
              </a:r>
            </a:p>
          </p:txBody>
        </p:sp>
        <p:sp>
          <p:nvSpPr>
            <p:cNvPr id="24" name="Text Box 12"/>
            <p:cNvSpPr txBox="1">
              <a:spLocks noChangeArrowheads="1"/>
            </p:cNvSpPr>
            <p:nvPr/>
          </p:nvSpPr>
          <p:spPr bwMode="auto">
            <a:xfrm>
              <a:off x="1407596" y="3082869"/>
              <a:ext cx="1631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1800" kern="0" dirty="0">
                  <a:solidFill>
                    <a:srgbClr val="000000"/>
                  </a:solidFill>
                </a:rPr>
                <a:t>CAVE People</a:t>
              </a:r>
            </a:p>
          </p:txBody>
        </p:sp>
        <p:sp>
          <p:nvSpPr>
            <p:cNvPr id="25" name="Text Box 13"/>
            <p:cNvSpPr txBox="1">
              <a:spLocks noChangeArrowheads="1"/>
            </p:cNvSpPr>
            <p:nvPr/>
          </p:nvSpPr>
          <p:spPr bwMode="auto">
            <a:xfrm>
              <a:off x="7385050" y="2370138"/>
              <a:ext cx="17970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1800" kern="0">
                  <a:solidFill>
                    <a:srgbClr val="000000"/>
                  </a:solidFill>
                </a:rPr>
                <a:t>Pioneers:</a:t>
              </a:r>
            </a:p>
            <a:p>
              <a:pPr eaLnBrk="1" fontAlgn="base" hangingPunct="1">
                <a:spcBef>
                  <a:spcPct val="0"/>
                </a:spcBef>
                <a:spcAft>
                  <a:spcPct val="0"/>
                </a:spcAft>
                <a:defRPr/>
              </a:pPr>
              <a:r>
                <a:rPr lang="en-US" sz="1400" kern="0">
                  <a:solidFill>
                    <a:srgbClr val="000000"/>
                  </a:solidFill>
                </a:rPr>
                <a:t>Training alone can </a:t>
              </a:r>
            </a:p>
            <a:p>
              <a:pPr eaLnBrk="1" fontAlgn="base" hangingPunct="1">
                <a:spcBef>
                  <a:spcPct val="0"/>
                </a:spcBef>
                <a:spcAft>
                  <a:spcPct val="0"/>
                </a:spcAft>
                <a:defRPr/>
              </a:pPr>
              <a:r>
                <a:rPr lang="en-US" sz="1400" kern="0">
                  <a:solidFill>
                    <a:srgbClr val="000000"/>
                  </a:solidFill>
                </a:rPr>
                <a:t>empower these.</a:t>
              </a:r>
            </a:p>
          </p:txBody>
        </p:sp>
        <p:sp>
          <p:nvSpPr>
            <p:cNvPr id="26" name="Text Box 14"/>
            <p:cNvSpPr txBox="1">
              <a:spLocks noChangeArrowheads="1"/>
            </p:cNvSpPr>
            <p:nvPr/>
          </p:nvSpPr>
          <p:spPr bwMode="auto">
            <a:xfrm>
              <a:off x="2794000" y="3517900"/>
              <a:ext cx="430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1400" kern="0">
                  <a:solidFill>
                    <a:srgbClr val="000000"/>
                  </a:solidFill>
                </a:rPr>
                <a:t>.10</a:t>
              </a:r>
            </a:p>
          </p:txBody>
        </p:sp>
        <p:sp>
          <p:nvSpPr>
            <p:cNvPr id="27" name="Text Box 15"/>
            <p:cNvSpPr txBox="1">
              <a:spLocks noChangeArrowheads="1"/>
            </p:cNvSpPr>
            <p:nvPr/>
          </p:nvSpPr>
          <p:spPr bwMode="auto">
            <a:xfrm>
              <a:off x="5014913" y="3276600"/>
              <a:ext cx="430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1400" kern="0">
                  <a:solidFill>
                    <a:srgbClr val="000000"/>
                  </a:solidFill>
                </a:rPr>
                <a:t>.80</a:t>
              </a:r>
            </a:p>
          </p:txBody>
        </p:sp>
        <p:sp>
          <p:nvSpPr>
            <p:cNvPr id="28" name="Text Box 16"/>
            <p:cNvSpPr txBox="1">
              <a:spLocks noChangeArrowheads="1"/>
            </p:cNvSpPr>
            <p:nvPr/>
          </p:nvSpPr>
          <p:spPr bwMode="auto">
            <a:xfrm>
              <a:off x="5641975" y="1277938"/>
              <a:ext cx="34417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1800" kern="0">
                  <a:solidFill>
                    <a:srgbClr val="000000"/>
                  </a:solidFill>
                </a:rPr>
                <a:t>Settlers:</a:t>
              </a:r>
            </a:p>
            <a:p>
              <a:pPr eaLnBrk="1" fontAlgn="base" hangingPunct="1">
                <a:spcBef>
                  <a:spcPct val="0"/>
                </a:spcBef>
                <a:spcAft>
                  <a:spcPct val="0"/>
                </a:spcAft>
                <a:defRPr/>
              </a:pPr>
              <a:r>
                <a:rPr lang="en-US" sz="1400" kern="0">
                  <a:solidFill>
                    <a:srgbClr val="000000"/>
                  </a:solidFill>
                </a:rPr>
                <a:t>Training alone will </a:t>
              </a:r>
              <a:r>
                <a:rPr lang="en-US" sz="1400" u="sng" kern="0">
                  <a:solidFill>
                    <a:srgbClr val="000000"/>
                  </a:solidFill>
                </a:rPr>
                <a:t>not</a:t>
              </a:r>
              <a:r>
                <a:rPr lang="en-US" sz="1400" kern="0">
                  <a:solidFill>
                    <a:srgbClr val="000000"/>
                  </a:solidFill>
                </a:rPr>
                <a:t> empower these.</a:t>
              </a:r>
            </a:p>
          </p:txBody>
        </p:sp>
        <p:sp>
          <p:nvSpPr>
            <p:cNvPr id="29" name="Text Box 17"/>
            <p:cNvSpPr txBox="1">
              <a:spLocks noChangeArrowheads="1"/>
            </p:cNvSpPr>
            <p:nvPr/>
          </p:nvSpPr>
          <p:spPr bwMode="auto">
            <a:xfrm>
              <a:off x="6902450" y="3562350"/>
              <a:ext cx="428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1400" kern="0">
                  <a:solidFill>
                    <a:srgbClr val="000000"/>
                  </a:solidFill>
                </a:rPr>
                <a:t>.10</a:t>
              </a:r>
            </a:p>
          </p:txBody>
        </p:sp>
        <p:sp>
          <p:nvSpPr>
            <p:cNvPr id="30" name="Text Box 18"/>
            <p:cNvSpPr txBox="1">
              <a:spLocks noChangeArrowheads="1"/>
            </p:cNvSpPr>
            <p:nvPr/>
          </p:nvSpPr>
          <p:spPr bwMode="auto">
            <a:xfrm>
              <a:off x="2205038" y="4673600"/>
              <a:ext cx="59245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1800" kern="0">
                  <a:solidFill>
                    <a:srgbClr val="FF0000"/>
                  </a:solidFill>
                </a:rPr>
                <a:t>To move an organization forward, management must act on these, setting/declaring expectations and</a:t>
              </a:r>
            </a:p>
            <a:p>
              <a:pPr eaLnBrk="1" fontAlgn="base" hangingPunct="1">
                <a:spcBef>
                  <a:spcPct val="0"/>
                </a:spcBef>
                <a:spcAft>
                  <a:spcPct val="0"/>
                </a:spcAft>
                <a:defRPr/>
              </a:pPr>
              <a:r>
                <a:rPr lang="en-US" sz="1800" kern="0">
                  <a:solidFill>
                    <a:srgbClr val="FF0000"/>
                  </a:solidFill>
                </a:rPr>
                <a:t>aligning the rewards and recognition strategy with accountability and expectations.</a:t>
              </a:r>
            </a:p>
          </p:txBody>
        </p:sp>
        <p:sp>
          <p:nvSpPr>
            <p:cNvPr id="31" name="Line 19"/>
            <p:cNvSpPr>
              <a:spLocks noChangeShapeType="1"/>
            </p:cNvSpPr>
            <p:nvPr/>
          </p:nvSpPr>
          <p:spPr bwMode="auto">
            <a:xfrm flipV="1">
              <a:off x="5021263" y="4191000"/>
              <a:ext cx="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800" b="1" kern="0" smtClean="0">
                <a:solidFill>
                  <a:srgbClr val="FFFFFF"/>
                </a:solidFill>
                <a:latin typeface="Arial"/>
                <a:cs typeface="Arial"/>
              </a:endParaRPr>
            </a:p>
          </p:txBody>
        </p:sp>
      </p:grpSp>
    </p:spTree>
    <p:extLst>
      <p:ext uri="{BB962C8B-B14F-4D97-AF65-F5344CB8AC3E}">
        <p14:creationId xmlns:p14="http://schemas.microsoft.com/office/powerpoint/2010/main" val="352272108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SUCCESSFUL CHANGE</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94</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Key Ingredients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Rectangle 3"/>
          <p:cNvSpPr txBox="1">
            <a:spLocks noChangeArrowheads="1"/>
          </p:cNvSpPr>
          <p:nvPr/>
        </p:nvSpPr>
        <p:spPr bwMode="auto">
          <a:xfrm>
            <a:off x="1390007" y="1509106"/>
            <a:ext cx="6400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0"/>
              </a:spcBef>
              <a:spcAft>
                <a:spcPct val="0"/>
              </a:spcAft>
              <a:buClr>
                <a:schemeClr val="bg1"/>
              </a:buClr>
              <a:buFont typeface="Wingdings" pitchFamily="2" charset="2"/>
              <a:buChar char="§"/>
              <a:defRPr sz="2400">
                <a:solidFill>
                  <a:schemeClr val="bg1"/>
                </a:solidFill>
                <a:latin typeface="+mn-lt"/>
                <a:ea typeface="+mn-ea"/>
                <a:cs typeface="+mn-cs"/>
              </a:defRPr>
            </a:lvl1pPr>
            <a:lvl2pPr marL="750888" indent="-285750" algn="l" rtl="0" eaLnBrk="0" fontAlgn="base" hangingPunct="0">
              <a:spcBef>
                <a:spcPct val="25000"/>
              </a:spcBef>
              <a:spcAft>
                <a:spcPct val="15000"/>
              </a:spcAft>
              <a:buClr>
                <a:schemeClr val="bg1"/>
              </a:buClr>
              <a:buSzPct val="125000"/>
              <a:buChar char="•"/>
              <a:defRPr sz="2000">
                <a:solidFill>
                  <a:schemeClr val="bg1"/>
                </a:solidFill>
                <a:latin typeface="+mn-lt"/>
                <a:cs typeface="+mn-cs"/>
              </a:defRPr>
            </a:lvl2pPr>
            <a:lvl3pPr marL="1143000" indent="-228600" algn="l" rtl="0" eaLnBrk="0" fontAlgn="base" hangingPunct="0">
              <a:spcBef>
                <a:spcPct val="20000"/>
              </a:spcBef>
              <a:spcAft>
                <a:spcPct val="0"/>
              </a:spcAft>
              <a:buClr>
                <a:schemeClr val="bg1"/>
              </a:buClr>
              <a:buFont typeface="Arial" charset="0"/>
              <a:buChar char="–"/>
              <a:defRPr sz="2000">
                <a:solidFill>
                  <a:schemeClr val="bg1"/>
                </a:solidFill>
                <a:latin typeface="Helvetica" pitchFamily="34" charset="0"/>
                <a:cs typeface="+mn-cs"/>
              </a:defRPr>
            </a:lvl3pPr>
            <a:lvl4pPr marL="1600200" indent="-228600" algn="l" rtl="0" eaLnBrk="0" fontAlgn="base" hangingPunct="0">
              <a:spcBef>
                <a:spcPct val="20000"/>
              </a:spcBef>
              <a:spcAft>
                <a:spcPct val="0"/>
              </a:spcAft>
              <a:buClr>
                <a:schemeClr val="bg1"/>
              </a:buClr>
              <a:buChar char="–"/>
              <a:defRPr sz="2000">
                <a:solidFill>
                  <a:schemeClr val="bg1"/>
                </a:solidFill>
                <a:latin typeface="Helvetica" pitchFamily="34" charset="0"/>
                <a:cs typeface="+mn-cs"/>
              </a:defRPr>
            </a:lvl4pPr>
            <a:lvl5pPr marL="2057400" indent="-228600" algn="l" rtl="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mn-cs"/>
              </a:defRPr>
            </a:lvl5pPr>
            <a:lvl6pPr marL="25146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6pPr>
            <a:lvl7pPr marL="29718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7pPr>
            <a:lvl8pPr marL="34290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8pPr>
            <a:lvl9pPr marL="3886200" indent="-228600" algn="l" rtl="0" fontAlgn="base">
              <a:spcBef>
                <a:spcPct val="20000"/>
              </a:spcBef>
              <a:spcAft>
                <a:spcPct val="0"/>
              </a:spcAft>
              <a:buClr>
                <a:schemeClr val="bg1"/>
              </a:buClr>
              <a:buFont typeface="Arial" charset="0"/>
              <a:buChar char="–"/>
              <a:defRPr sz="1400">
                <a:solidFill>
                  <a:schemeClr val="bg1"/>
                </a:solidFill>
                <a:latin typeface="Helvetica" pitchFamily="34" charset="0"/>
                <a:cs typeface="+mn-cs"/>
              </a:defRPr>
            </a:lvl9pPr>
          </a:lstStyle>
          <a:p>
            <a:pPr marL="228600" marR="0" lvl="0" indent="-228600" algn="ctr" defTabSz="914400" rtl="0" eaLnBrk="0" fontAlgn="base" latinLnBrk="0" hangingPunct="0">
              <a:lnSpc>
                <a:spcPct val="100000"/>
              </a:lnSpc>
              <a:spcBef>
                <a:spcPct val="0"/>
              </a:spcBef>
              <a:spcAft>
                <a:spcPct val="0"/>
              </a:spcAft>
              <a:buClr>
                <a:srgbClr val="000000"/>
              </a:buClr>
              <a:buSzTx/>
              <a:buFontTx/>
              <a:buNone/>
              <a:tabLst/>
              <a:defRPr/>
            </a:pPr>
            <a:r>
              <a:rPr kumimoji="0" lang="en-US" altLang="en-US" sz="2800" b="0" i="0" u="none" strike="noStrike" kern="0" cap="none" spc="0" normalizeH="0" baseline="0" noProof="0" dirty="0" smtClean="0">
                <a:ln>
                  <a:noFill/>
                </a:ln>
                <a:solidFill>
                  <a:srgbClr val="000000"/>
                </a:solidFill>
                <a:effectLst/>
                <a:uLnTx/>
                <a:uFillTx/>
                <a:latin typeface="Arial"/>
                <a:ea typeface="+mn-ea"/>
                <a:cs typeface="Arial"/>
              </a:rPr>
              <a:t>DD  +  VF  +  FS  &gt;  R *</a:t>
            </a:r>
          </a:p>
          <a:p>
            <a:pPr marL="228600" marR="0" lvl="0" indent="-228600" algn="l" defTabSz="914400" rtl="0" eaLnBrk="0" fontAlgn="base" latinLnBrk="0" hangingPunct="0">
              <a:lnSpc>
                <a:spcPct val="100000"/>
              </a:lnSpc>
              <a:spcBef>
                <a:spcPct val="0"/>
              </a:spcBef>
              <a:spcAft>
                <a:spcPct val="0"/>
              </a:spcAft>
              <a:buClr>
                <a:srgbClr val="000000"/>
              </a:buClr>
              <a:buSzTx/>
              <a:buFontTx/>
              <a:buNone/>
              <a:tabLst/>
              <a:defRPr/>
            </a:pPr>
            <a:endParaRPr kumimoji="0" lang="en-US" altLang="en-US" sz="2800" b="0" i="0" u="none" strike="noStrike" kern="0" cap="none" spc="0" normalizeH="0" baseline="0" noProof="0" dirty="0" smtClean="0">
              <a:ln>
                <a:noFill/>
              </a:ln>
              <a:solidFill>
                <a:srgbClr val="000000"/>
              </a:solidFill>
              <a:effectLst/>
              <a:uLnTx/>
              <a:uFillTx/>
              <a:latin typeface="Arial"/>
              <a:ea typeface="+mn-ea"/>
              <a:cs typeface="Arial"/>
            </a:endParaRPr>
          </a:p>
        </p:txBody>
      </p:sp>
      <p:grpSp>
        <p:nvGrpSpPr>
          <p:cNvPr id="31" name="Group 30"/>
          <p:cNvGrpSpPr/>
          <p:nvPr/>
        </p:nvGrpSpPr>
        <p:grpSpPr>
          <a:xfrm>
            <a:off x="1525772" y="2549239"/>
            <a:ext cx="6867525" cy="2651125"/>
            <a:chOff x="2046288" y="2225675"/>
            <a:chExt cx="6867525" cy="2651125"/>
          </a:xfrm>
        </p:grpSpPr>
        <p:sp>
          <p:nvSpPr>
            <p:cNvPr id="32" name="Rectangle 4"/>
            <p:cNvSpPr>
              <a:spLocks noChangeArrowheads="1"/>
            </p:cNvSpPr>
            <p:nvPr/>
          </p:nvSpPr>
          <p:spPr bwMode="auto">
            <a:xfrm>
              <a:off x="2046288" y="2228850"/>
              <a:ext cx="581977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buClr>
                  <a:schemeClr val="bg1"/>
                </a:buClr>
                <a:buFont typeface="Wingdings" pitchFamily="2" charset="2"/>
                <a:buChar char="§"/>
                <a:defRPr sz="2400">
                  <a:solidFill>
                    <a:schemeClr val="bg1"/>
                  </a:solidFill>
                  <a:latin typeface="Arial" charset="0"/>
                  <a:cs typeface="Arial" charset="0"/>
                </a:defRPr>
              </a:lvl1pPr>
              <a:lvl2pPr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marL="0" marR="0" lvl="1" indent="0"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smtClean="0">
                  <a:ln>
                    <a:noFill/>
                  </a:ln>
                  <a:solidFill>
                    <a:srgbClr val="000000"/>
                  </a:solidFill>
                  <a:effectLst/>
                  <a:uLnTx/>
                  <a:uFillTx/>
                  <a:latin typeface="Arial" charset="0"/>
                  <a:cs typeface="Arial" charset="0"/>
                </a:rPr>
                <a:t>DD =</a:t>
              </a:r>
            </a:p>
            <a:p>
              <a:pPr marL="0" marR="0" lvl="1" indent="0" defTabSz="914400" eaLnBrk="1" fontAlgn="base" latinLnBrk="0" hangingPunct="1">
                <a:lnSpc>
                  <a:spcPct val="100000"/>
                </a:lnSpc>
                <a:spcBef>
                  <a:spcPct val="0"/>
                </a:spcBef>
                <a:spcAft>
                  <a:spcPct val="0"/>
                </a:spcAft>
                <a:buClrTx/>
                <a:buSzTx/>
                <a:buFontTx/>
                <a:buNone/>
                <a:tabLst/>
                <a:defRPr/>
              </a:pPr>
              <a:endParaRPr kumimoji="0" lang="en-US" altLang="en-US" sz="2400" b="1" i="0" u="none" strike="noStrike" kern="0" cap="none" spc="0" normalizeH="0" baseline="0" noProof="0" dirty="0" smtClean="0">
                <a:ln>
                  <a:noFill/>
                </a:ln>
                <a:solidFill>
                  <a:srgbClr val="000000"/>
                </a:solidFill>
                <a:effectLst/>
                <a:uLnTx/>
                <a:uFillTx/>
                <a:latin typeface="Arial" charset="0"/>
                <a:cs typeface="Arial" charset="0"/>
              </a:endParaRPr>
            </a:p>
            <a:p>
              <a:pPr marL="0" marR="0" lvl="1" indent="0"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smtClean="0">
                  <a:ln>
                    <a:noFill/>
                  </a:ln>
                  <a:solidFill>
                    <a:srgbClr val="000000"/>
                  </a:solidFill>
                  <a:effectLst/>
                  <a:uLnTx/>
                  <a:uFillTx/>
                  <a:latin typeface="Arial" charset="0"/>
                  <a:cs typeface="Arial" charset="0"/>
                </a:rPr>
                <a:t>VF =</a:t>
              </a:r>
            </a:p>
            <a:p>
              <a:pPr marL="0" marR="0" lvl="1" indent="0" defTabSz="914400" eaLnBrk="1" fontAlgn="base" latinLnBrk="0" hangingPunct="1">
                <a:lnSpc>
                  <a:spcPct val="100000"/>
                </a:lnSpc>
                <a:spcBef>
                  <a:spcPct val="0"/>
                </a:spcBef>
                <a:spcAft>
                  <a:spcPct val="0"/>
                </a:spcAft>
                <a:buClrTx/>
                <a:buSzTx/>
                <a:buFontTx/>
                <a:buNone/>
                <a:tabLst/>
                <a:defRPr/>
              </a:pPr>
              <a:endParaRPr kumimoji="0" lang="en-US" altLang="en-US" sz="2400" b="1" i="0" u="none" strike="noStrike" kern="0" cap="none" spc="0" normalizeH="0" baseline="0" noProof="0" dirty="0" smtClean="0">
                <a:ln>
                  <a:noFill/>
                </a:ln>
                <a:solidFill>
                  <a:srgbClr val="000000"/>
                </a:solidFill>
                <a:effectLst/>
                <a:uLnTx/>
                <a:uFillTx/>
                <a:latin typeface="Arial" charset="0"/>
                <a:cs typeface="Arial" charset="0"/>
              </a:endParaRPr>
            </a:p>
            <a:p>
              <a:pPr marL="0" marR="0" lvl="1" indent="0"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smtClean="0">
                  <a:ln>
                    <a:noFill/>
                  </a:ln>
                  <a:solidFill>
                    <a:srgbClr val="000000"/>
                  </a:solidFill>
                  <a:effectLst/>
                  <a:uLnTx/>
                  <a:uFillTx/>
                  <a:latin typeface="Arial" charset="0"/>
                  <a:cs typeface="Arial" charset="0"/>
                </a:rPr>
                <a:t>FS =</a:t>
              </a:r>
            </a:p>
            <a:p>
              <a:pPr marL="0" marR="0" lvl="1" indent="0" defTabSz="914400" eaLnBrk="1" fontAlgn="base" latinLnBrk="0" hangingPunct="1">
                <a:lnSpc>
                  <a:spcPct val="100000"/>
                </a:lnSpc>
                <a:spcBef>
                  <a:spcPct val="0"/>
                </a:spcBef>
                <a:spcAft>
                  <a:spcPct val="0"/>
                </a:spcAft>
                <a:buClrTx/>
                <a:buSzTx/>
                <a:buFontTx/>
                <a:buNone/>
                <a:tabLst/>
                <a:defRPr/>
              </a:pPr>
              <a:endParaRPr kumimoji="0" lang="en-US" altLang="en-US" sz="2400" b="1" i="0" u="none" strike="noStrike" kern="0" cap="none" spc="0" normalizeH="0" baseline="0" noProof="0" dirty="0" smtClean="0">
                <a:ln>
                  <a:noFill/>
                </a:ln>
                <a:solidFill>
                  <a:srgbClr val="000000"/>
                </a:solidFill>
                <a:effectLst/>
                <a:uLnTx/>
                <a:uFillTx/>
                <a:latin typeface="Arial" charset="0"/>
                <a:cs typeface="Arial" charset="0"/>
              </a:endParaRPr>
            </a:p>
            <a:p>
              <a:pPr marL="0" marR="0" lvl="1" indent="0"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smtClean="0">
                  <a:ln>
                    <a:noFill/>
                  </a:ln>
                  <a:solidFill>
                    <a:srgbClr val="000000"/>
                  </a:solidFill>
                  <a:effectLst/>
                  <a:uLnTx/>
                  <a:uFillTx/>
                  <a:latin typeface="Arial" charset="0"/>
                  <a:cs typeface="Arial" charset="0"/>
                </a:rPr>
                <a:t>  R =</a:t>
              </a:r>
            </a:p>
          </p:txBody>
        </p:sp>
        <p:sp>
          <p:nvSpPr>
            <p:cNvPr id="34" name="Rectangle 6"/>
            <p:cNvSpPr>
              <a:spLocks noChangeArrowheads="1"/>
            </p:cNvSpPr>
            <p:nvPr/>
          </p:nvSpPr>
          <p:spPr bwMode="auto">
            <a:xfrm>
              <a:off x="3092450" y="4419600"/>
              <a:ext cx="5821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buClr>
                  <a:schemeClr val="bg1"/>
                </a:buClr>
                <a:buFont typeface="Wingdings" pitchFamily="2" charset="2"/>
                <a:buChar char="§"/>
                <a:defRPr sz="2400">
                  <a:solidFill>
                    <a:schemeClr val="bg1"/>
                  </a:solidFill>
                  <a:latin typeface="Arial" charset="0"/>
                  <a:cs typeface="Arial" charset="0"/>
                </a:defRPr>
              </a:lvl1pPr>
              <a:lvl2pPr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marL="0" marR="0" lvl="1" indent="0"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smtClean="0">
                  <a:ln>
                    <a:noFill/>
                  </a:ln>
                  <a:solidFill>
                    <a:srgbClr val="000000"/>
                  </a:solidFill>
                  <a:effectLst/>
                  <a:uLnTx/>
                  <a:uFillTx/>
                  <a:latin typeface="Arial" charset="0"/>
                  <a:cs typeface="Arial" charset="0"/>
                </a:rPr>
                <a:t>Resistance to Change</a:t>
              </a:r>
            </a:p>
          </p:txBody>
        </p:sp>
        <p:sp>
          <p:nvSpPr>
            <p:cNvPr id="35" name="Rectangle 7"/>
            <p:cNvSpPr>
              <a:spLocks noChangeArrowheads="1"/>
            </p:cNvSpPr>
            <p:nvPr/>
          </p:nvSpPr>
          <p:spPr bwMode="auto">
            <a:xfrm>
              <a:off x="3092450" y="2225675"/>
              <a:ext cx="582136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buClr>
                  <a:schemeClr val="bg1"/>
                </a:buClr>
                <a:buFont typeface="Wingdings" pitchFamily="2" charset="2"/>
                <a:buChar char="§"/>
                <a:defRPr sz="2400">
                  <a:solidFill>
                    <a:schemeClr val="bg1"/>
                  </a:solidFill>
                  <a:latin typeface="Arial" charset="0"/>
                  <a:cs typeface="Arial" charset="0"/>
                </a:defRPr>
              </a:lvl1pPr>
              <a:lvl2pPr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marL="0" marR="0" lvl="1" indent="0"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smtClean="0">
                  <a:ln>
                    <a:noFill/>
                  </a:ln>
                  <a:solidFill>
                    <a:srgbClr val="000000"/>
                  </a:solidFill>
                  <a:effectLst/>
                  <a:uLnTx/>
                  <a:uFillTx/>
                  <a:latin typeface="Arial" charset="0"/>
                  <a:cs typeface="Arial" charset="0"/>
                </a:rPr>
                <a:t>Degree of Dissatisfaction (Need)</a:t>
              </a:r>
            </a:p>
            <a:p>
              <a:pPr marL="0" marR="0" lvl="1" indent="0" defTabSz="914400" eaLnBrk="1" fontAlgn="base" latinLnBrk="0" hangingPunct="1">
                <a:lnSpc>
                  <a:spcPct val="100000"/>
                </a:lnSpc>
                <a:spcBef>
                  <a:spcPct val="0"/>
                </a:spcBef>
                <a:spcAft>
                  <a:spcPct val="0"/>
                </a:spcAft>
                <a:buClrTx/>
                <a:buSzTx/>
                <a:buFontTx/>
                <a:buNone/>
                <a:tabLst/>
                <a:defRPr/>
              </a:pPr>
              <a:endParaRPr kumimoji="0" lang="en-US" altLang="en-US" sz="2400" b="1" i="0" u="none" strike="noStrike" kern="0" cap="none" spc="0" normalizeH="0" baseline="0" noProof="0" dirty="0" smtClean="0">
                <a:ln>
                  <a:noFill/>
                </a:ln>
                <a:solidFill>
                  <a:srgbClr val="000000"/>
                </a:solidFill>
                <a:effectLst/>
                <a:uLnTx/>
                <a:uFillTx/>
                <a:latin typeface="Arial" charset="0"/>
                <a:cs typeface="Arial" charset="0"/>
              </a:endParaRPr>
            </a:p>
          </p:txBody>
        </p:sp>
        <p:sp>
          <p:nvSpPr>
            <p:cNvPr id="36" name="Rectangle 8"/>
            <p:cNvSpPr>
              <a:spLocks noChangeArrowheads="1"/>
            </p:cNvSpPr>
            <p:nvPr/>
          </p:nvSpPr>
          <p:spPr bwMode="auto">
            <a:xfrm>
              <a:off x="3092450" y="2955925"/>
              <a:ext cx="528955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buClr>
                  <a:schemeClr val="bg1"/>
                </a:buClr>
                <a:buFont typeface="Wingdings" pitchFamily="2" charset="2"/>
                <a:buChar char="§"/>
                <a:defRPr sz="2400">
                  <a:solidFill>
                    <a:schemeClr val="bg1"/>
                  </a:solidFill>
                  <a:latin typeface="Arial" charset="0"/>
                  <a:cs typeface="Arial" charset="0"/>
                </a:defRPr>
              </a:lvl1pPr>
              <a:lvl2pPr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marL="0" marR="0" lvl="1" indent="0"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smtClean="0">
                  <a:ln>
                    <a:noFill/>
                  </a:ln>
                  <a:solidFill>
                    <a:srgbClr val="000000"/>
                  </a:solidFill>
                  <a:effectLst/>
                  <a:uLnTx/>
                  <a:uFillTx/>
                  <a:latin typeface="Arial" charset="0"/>
                  <a:cs typeface="Arial" charset="0"/>
                </a:rPr>
                <a:t>Vision for the Future (Vision)</a:t>
              </a:r>
            </a:p>
            <a:p>
              <a:pPr marL="0" marR="0" lvl="1" indent="0" defTabSz="914400" eaLnBrk="1" fontAlgn="base" latinLnBrk="0" hangingPunct="1">
                <a:lnSpc>
                  <a:spcPct val="100000"/>
                </a:lnSpc>
                <a:spcBef>
                  <a:spcPct val="0"/>
                </a:spcBef>
                <a:spcAft>
                  <a:spcPct val="0"/>
                </a:spcAft>
                <a:buClrTx/>
                <a:buSzTx/>
                <a:buFontTx/>
                <a:buNone/>
                <a:tabLst/>
                <a:defRPr/>
              </a:pPr>
              <a:endParaRPr kumimoji="0" lang="en-US" altLang="en-US" sz="2400" b="1" i="0" u="none" strike="noStrike" kern="0" cap="none" spc="0" normalizeH="0" baseline="0" noProof="0" dirty="0" smtClean="0">
                <a:ln>
                  <a:noFill/>
                </a:ln>
                <a:solidFill>
                  <a:srgbClr val="000000"/>
                </a:solidFill>
                <a:effectLst/>
                <a:uLnTx/>
                <a:uFillTx/>
                <a:latin typeface="Arial" charset="0"/>
                <a:cs typeface="Arial" charset="0"/>
              </a:endParaRPr>
            </a:p>
          </p:txBody>
        </p:sp>
        <p:sp>
          <p:nvSpPr>
            <p:cNvPr id="37" name="Rectangle 9"/>
            <p:cNvSpPr>
              <a:spLocks noChangeArrowheads="1"/>
            </p:cNvSpPr>
            <p:nvPr/>
          </p:nvSpPr>
          <p:spPr bwMode="auto">
            <a:xfrm>
              <a:off x="3092450" y="3678238"/>
              <a:ext cx="3878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buClr>
                  <a:schemeClr val="bg1"/>
                </a:buClr>
                <a:buFont typeface="Wingdings" pitchFamily="2" charset="2"/>
                <a:buChar char="§"/>
                <a:defRPr sz="2400">
                  <a:solidFill>
                    <a:schemeClr val="bg1"/>
                  </a:solidFill>
                  <a:latin typeface="Arial" charset="0"/>
                  <a:cs typeface="Arial" charset="0"/>
                </a:defRPr>
              </a:lvl1pPr>
              <a:lvl2pPr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marL="0" marR="0" lvl="1" indent="0"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smtClean="0">
                  <a:ln>
                    <a:noFill/>
                  </a:ln>
                  <a:solidFill>
                    <a:srgbClr val="000000"/>
                  </a:solidFill>
                  <a:effectLst/>
                  <a:uLnTx/>
                  <a:uFillTx/>
                  <a:latin typeface="Arial" charset="0"/>
                  <a:cs typeface="Arial" charset="0"/>
                </a:rPr>
                <a:t>First Step (Plan)</a:t>
              </a:r>
            </a:p>
          </p:txBody>
        </p:sp>
      </p:grpSp>
      <p:sp>
        <p:nvSpPr>
          <p:cNvPr id="38" name="Rectangle 5"/>
          <p:cNvSpPr>
            <a:spLocks noChangeArrowheads="1"/>
          </p:cNvSpPr>
          <p:nvPr/>
        </p:nvSpPr>
        <p:spPr bwMode="auto">
          <a:xfrm>
            <a:off x="1004451" y="5809556"/>
            <a:ext cx="6468514" cy="32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590" tIns="51296" rIns="102590" bIns="51296">
            <a:spAutoFit/>
          </a:bodyPr>
          <a:lstStyle>
            <a:lvl1pPr eaLnBrk="0" hangingPunct="0">
              <a:buClr>
                <a:schemeClr val="bg1"/>
              </a:buClr>
              <a:buFont typeface="Wingdings" pitchFamily="2" charset="2"/>
              <a:buChar char="§"/>
              <a:defRPr sz="2400">
                <a:solidFill>
                  <a:schemeClr val="bg1"/>
                </a:solidFill>
                <a:latin typeface="Arial" charset="0"/>
                <a:cs typeface="Arial" charset="0"/>
              </a:defRPr>
            </a:lvl1pPr>
            <a:lvl2pPr marL="742950" indent="-285750" eaLnBrk="0" hangingPunct="0">
              <a:spcBef>
                <a:spcPct val="25000"/>
              </a:spcBef>
              <a:spcAft>
                <a:spcPct val="15000"/>
              </a:spcAft>
              <a:buClr>
                <a:schemeClr val="bg1"/>
              </a:buClr>
              <a:buSzPct val="125000"/>
              <a:buChar char="•"/>
              <a:defRPr sz="2000">
                <a:solidFill>
                  <a:schemeClr val="bg1"/>
                </a:solidFill>
                <a:latin typeface="Arial" charset="0"/>
                <a:cs typeface="Arial" charset="0"/>
              </a:defRPr>
            </a:lvl2pPr>
            <a:lvl3pPr marL="1143000" indent="-228600" eaLnBrk="0" hangingPunct="0">
              <a:spcBef>
                <a:spcPct val="20000"/>
              </a:spcBef>
              <a:buClr>
                <a:schemeClr val="bg1"/>
              </a:buClr>
              <a:buFont typeface="Arial" charset="0"/>
              <a:buChar char="–"/>
              <a:defRPr sz="2000">
                <a:solidFill>
                  <a:schemeClr val="bg1"/>
                </a:solidFill>
                <a:latin typeface="Helvetica" pitchFamily="34" charset="0"/>
                <a:cs typeface="Arial" charset="0"/>
              </a:defRPr>
            </a:lvl3pPr>
            <a:lvl4pPr marL="1600200" indent="-228600" eaLnBrk="0" hangingPunct="0">
              <a:spcBef>
                <a:spcPct val="20000"/>
              </a:spcBef>
              <a:buClr>
                <a:schemeClr val="bg1"/>
              </a:buClr>
              <a:buChar char="–"/>
              <a:defRPr sz="2000">
                <a:solidFill>
                  <a:schemeClr val="bg1"/>
                </a:solidFill>
                <a:latin typeface="Helvetica" pitchFamily="34" charset="0"/>
                <a:cs typeface="Arial" charset="0"/>
              </a:defRPr>
            </a:lvl4pPr>
            <a:lvl5pPr marL="2057400" indent="-228600" eaLnBrk="0" hangingPunct="0">
              <a:spcBef>
                <a:spcPct val="20000"/>
              </a:spcBef>
              <a:buClr>
                <a:schemeClr val="bg1"/>
              </a:buClr>
              <a:buFont typeface="Arial" charset="0"/>
              <a:buChar char="–"/>
              <a:defRPr sz="1400">
                <a:solidFill>
                  <a:schemeClr val="bg1"/>
                </a:solidFill>
                <a:latin typeface="Helvetica" pitchFamily="34" charset="0"/>
                <a:cs typeface="Arial" charset="0"/>
              </a:defRPr>
            </a:lvl5pPr>
            <a:lvl6pPr marL="25146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6pPr>
            <a:lvl7pPr marL="29718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7pPr>
            <a:lvl8pPr marL="34290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8pPr>
            <a:lvl9pPr marL="3886200" indent="-228600" eaLnBrk="0" fontAlgn="base" hangingPunct="0">
              <a:spcBef>
                <a:spcPct val="20000"/>
              </a:spcBef>
              <a:spcAft>
                <a:spcPct val="0"/>
              </a:spcAft>
              <a:buClr>
                <a:schemeClr val="bg1"/>
              </a:buClr>
              <a:buFont typeface="Arial" charset="0"/>
              <a:buChar char="–"/>
              <a:defRPr sz="1400">
                <a:solidFill>
                  <a:schemeClr val="bg1"/>
                </a:solidFill>
                <a:latin typeface="Helvetica" pitchFamily="34" charset="0"/>
                <a:cs typeface="Arial" charset="0"/>
              </a:defRPr>
            </a:lvl9pPr>
          </a:lstStyle>
          <a:p>
            <a:pPr marL="0" marR="0" lvl="0" indent="0" algn="ctr" defTabSz="914400" eaLnBrk="0" fontAlgn="base" latinLnBrk="0" hangingPunct="0">
              <a:lnSpc>
                <a:spcPct val="90000"/>
              </a:lnSpc>
              <a:spcBef>
                <a:spcPct val="20000"/>
              </a:spcBef>
              <a:spcAft>
                <a:spcPct val="0"/>
              </a:spcAft>
              <a:buClrTx/>
              <a:buSzTx/>
              <a:buFontTx/>
              <a:buNone/>
              <a:tabLst/>
              <a:defRPr/>
            </a:pPr>
            <a:r>
              <a:rPr kumimoji="0" lang="en-US" altLang="en-US" sz="1600" b="0" i="1" u="none" strike="noStrike" kern="0" cap="none" spc="0" normalizeH="0" baseline="0" noProof="0" dirty="0" smtClean="0">
                <a:ln>
                  <a:noFill/>
                </a:ln>
                <a:solidFill>
                  <a:srgbClr val="000000"/>
                </a:solidFill>
                <a:effectLst/>
                <a:uLnTx/>
                <a:uFillTx/>
                <a:latin typeface="Arial" charset="0"/>
                <a:cs typeface="Arial" charset="0"/>
              </a:rPr>
              <a:t>*  Change Model used with permission from Kelly and Frank </a:t>
            </a:r>
            <a:r>
              <a:rPr kumimoji="0" lang="en-US" altLang="en-US" sz="1600" b="0" i="1" u="none" strike="noStrike" kern="0" cap="none" spc="0" normalizeH="0" baseline="0" noProof="0" dirty="0" err="1" smtClean="0">
                <a:ln>
                  <a:noFill/>
                </a:ln>
                <a:solidFill>
                  <a:srgbClr val="000000"/>
                </a:solidFill>
                <a:effectLst/>
                <a:uLnTx/>
                <a:uFillTx/>
                <a:latin typeface="Arial" charset="0"/>
                <a:cs typeface="Arial" charset="0"/>
              </a:rPr>
              <a:t>Petrock</a:t>
            </a:r>
            <a:r>
              <a:rPr kumimoji="0" lang="en-US" altLang="en-US" sz="1600" b="0" i="1" u="none" strike="noStrike" kern="0" cap="none" spc="0" normalizeH="0" baseline="0" noProof="0" dirty="0" smtClean="0">
                <a:ln>
                  <a:noFill/>
                </a:ln>
                <a:solidFill>
                  <a:srgbClr val="000000"/>
                </a:solidFill>
                <a:effectLst/>
                <a:uLnTx/>
                <a:uFillTx/>
                <a:latin typeface="Arial" charset="0"/>
                <a:cs typeface="Arial" charset="0"/>
              </a:rPr>
              <a:t>.</a:t>
            </a:r>
          </a:p>
        </p:txBody>
      </p:sp>
    </p:spTree>
    <p:extLst>
      <p:ext uri="{BB962C8B-B14F-4D97-AF65-F5344CB8AC3E}">
        <p14:creationId xmlns:p14="http://schemas.microsoft.com/office/powerpoint/2010/main" val="328800402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MANAGEMENT STYLES</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95</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Which is Yours?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4" name="Group 13"/>
          <p:cNvGrpSpPr/>
          <p:nvPr/>
        </p:nvGrpSpPr>
        <p:grpSpPr>
          <a:xfrm>
            <a:off x="1032095" y="1421405"/>
            <a:ext cx="6753885" cy="1517158"/>
            <a:chOff x="1032095" y="1629624"/>
            <a:chExt cx="6753885" cy="1517158"/>
          </a:xfrm>
        </p:grpSpPr>
        <p:sp>
          <p:nvSpPr>
            <p:cNvPr id="3" name="TextBox 2"/>
            <p:cNvSpPr txBox="1"/>
            <p:nvPr/>
          </p:nvSpPr>
          <p:spPr>
            <a:xfrm>
              <a:off x="1032095" y="1638677"/>
              <a:ext cx="5797869" cy="1508105"/>
            </a:xfrm>
            <a:prstGeom prst="rect">
              <a:avLst/>
            </a:prstGeom>
            <a:noFill/>
          </p:spPr>
          <p:txBody>
            <a:bodyPr wrap="none" rtlCol="0">
              <a:spAutoFit/>
            </a:bodyPr>
            <a:lstStyle/>
            <a:p>
              <a:pPr marL="342900" indent="-342900">
                <a:buFont typeface="Arial" panose="020B0604020202020204" pitchFamily="34" charset="0"/>
                <a:buChar char="•"/>
              </a:pPr>
              <a:r>
                <a:rPr lang="en-US" sz="2000" dirty="0" smtClean="0"/>
                <a:t>Management by Doing - (1</a:t>
              </a:r>
              <a:r>
                <a:rPr lang="en-US" sz="2000" baseline="30000" dirty="0" smtClean="0"/>
                <a:t>st</a:t>
              </a:r>
              <a:r>
                <a:rPr lang="en-US" sz="2000" dirty="0" smtClean="0"/>
                <a:t> Generation)</a:t>
              </a:r>
            </a:p>
            <a:p>
              <a:pPr marL="800100" lvl="1" indent="-342900">
                <a:buFont typeface="Arial" panose="020B0604020202020204" pitchFamily="34" charset="0"/>
                <a:buChar char="•"/>
              </a:pPr>
              <a:r>
                <a:rPr lang="en-US" dirty="0" smtClean="0"/>
                <a:t>Simplest, most primitive approach</a:t>
              </a:r>
            </a:p>
            <a:p>
              <a:pPr marL="800100" lvl="1" indent="-342900">
                <a:buFont typeface="Arial" panose="020B0604020202020204" pitchFamily="34" charset="0"/>
                <a:buChar char="•"/>
              </a:pPr>
              <a:r>
                <a:rPr lang="en-US" dirty="0" smtClean="0"/>
                <a:t>Managers do the work themselves</a:t>
              </a:r>
            </a:p>
            <a:p>
              <a:pPr marL="800100" lvl="1" indent="-342900">
                <a:buFont typeface="Arial" panose="020B0604020202020204" pitchFamily="34" charset="0"/>
                <a:buChar char="•"/>
              </a:pPr>
              <a:r>
                <a:rPr lang="en-US" dirty="0" smtClean="0"/>
                <a:t>Effective way to get things done; limited in capacity</a:t>
              </a:r>
            </a:p>
            <a:p>
              <a:pPr lvl="1"/>
              <a:endParaRPr lang="en-US" dirty="0"/>
            </a:p>
          </p:txBody>
        </p:sp>
        <p:sp>
          <p:nvSpPr>
            <p:cNvPr id="5" name="Rectangle 4"/>
            <p:cNvSpPr/>
            <p:nvPr/>
          </p:nvSpPr>
          <p:spPr>
            <a:xfrm>
              <a:off x="1032095" y="1629624"/>
              <a:ext cx="6753885" cy="1403287"/>
            </a:xfrm>
            <a:prstGeom prst="rect">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032095" y="3195900"/>
            <a:ext cx="6735774" cy="1508105"/>
          </a:xfrm>
          <a:prstGeom prst="rect">
            <a:avLst/>
          </a:prstGeom>
          <a:noFill/>
          <a:ln w="28575">
            <a:solidFill>
              <a:schemeClr val="tx2">
                <a:lumMod val="75000"/>
              </a:schemeClr>
            </a:solidFill>
          </a:ln>
        </p:spPr>
        <p:txBody>
          <a:bodyPr wrap="square" rtlCol="0">
            <a:spAutoFit/>
          </a:bodyPr>
          <a:lstStyle/>
          <a:p>
            <a:pPr marL="342900" indent="-342900">
              <a:buFont typeface="Arial" panose="020B0604020202020204" pitchFamily="34" charset="0"/>
              <a:buChar char="•"/>
            </a:pPr>
            <a:r>
              <a:rPr lang="en-US" sz="2000" dirty="0" smtClean="0"/>
              <a:t>Management by Directing – (2</a:t>
            </a:r>
            <a:r>
              <a:rPr lang="en-US" sz="2000" baseline="30000" dirty="0" smtClean="0"/>
              <a:t>nd</a:t>
            </a:r>
            <a:r>
              <a:rPr lang="en-US" sz="2000" dirty="0" smtClean="0"/>
              <a:t> Generation)</a:t>
            </a:r>
          </a:p>
          <a:p>
            <a:pPr marL="800100" lvl="1" indent="-342900">
              <a:buFont typeface="Arial" panose="020B0604020202020204" pitchFamily="34" charset="0"/>
              <a:buChar char="•"/>
            </a:pPr>
            <a:r>
              <a:rPr lang="en-US" dirty="0" smtClean="0"/>
              <a:t>Managers tell workers what to do and how to do it</a:t>
            </a:r>
          </a:p>
          <a:p>
            <a:pPr marL="800100" lvl="1" indent="-342900">
              <a:buFont typeface="Arial" panose="020B0604020202020204" pitchFamily="34" charset="0"/>
              <a:buChar char="•"/>
            </a:pPr>
            <a:r>
              <a:rPr lang="en-US" dirty="0" smtClean="0"/>
              <a:t>Work performed by employees </a:t>
            </a:r>
          </a:p>
          <a:p>
            <a:pPr marL="800100" lvl="1" indent="-342900">
              <a:buFont typeface="Arial" panose="020B0604020202020204" pitchFamily="34" charset="0"/>
              <a:buChar char="•"/>
            </a:pPr>
            <a:r>
              <a:rPr lang="en-US" dirty="0" smtClean="0"/>
              <a:t>Maintains strict compliance to standards</a:t>
            </a:r>
          </a:p>
          <a:p>
            <a:pPr marL="800100" lvl="1" indent="-342900">
              <a:buFont typeface="Arial" panose="020B0604020202020204" pitchFamily="34" charset="0"/>
              <a:buChar char="•"/>
            </a:pPr>
            <a:r>
              <a:rPr lang="en-US" dirty="0" smtClean="0"/>
              <a:t>Close supervision and detailed directions</a:t>
            </a:r>
            <a:endParaRPr lang="en-US" dirty="0"/>
          </a:p>
        </p:txBody>
      </p:sp>
      <p:pic>
        <p:nvPicPr>
          <p:cNvPr id="26626" name="Picture 2" descr="E:\scan0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56895">
            <a:off x="6830397" y="3429730"/>
            <a:ext cx="1678517" cy="2548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4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MANAGEMENT STYLES (cont.)</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96</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Which is Yours?</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4" name="Group 13"/>
          <p:cNvGrpSpPr/>
          <p:nvPr/>
        </p:nvGrpSpPr>
        <p:grpSpPr>
          <a:xfrm>
            <a:off x="612200" y="1431081"/>
            <a:ext cx="7001562" cy="2339102"/>
            <a:chOff x="1032095" y="1638677"/>
            <a:chExt cx="7001562" cy="2188343"/>
          </a:xfrm>
        </p:grpSpPr>
        <p:sp>
          <p:nvSpPr>
            <p:cNvPr id="3" name="TextBox 2"/>
            <p:cNvSpPr txBox="1"/>
            <p:nvPr/>
          </p:nvSpPr>
          <p:spPr>
            <a:xfrm>
              <a:off x="1032095" y="1638677"/>
              <a:ext cx="7001562" cy="2188343"/>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prstClr val="black"/>
                  </a:solidFill>
                </a:rPr>
                <a:t>Management by Results - (3</a:t>
              </a:r>
              <a:r>
                <a:rPr lang="en-US" sz="2000" baseline="30000" dirty="0" smtClean="0">
                  <a:solidFill>
                    <a:prstClr val="black"/>
                  </a:solidFill>
                </a:rPr>
                <a:t>rd</a:t>
              </a:r>
              <a:r>
                <a:rPr lang="en-US" sz="2000" dirty="0" smtClean="0">
                  <a:solidFill>
                    <a:prstClr val="black"/>
                  </a:solidFill>
                </a:rPr>
                <a:t> Generation)</a:t>
              </a:r>
            </a:p>
            <a:p>
              <a:pPr marL="800100" lvl="1" indent="-342900">
                <a:buFont typeface="Arial" panose="020B0604020202020204" pitchFamily="34" charset="0"/>
                <a:buChar char="•"/>
              </a:pPr>
              <a:r>
                <a:rPr lang="en-US" dirty="0" smtClean="0">
                  <a:solidFill>
                    <a:prstClr val="black"/>
                  </a:solidFill>
                </a:rPr>
                <a:t>Managers tell employees what needs to be accomplished</a:t>
              </a:r>
            </a:p>
            <a:p>
              <a:pPr marL="800100" lvl="1" indent="-342900">
                <a:buFont typeface="Arial" panose="020B0604020202020204" pitchFamily="34" charset="0"/>
                <a:buChar char="•"/>
              </a:pPr>
              <a:r>
                <a:rPr lang="en-US" dirty="0" smtClean="0">
                  <a:solidFill>
                    <a:prstClr val="black"/>
                  </a:solidFill>
                </a:rPr>
                <a:t>Employees determine how to accomplish the work</a:t>
              </a:r>
            </a:p>
            <a:p>
              <a:pPr marL="800100" lvl="1" indent="-342900">
                <a:buFont typeface="Arial" panose="020B0604020202020204" pitchFamily="34" charset="0"/>
                <a:buChar char="•"/>
              </a:pPr>
              <a:r>
                <a:rPr lang="en-US" dirty="0" smtClean="0">
                  <a:solidFill>
                    <a:prstClr val="black"/>
                  </a:solidFill>
                </a:rPr>
                <a:t>Focus is on judging and rewarding people on outcomes</a:t>
              </a:r>
            </a:p>
            <a:p>
              <a:pPr marL="800100" lvl="1" indent="-342900">
                <a:buFont typeface="Arial" panose="020B0604020202020204" pitchFamily="34" charset="0"/>
                <a:buChar char="•"/>
              </a:pPr>
              <a:r>
                <a:rPr lang="en-US" dirty="0" smtClean="0">
                  <a:solidFill>
                    <a:prstClr val="black"/>
                  </a:solidFill>
                </a:rPr>
                <a:t>Workers seldom provided with the knowledge or skills needed to improve the system</a:t>
              </a:r>
            </a:p>
            <a:p>
              <a:pPr marL="800100" lvl="1" indent="-342900">
                <a:buFont typeface="Arial" panose="020B0604020202020204" pitchFamily="34" charset="0"/>
                <a:buChar char="•"/>
              </a:pPr>
              <a:r>
                <a:rPr lang="en-US" dirty="0" smtClean="0">
                  <a:solidFill>
                    <a:prstClr val="black"/>
                  </a:solidFill>
                </a:rPr>
                <a:t>Expected results achieved at the expense of other results</a:t>
              </a:r>
            </a:p>
            <a:p>
              <a:pPr lvl="1"/>
              <a:endParaRPr lang="en-US" dirty="0">
                <a:solidFill>
                  <a:prstClr val="black"/>
                </a:solidFill>
              </a:endParaRPr>
            </a:p>
          </p:txBody>
        </p:sp>
        <p:sp>
          <p:nvSpPr>
            <p:cNvPr id="5" name="Rectangle 4"/>
            <p:cNvSpPr/>
            <p:nvPr/>
          </p:nvSpPr>
          <p:spPr>
            <a:xfrm>
              <a:off x="1032095" y="1639199"/>
              <a:ext cx="6753885" cy="1899179"/>
            </a:xfrm>
            <a:prstGeom prst="rect">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TextBox 6"/>
          <p:cNvSpPr txBox="1"/>
          <p:nvPr/>
        </p:nvSpPr>
        <p:spPr>
          <a:xfrm>
            <a:off x="602869" y="3709105"/>
            <a:ext cx="6735774" cy="2062103"/>
          </a:xfrm>
          <a:prstGeom prst="rect">
            <a:avLst/>
          </a:prstGeom>
          <a:solidFill>
            <a:schemeClr val="accent6"/>
          </a:solidFill>
          <a:ln w="28575">
            <a:solidFill>
              <a:schemeClr val="tx2">
                <a:lumMod val="75000"/>
              </a:schemeClr>
            </a:solidFill>
          </a:ln>
        </p:spPr>
        <p:txBody>
          <a:bodyPr wrap="square" rtlCol="0">
            <a:spAutoFit/>
          </a:bodyPr>
          <a:lstStyle/>
          <a:p>
            <a:pPr marL="342900" indent="-342900">
              <a:buFont typeface="Arial" panose="020B0604020202020204" pitchFamily="34" charset="0"/>
              <a:buChar char="•"/>
            </a:pPr>
            <a:r>
              <a:rPr lang="en-US" sz="2000" dirty="0" smtClean="0">
                <a:solidFill>
                  <a:prstClr val="black"/>
                </a:solidFill>
              </a:rPr>
              <a:t>4</a:t>
            </a:r>
            <a:r>
              <a:rPr lang="en-US" sz="2000" baseline="30000" dirty="0" smtClean="0">
                <a:solidFill>
                  <a:prstClr val="black"/>
                </a:solidFill>
              </a:rPr>
              <a:t>th</a:t>
            </a:r>
            <a:r>
              <a:rPr lang="en-US" sz="2000" dirty="0" smtClean="0">
                <a:solidFill>
                  <a:prstClr val="black"/>
                </a:solidFill>
              </a:rPr>
              <a:t> Generation Management </a:t>
            </a:r>
          </a:p>
          <a:p>
            <a:pPr marL="800100" lvl="1" indent="-342900">
              <a:buFont typeface="Arial" panose="020B0604020202020204" pitchFamily="34" charset="0"/>
              <a:buChar char="•"/>
            </a:pPr>
            <a:r>
              <a:rPr lang="en-US" dirty="0" smtClean="0">
                <a:solidFill>
                  <a:prstClr val="black"/>
                </a:solidFill>
              </a:rPr>
              <a:t>Managers care about results and know that the best way      to achieve them is through fundamental improvement</a:t>
            </a:r>
          </a:p>
          <a:p>
            <a:pPr marL="800100" lvl="1" indent="-342900">
              <a:buFont typeface="Arial" panose="020B0604020202020204" pitchFamily="34" charset="0"/>
              <a:buChar char="•"/>
            </a:pPr>
            <a:r>
              <a:rPr lang="en-US" dirty="0" smtClean="0">
                <a:solidFill>
                  <a:prstClr val="black"/>
                </a:solidFill>
              </a:rPr>
              <a:t>Managers become the champions of customer needs </a:t>
            </a:r>
          </a:p>
          <a:p>
            <a:pPr marL="800100" lvl="1" indent="-342900">
              <a:buFont typeface="Arial" panose="020B0604020202020204" pitchFamily="34" charset="0"/>
              <a:buChar char="•"/>
            </a:pPr>
            <a:r>
              <a:rPr lang="en-US" dirty="0" smtClean="0">
                <a:solidFill>
                  <a:prstClr val="black"/>
                </a:solidFill>
              </a:rPr>
              <a:t>Managers become the drivers of real improvement</a:t>
            </a:r>
          </a:p>
          <a:p>
            <a:pPr marL="800100" lvl="1" indent="-342900">
              <a:buFont typeface="Arial" panose="020B0604020202020204" pitchFamily="34" charset="0"/>
              <a:buChar char="•"/>
            </a:pPr>
            <a:r>
              <a:rPr lang="en-US" dirty="0" smtClean="0">
                <a:solidFill>
                  <a:prstClr val="black"/>
                </a:solidFill>
              </a:rPr>
              <a:t>Managers work with process workers as “partners” to develop better methods to achieve better results</a:t>
            </a:r>
          </a:p>
        </p:txBody>
      </p:sp>
      <p:pic>
        <p:nvPicPr>
          <p:cNvPr id="26626" name="Picture 2" descr="E:\scan0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56895">
            <a:off x="7026341" y="2628203"/>
            <a:ext cx="1678517" cy="2548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20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“ADDITIONAL” MANAGER ROLES </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97</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Drive Continuous Improvement </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p:cNvSpPr txBox="1"/>
          <p:nvPr/>
        </p:nvSpPr>
        <p:spPr>
          <a:xfrm>
            <a:off x="868680" y="960120"/>
            <a:ext cx="5383653" cy="4939814"/>
          </a:xfrm>
          <a:prstGeom prst="rect">
            <a:avLst/>
          </a:prstGeom>
          <a:noFill/>
        </p:spPr>
        <p:txBody>
          <a:bodyPr wrap="none" rtlCol="0">
            <a:spAutoFit/>
          </a:bodyPr>
          <a:lstStyle/>
          <a:p>
            <a:r>
              <a:rPr lang="en-US" sz="2000" dirty="0" smtClean="0">
                <a:solidFill>
                  <a:prstClr val="black"/>
                </a:solidFill>
              </a:rPr>
              <a:t> </a:t>
            </a:r>
          </a:p>
          <a:p>
            <a:pPr marL="342900" indent="-342900">
              <a:lnSpc>
                <a:spcPts val="3000"/>
              </a:lnSpc>
              <a:buFont typeface="Arial" panose="020B0604020202020204" pitchFamily="34" charset="0"/>
              <a:buChar char="•"/>
            </a:pPr>
            <a:r>
              <a:rPr lang="en-US" sz="2000" dirty="0" smtClean="0">
                <a:solidFill>
                  <a:prstClr val="black"/>
                </a:solidFill>
              </a:rPr>
              <a:t>Problem Solver</a:t>
            </a:r>
          </a:p>
          <a:p>
            <a:pPr marL="800100" lvl="1" indent="-342900">
              <a:lnSpc>
                <a:spcPts val="3000"/>
              </a:lnSpc>
              <a:buFont typeface="Arial" panose="020B0604020202020204" pitchFamily="34" charset="0"/>
              <a:buChar char="•"/>
            </a:pPr>
            <a:r>
              <a:rPr lang="en-US" dirty="0" smtClean="0">
                <a:solidFill>
                  <a:prstClr val="black"/>
                </a:solidFill>
              </a:rPr>
              <a:t>Enlist the “right” people</a:t>
            </a:r>
          </a:p>
          <a:p>
            <a:pPr marL="800100" lvl="1" indent="-342900">
              <a:lnSpc>
                <a:spcPts val="3000"/>
              </a:lnSpc>
              <a:buFont typeface="Arial" panose="020B0604020202020204" pitchFamily="34" charset="0"/>
              <a:buChar char="•"/>
            </a:pPr>
            <a:r>
              <a:rPr lang="en-US" dirty="0" smtClean="0">
                <a:solidFill>
                  <a:prstClr val="black"/>
                </a:solidFill>
              </a:rPr>
              <a:t>Determine the data to collect</a:t>
            </a:r>
          </a:p>
          <a:p>
            <a:pPr marL="800100" lvl="1" indent="-342900">
              <a:lnSpc>
                <a:spcPts val="3000"/>
              </a:lnSpc>
              <a:buFont typeface="Arial" panose="020B0604020202020204" pitchFamily="34" charset="0"/>
              <a:buChar char="•"/>
            </a:pPr>
            <a:r>
              <a:rPr lang="en-US" dirty="0" smtClean="0">
                <a:solidFill>
                  <a:prstClr val="black"/>
                </a:solidFill>
              </a:rPr>
              <a:t>Organize for data collection </a:t>
            </a:r>
          </a:p>
          <a:p>
            <a:pPr marL="800100" lvl="1" indent="-342900">
              <a:lnSpc>
                <a:spcPts val="3000"/>
              </a:lnSpc>
              <a:buFont typeface="Arial" panose="020B0604020202020204" pitchFamily="34" charset="0"/>
              <a:buChar char="•"/>
            </a:pPr>
            <a:r>
              <a:rPr lang="en-US" dirty="0" smtClean="0">
                <a:solidFill>
                  <a:prstClr val="black"/>
                </a:solidFill>
              </a:rPr>
              <a:t>Collect the data</a:t>
            </a:r>
          </a:p>
          <a:p>
            <a:pPr marL="800100" lvl="1" indent="-342900">
              <a:lnSpc>
                <a:spcPts val="3000"/>
              </a:lnSpc>
              <a:buFont typeface="Arial" panose="020B0604020202020204" pitchFamily="34" charset="0"/>
              <a:buChar char="•"/>
            </a:pPr>
            <a:r>
              <a:rPr lang="en-US" dirty="0" smtClean="0">
                <a:solidFill>
                  <a:prstClr val="black"/>
                </a:solidFill>
              </a:rPr>
              <a:t>Use the appropriate tools to solve the problem</a:t>
            </a:r>
          </a:p>
          <a:p>
            <a:pPr lvl="1">
              <a:lnSpc>
                <a:spcPts val="3000"/>
              </a:lnSpc>
            </a:pPr>
            <a:endParaRPr lang="en-US" dirty="0" smtClean="0">
              <a:solidFill>
                <a:prstClr val="black"/>
              </a:solidFill>
            </a:endParaRPr>
          </a:p>
          <a:p>
            <a:pPr marL="342900" indent="-342900">
              <a:buFont typeface="Arial" panose="020B0604020202020204" pitchFamily="34" charset="0"/>
              <a:buChar char="•"/>
            </a:pPr>
            <a:r>
              <a:rPr lang="en-US" sz="2000" dirty="0" smtClean="0">
                <a:solidFill>
                  <a:prstClr val="black"/>
                </a:solidFill>
              </a:rPr>
              <a:t>Motivator</a:t>
            </a:r>
          </a:p>
          <a:p>
            <a:pPr marL="800100" lvl="1" indent="-342900">
              <a:lnSpc>
                <a:spcPts val="3000"/>
              </a:lnSpc>
              <a:buFont typeface="Arial" panose="020B0604020202020204" pitchFamily="34" charset="0"/>
              <a:buChar char="•"/>
            </a:pPr>
            <a:r>
              <a:rPr lang="en-US" dirty="0" smtClean="0">
                <a:solidFill>
                  <a:prstClr val="black"/>
                </a:solidFill>
              </a:rPr>
              <a:t>By word and example </a:t>
            </a:r>
          </a:p>
          <a:p>
            <a:pPr marL="800100" lvl="1" indent="-342900">
              <a:lnSpc>
                <a:spcPts val="3000"/>
              </a:lnSpc>
              <a:buFont typeface="Arial" panose="020B0604020202020204" pitchFamily="34" charset="0"/>
              <a:buChar char="•"/>
            </a:pPr>
            <a:r>
              <a:rPr lang="en-US" dirty="0" smtClean="0">
                <a:solidFill>
                  <a:prstClr val="black"/>
                </a:solidFill>
              </a:rPr>
              <a:t>Out of the office and on the floor</a:t>
            </a:r>
          </a:p>
          <a:p>
            <a:pPr marL="800100" lvl="1" indent="-342900">
              <a:lnSpc>
                <a:spcPts val="3000"/>
              </a:lnSpc>
              <a:buFont typeface="Arial" panose="020B0604020202020204" pitchFamily="34" charset="0"/>
              <a:buChar char="•"/>
            </a:pPr>
            <a:r>
              <a:rPr lang="en-US" dirty="0" smtClean="0">
                <a:solidFill>
                  <a:prstClr val="black"/>
                </a:solidFill>
              </a:rPr>
              <a:t>Give credit where it’s due</a:t>
            </a:r>
          </a:p>
          <a:p>
            <a:pPr marL="800100" lvl="1" indent="-342900">
              <a:lnSpc>
                <a:spcPts val="3000"/>
              </a:lnSpc>
              <a:buFont typeface="Arial" panose="020B0604020202020204" pitchFamily="34" charset="0"/>
              <a:buChar char="•"/>
            </a:pPr>
            <a:r>
              <a:rPr lang="en-US" dirty="0" smtClean="0">
                <a:solidFill>
                  <a:prstClr val="black"/>
                </a:solidFill>
              </a:rPr>
              <a:t>Talk the language of the process workers</a:t>
            </a:r>
          </a:p>
        </p:txBody>
      </p:sp>
    </p:spTree>
    <p:extLst>
      <p:ext uri="{BB962C8B-B14F-4D97-AF65-F5344CB8AC3E}">
        <p14:creationId xmlns:p14="http://schemas.microsoft.com/office/powerpoint/2010/main" val="112340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“ADDITIONAL” MANAGER ROLES (cont.) </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98</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Drive Continuous Improvement </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p:cNvSpPr txBox="1"/>
          <p:nvPr/>
        </p:nvSpPr>
        <p:spPr>
          <a:xfrm>
            <a:off x="868680" y="1097280"/>
            <a:ext cx="4974375" cy="3862596"/>
          </a:xfrm>
          <a:prstGeom prst="rect">
            <a:avLst/>
          </a:prstGeom>
          <a:noFill/>
        </p:spPr>
        <p:txBody>
          <a:bodyPr wrap="none" rtlCol="0">
            <a:spAutoFit/>
          </a:bodyPr>
          <a:lstStyle/>
          <a:p>
            <a:r>
              <a:rPr lang="en-US" sz="2000" dirty="0" smtClean="0">
                <a:solidFill>
                  <a:prstClr val="black"/>
                </a:solidFill>
              </a:rPr>
              <a:t> </a:t>
            </a:r>
          </a:p>
          <a:p>
            <a:pPr marL="342900" indent="-342900">
              <a:lnSpc>
                <a:spcPts val="3000"/>
              </a:lnSpc>
              <a:buFont typeface="Arial" panose="020B0604020202020204" pitchFamily="34" charset="0"/>
              <a:buChar char="•"/>
            </a:pPr>
            <a:r>
              <a:rPr lang="en-US" sz="2000" dirty="0" smtClean="0">
                <a:solidFill>
                  <a:prstClr val="black"/>
                </a:solidFill>
              </a:rPr>
              <a:t>Chief “Change Agent”</a:t>
            </a:r>
          </a:p>
          <a:p>
            <a:pPr marL="800100" lvl="1" indent="-342900">
              <a:lnSpc>
                <a:spcPts val="3000"/>
              </a:lnSpc>
              <a:buFont typeface="Arial" panose="020B0604020202020204" pitchFamily="34" charset="0"/>
              <a:buChar char="•"/>
            </a:pPr>
            <a:r>
              <a:rPr lang="en-US" dirty="0" smtClean="0">
                <a:solidFill>
                  <a:prstClr val="black"/>
                </a:solidFill>
              </a:rPr>
              <a:t>Perform self-assessment</a:t>
            </a:r>
          </a:p>
          <a:p>
            <a:pPr marL="800100" lvl="1" indent="-342900">
              <a:lnSpc>
                <a:spcPts val="3000"/>
              </a:lnSpc>
              <a:buFont typeface="Arial" panose="020B0604020202020204" pitchFamily="34" charset="0"/>
              <a:buChar char="•"/>
            </a:pPr>
            <a:r>
              <a:rPr lang="en-US" dirty="0" smtClean="0">
                <a:solidFill>
                  <a:prstClr val="black"/>
                </a:solidFill>
              </a:rPr>
              <a:t>Encourage questions</a:t>
            </a:r>
          </a:p>
          <a:p>
            <a:pPr marL="800100" lvl="1" indent="-342900">
              <a:lnSpc>
                <a:spcPts val="3000"/>
              </a:lnSpc>
              <a:buFont typeface="Arial" panose="020B0604020202020204" pitchFamily="34" charset="0"/>
              <a:buChar char="•"/>
            </a:pPr>
            <a:r>
              <a:rPr lang="en-US" dirty="0" smtClean="0">
                <a:solidFill>
                  <a:prstClr val="black"/>
                </a:solidFill>
              </a:rPr>
              <a:t>Communicate need, vision, and plan</a:t>
            </a:r>
          </a:p>
          <a:p>
            <a:pPr marL="800100" lvl="1" indent="-342900">
              <a:lnSpc>
                <a:spcPts val="3000"/>
              </a:lnSpc>
              <a:buFont typeface="Arial" panose="020B0604020202020204" pitchFamily="34" charset="0"/>
              <a:buChar char="•"/>
            </a:pPr>
            <a:r>
              <a:rPr lang="en-US" dirty="0" smtClean="0">
                <a:solidFill>
                  <a:prstClr val="black"/>
                </a:solidFill>
              </a:rPr>
              <a:t>Deploy necessary resources</a:t>
            </a:r>
          </a:p>
          <a:p>
            <a:pPr marL="800100" lvl="1" indent="-342900">
              <a:lnSpc>
                <a:spcPts val="3000"/>
              </a:lnSpc>
              <a:buFont typeface="Arial" panose="020B0604020202020204" pitchFamily="34" charset="0"/>
              <a:buChar char="•"/>
            </a:pPr>
            <a:r>
              <a:rPr lang="en-US" dirty="0" smtClean="0">
                <a:solidFill>
                  <a:prstClr val="black"/>
                </a:solidFill>
              </a:rPr>
              <a:t>Support change</a:t>
            </a:r>
          </a:p>
          <a:p>
            <a:pPr marL="800100" lvl="1" indent="-342900">
              <a:lnSpc>
                <a:spcPts val="3000"/>
              </a:lnSpc>
              <a:buFont typeface="Arial" panose="020B0604020202020204" pitchFamily="34" charset="0"/>
              <a:buChar char="•"/>
            </a:pPr>
            <a:r>
              <a:rPr lang="en-US" dirty="0" smtClean="0">
                <a:solidFill>
                  <a:prstClr val="black"/>
                </a:solidFill>
              </a:rPr>
              <a:t>Take time to coach (individuals and teams)</a:t>
            </a:r>
          </a:p>
          <a:p>
            <a:pPr marL="800100" lvl="1" indent="-342900">
              <a:lnSpc>
                <a:spcPts val="3000"/>
              </a:lnSpc>
              <a:buFont typeface="Arial" panose="020B0604020202020204" pitchFamily="34" charset="0"/>
              <a:buChar char="•"/>
            </a:pPr>
            <a:r>
              <a:rPr lang="en-US" dirty="0" smtClean="0">
                <a:solidFill>
                  <a:prstClr val="black"/>
                </a:solidFill>
              </a:rPr>
              <a:t>Teach Lean principles and methods</a:t>
            </a:r>
          </a:p>
          <a:p>
            <a:pPr marL="800100" lvl="1" indent="-342900">
              <a:lnSpc>
                <a:spcPts val="3000"/>
              </a:lnSpc>
              <a:buFont typeface="Arial" panose="020B0604020202020204" pitchFamily="34" charset="0"/>
              <a:buChar char="•"/>
            </a:pPr>
            <a:r>
              <a:rPr lang="en-US" dirty="0" smtClean="0">
                <a:solidFill>
                  <a:prstClr val="black"/>
                </a:solidFill>
              </a:rPr>
              <a:t>Be engaged! </a:t>
            </a:r>
            <a:endParaRPr lang="en-US" dirty="0">
              <a:solidFill>
                <a:prstClr val="black"/>
              </a:solidFill>
            </a:endParaRPr>
          </a:p>
        </p:txBody>
      </p:sp>
    </p:spTree>
    <p:extLst>
      <p:ext uri="{BB962C8B-B14F-4D97-AF65-F5344CB8AC3E}">
        <p14:creationId xmlns:p14="http://schemas.microsoft.com/office/powerpoint/2010/main" val="47993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2" name="Title 1"/>
          <p:cNvSpPr>
            <a:spLocks noGrp="1"/>
          </p:cNvSpPr>
          <p:nvPr>
            <p:ph type="title"/>
          </p:nvPr>
        </p:nvSpPr>
        <p:spPr>
          <a:xfrm>
            <a:off x="915288" y="289133"/>
            <a:ext cx="7287016" cy="461665"/>
          </a:xfrm>
        </p:spPr>
        <p:txBody>
          <a:bodyPr/>
          <a:lstStyle/>
          <a:p>
            <a:r>
              <a:rPr lang="en-US" dirty="0" smtClean="0"/>
              <a:t>ROADMAP</a:t>
            </a:r>
            <a:endParaRPr lang="en-US" b="1" dirty="0">
              <a:solidFill>
                <a:srgbClr val="002060"/>
              </a:solidFill>
            </a:endParaRPr>
          </a:p>
        </p:txBody>
      </p:sp>
      <p:sp>
        <p:nvSpPr>
          <p:cNvPr id="12" name="Slide Number Placeholder 5"/>
          <p:cNvSpPr>
            <a:spLocks noGrp="1"/>
          </p:cNvSpPr>
          <p:nvPr>
            <p:ph type="sldNum" sz="quarter" idx="12"/>
          </p:nvPr>
        </p:nvSpPr>
        <p:spPr>
          <a:xfrm>
            <a:off x="492125" y="6356351"/>
            <a:ext cx="2057400" cy="365125"/>
          </a:xfrm>
        </p:spPr>
        <p:txBody>
          <a:bodyPr/>
          <a:lstStyle/>
          <a:p>
            <a:r>
              <a:rPr lang="en-US" dirty="0">
                <a:solidFill>
                  <a:prstClr val="black">
                    <a:tint val="75000"/>
                  </a:prstClr>
                </a:solidFill>
              </a:rPr>
              <a:t> ̶  </a:t>
            </a:r>
            <a:fld id="{AACE8A1A-EF06-42BD-8183-7D22FECA910D}" type="slidenum">
              <a:rPr lang="en-US" smtClean="0">
                <a:solidFill>
                  <a:prstClr val="black">
                    <a:tint val="75000"/>
                  </a:prstClr>
                </a:solidFill>
              </a:rPr>
              <a:pPr/>
              <a:t>99</a:t>
            </a:fld>
            <a:r>
              <a:rPr lang="en-US" dirty="0" smtClean="0">
                <a:solidFill>
                  <a:prstClr val="black">
                    <a:tint val="75000"/>
                  </a:prstClr>
                </a:solidFill>
              </a:rPr>
              <a:t> </a:t>
            </a:r>
            <a:r>
              <a:rPr lang="en-US" dirty="0">
                <a:solidFill>
                  <a:prstClr val="black">
                    <a:tint val="75000"/>
                  </a:prstClr>
                </a:solidFill>
              </a:rPr>
              <a:t> </a:t>
            </a:r>
            <a:r>
              <a:rPr lang="en-US" dirty="0" smtClean="0">
                <a:solidFill>
                  <a:prstClr val="black">
                    <a:tint val="75000"/>
                  </a:prstClr>
                </a:solidFill>
              </a:rPr>
              <a:t>̶  </a:t>
            </a:r>
            <a:endParaRPr lang="en-US" dirty="0">
              <a:solidFill>
                <a:prstClr val="black">
                  <a:tint val="75000"/>
                </a:prstClr>
              </a:solidFill>
            </a:endParaRPr>
          </a:p>
        </p:txBody>
      </p:sp>
      <p:sp>
        <p:nvSpPr>
          <p:cNvPr id="13" name="Subtitle 2"/>
          <p:cNvSpPr>
            <a:spLocks noGrp="1"/>
          </p:cNvSpPr>
          <p:nvPr>
            <p:ph type="subTitle" idx="1"/>
          </p:nvPr>
        </p:nvSpPr>
        <p:spPr>
          <a:xfrm>
            <a:off x="628650" y="698905"/>
            <a:ext cx="7891272" cy="400110"/>
          </a:xfrm>
        </p:spPr>
        <p:txBody>
          <a:bodyPr/>
          <a:lstStyle/>
          <a:p>
            <a:pPr>
              <a:lnSpc>
                <a:spcPct val="100000"/>
              </a:lnSpc>
              <a:spcBef>
                <a:spcPts val="0"/>
              </a:spcBef>
              <a:defRPr/>
            </a:pPr>
            <a:r>
              <a:rPr lang="en-US" dirty="0" smtClean="0"/>
              <a:t>Managers Create and Implement</a:t>
            </a:r>
            <a:endParaRPr lang="en-US" b="1" dirty="0">
              <a:solidFill>
                <a:srgbClr val="002060"/>
              </a:solidFill>
            </a:endParaRPr>
          </a:p>
        </p:txBody>
      </p:sp>
      <p:sp>
        <p:nvSpPr>
          <p:cNvPr id="6" name="AutoShape 4" descr="data:image/jpeg;base64,/9j/4AAQSkZJRgABAQAAAQABAAD/2wCEAAkGBxQSEhQUEhQVFBQWFhYUFhUXFRQXFxcUGRwWGBcYGhgYHiggGx0mHRUYITEhJikrLy4uFyAzODMtNygtLywBCgoKDg0OGxAQGi0kICQsLCwsLCwsMC0vLCwsLCwsLC8sLCwsLCwsLSwsLCwsLCwsLSwsLCwsLCwsLCwsLCwsLP/AABEIALcBEwMBIgACEQEDEQH/xAAbAAACAwEBAQAAAAAAAAAAAAAABQEEBgMCB//EAEoQAAIBAwIEBAIFCgMFBgcBAAECAwAEERIhBRMxQQYiUXFhgRQjMkKRB1JicoKSobHB8DNDojREc9HhFhckg5OjU2OEssLD8RX/xAAZAQEAAwEBAAAAAAAAAAAAAAAAAQIDBAX/xAAuEQACAgEDAQcDAwUAAAAAAAAAAQIRAwQhMRIiQVFhcYGxMqHBBZHwExQjctH/2gAMAwEAAhEDEQA/APuFAoFTQBRRUUBNRU1BoANZTxTxmQxsLCWNp4ZBzY8K50gElCuQe4zjetPNIAOoBOwycDPavhvHGVppGube7t7snEj2wblyEbBxqQochQc5/CsskqWxpjjb3NfB48vsYPD1LA7kSygY7bcokHNH/eHdRb3HDyE9Y5G1D5SRqD+IrEvdThciTi7RgesMYB9MkD+FW+GcYuFAlsri5uAraZrS7VWBXbIVuueuKx/qtcs2WG+EfYOBcahvIhLbvrQ7HsysOqsp3Vh6GmVfIbG1kt7iS5tCkPMHmi0MYye2VDDb57ZOK23hvxYJ35E6CC406lXXqSVe5iYgEkd1IBGR23q+LUwybLkpl088e74NRRmoFTXQYBRRRQBRRRQBisvfIBfOpAKTW6OVO6l43ZCSDtnTIg/ZHpWorN30eriH/wBJ/wDtqY8gY28UYAGlBjcYVRj49KtIAOgA9gB/KlyxmrSRNVmkQju8h7ZrnrNejGaAlQSQrV2Ra8Ba7IKhgkCpqRRUAKKKDQBRRRQBSHeXiP6NtB8jLO39Eh/9yn1IfDQ1S3such7koP1YUjiP+pXoB9RU0UAVFTRQEVNRU0AUVFFAZH8p3+xnMUki61LGNtLx9cSD84ZwCN8hulfMIYiI9RS+cHo5KIoJ6HS0YJ/jX2nxLw36TbSwhirMvlYdQ43U77dQNu9fHrXw5cLIhuecm5JikaA6gMYP1Q2Gfj2rj1PZ7T4/nkdemXV2UXOF2Yii5kzuMjDayDjfYAIACfYZOab2E0bqHjIKkkZwRgg4IIIBBBBBB6V44jLIkTGFdUmwQdtRIAJHcDOo/AVY4Zw9YYwgJbqWZurOx1Ox9yScdq83ZrqfNnpW06XByvuLJCfrNbEhmwkbOdK7sxA6Aepr1xSySeMYOM4eORSAUbqkiHsRsfxqtxuN3CxR5CytolkHVIsEsR8TjSD21Zq9DhQFGyqAqj4DYD+FQ5JJNckVbfga/wAHcYN1bK0mOchMU6j7syYDYHYNs4+Dingr5pwTjcdndzNLqjgmijJYKzgzozLnCAlfqymSdsKK+j286uqujBlYBlYHIZSMgg9wRXt4pqcUzx8sHCTTOlFFFaGYUUUUBBrOcPbmXl5Jv9WYbUZ6eVBOxHzuAP2K0ZrPeFF1xSTH/eLiaYfGPVy4j8440PzoBtH1qwsgJwCM4zjIzjpn2rm8IKkdAQR8iMViuCcEsNTyLdzSFbeMTEymMGFdYidigXlrhWIClVIGog/aqWDcNKoBJIwM5ORgY6/hXlZ1JwGUnSGwCM6T0bHp8awXFuG8N0Cye8dXjV4FQSgyZu22VgFzIcp0OTt5s5NMpvC9qDIv0iVZZ0RTIsiiTXbM0msMBgEFxlT5QFUAACoBsMVIrCXUVrbyjncQuGIjjSaPmEgxk+SR9C/Ux74LLpB21E75deHZbdGMdrDOqNuXMcyxbDAIaXGc9PLnO3vQGiNKbrjRDtHDBLOyEByhhVUYhWUMZHU7qwOVDU1J2rB8O40oadndYmmmeUo7qjiIAQwkqxyNSxBv2jUxjZDdDJvEs63UEEkUCLLzCdM7SSBUXVnGhQNyo6nqaZXvHAis2yqil2Y42UAk7fKstZSC5upJlw0Vupgjcbh5XCtKwI2IVQqbHrr9KONwB0RJGCpLIvOJ1f4I8zooCnUWACY9HY1qoJK2RbHnDL2/mjWTlQRB1Vl1yyOVDDIyixrvvuNXzrv4XvZ5HulneN+TMIVKRmMHEcbscFmzvJjr92pbxRDjEaTO+DojFvOmtgMhA0iKoJxjciu/hfhzwQASkGaRnmmIORzZCWYAnqq5Cj4KKyZYbMaQ+AzqsLaTGDLGJ2/XmJlb+Lmr3iS95FpcTdOXDK/7qkj+Ve+B2fIt4IgMcuKOPH6qhf6VAL9FRRQE0UUUBFTRRQBUGpooDD/lIlfNujFktmLmaQMUUuAvKjkcEaUJLHcgEqATvg52zvIm1FZEkC+UlXD407YJya+sOgIIIBB7EZFfOvyhcKWGaO5VQqSILaUgABXDaoGPwOXjz6sgri1Wnc11JvbuO3SZ1GXQ1s+8UvcLKCrAhWBGxKnB9GG4PtXW64tFEBrdEyNtbhcgdSMnJqlEn8KuO6qAWIG4UEkDzE4AGe5OPevKcj2MkEt0eecsgR1YsoOtSrkBtiBnB8w36HbNcm4mVJ8tWmiyP4UnuQVIABZ3YRxoOryN0X+pPYAntU405MmPQk3Ia8OtJr6VoYXEKIgeWXRrYayQiIMhQ2FZsnOABtvX0zhHDktoYoI86IkWNcnJwoAGT3NLfB3APocGliHlkYyTOOhkIAwvoqgBR8BnqTT6vbw4ljjR4GozPJO+7uCigVNbGBFGKDQaATeKrplg0RnEs7LbxEdQ0mcuP1EDv+xTGytVijSOMaUjVUUeiqAAPwFJ0/8AEX2r/Ls1KD0a5lA1fuRbe8x9Kf0B4eMMCCMgggj1B2NKI/CdmowtugXlmHSMhTGdQwVzgnDuNR38x33qzx1ZzEPo2OYHjJBYLmMOC66iDjKgjp3NKbebiEwkjYJburSDn6QVK5PK5SEnV5dJZ2wOoCk9AGsnALZo+UYI9AAUKEAwFbWuCNxhhq996mXgNsyxq0EZWI5jXQNKHpsvSll3HxFhDoaCM8iQTNkuBP5NLKuldY2frpA1ZIbAB5/R+IusL8yONkIDxHzBhoZWeRlHmIYqwjXSNsFt9gNOEH9PlU4rLLwfiAUAX660kdlJgDLIja8c0agSRqGAhVRpGxrR2ausaCVgzhRrYDSGbHmIHYZztQFbjE+lMDq23yrMHhBaXmGZ9OV+qKW7IAAAQC0ZfB7+bvXbxBxNzJGsQUvI5RderQEVWd2Onf7oG3dhSTxBJeiIhZoondlijEUTs5lcgA6pWwFUamOFJwpxit4qkUZppG6L2x8gPQVcg4as0TLIXCsR9iR42wCG2ZCCNx67jaqcERZguck7ZPp6n+dWLm8nNx9HteUBFEjyGRXYZkLhFGlhggRsx65yOnWqze1EoZ2PDY4gAgYaUEYy7thASQPMT6nfr+FW8VmrO8u1vlglkgkjMDzPy4JI2Q6kWMFmlfIY8zsPsGtNWRYQ+Nd7R48ZMzR24H/FdUJ+Slj8qeikfHvNcWKdudJIf2IpMf6nB+VPBQBU1FTQBRRRQBRRUUBNFFFAFV76zSaN45VDxupVlYZDKeoNd6KA+acc8MzWas8ZWa2RSx5kixzRqu+C7+SQAfeYq225brWYueLRyIFYXEe+ryxB/sHBBZQ64yRv6960X5UuNmST6HHuqct5fRpm3hjbH3VwJWHfydiax0yBUdBk5+rz6pGC8pPuxx86rH9Nx5e29vQ3WuyQXTyanhy3F3kWtvsp0s87rGqn4opaTPwKiu3hK6t4brVJrnkaQ2yXWEWFHJKskcRbWoZl08zzZ23AIFIOH8yBzJE5hkRrclwMgo6hdMi5AdNQzgnO5wVO9c+HZhuEJUPPDO3KgcssTsSXln1gfdB2GDpyCR0NR/ZxwPZX5l453nTjJ+i8WfdFqaSeGPE0N6haLKsuNcbjDrnOD6MpwcMMg4Poad1c5mmnTJoqM0ZoQFLfEPEvo8DyKut9kiTprmchIk+GXYAnsMntTI1nI2+l3uRvBZkqD2e7YYYj1EaMV/WkPdaAZ8D4d9HhSPOphlnfu8rEtI592JNX6KqXnEoomVZJFQsCRqIGy6QSSdgMso92AoDNeMZZUurJkmMYaQxrGkQkZycPKTkHblxlBgZBlJyAKszeGriWQySX0yHWkiRxBBHGVBUgBgdYwfvfeycdMaTUurGRqxnGRnHTOOuKDMoJBIBA1EZGy77n4bHf4UArXgRMTRS3FxICwZW5nLkUA6gvMiCsR79tqqy+DLYiRRzUWTdlSaVVL4A5mnVgvsMsc5xk709NymVGpcvuo1DLDGfKO+2+1ePp8WdPMTUTgDWuc+mM9aAi1swmDku4UIZG0l2UEncgDuScYAqvxW6wNA6nr7VcuZgi5Py96RO5JJbqavCNuyGzPX84gulll8wMfKgVDHqUsdUrFXdSzNpQDQG2Q+u8osk90kjwyRQQI3L5oAaSeTClwmSyaEDLk4J5hpzcxo2dSI2xXzqrbdSNx6gfhV/hVvqOojyj+JrR7bsqi1wu10jUerfwFIeDX/0bnc+O5eeSZnldLW4dPzYwhVSCioqqCPTJGSa11Lo+CwLMZ1QLKc5YMw1Z/OAOD8x1Oaxbt2XKPha2c826mVkluHyEYYaO3QssEZHUeXLkHo0rU/oFFQBDMNfEkHaC2dj+tO6qvttA/wCNPqRcOGb+8YdBFaxk/prz3I/dlQ/tCntATRUUUAUVNFAFFFFAFQaKmgIFKfFfGRZ2s05GSi+RfzpG8sa/NiBTasN+UqJpTaxBXZA0szYGxKJoRSfXMuQP0Se1TFW6DMhb8MkUwNMdTsHuJH7tI2nUxPvJj4AAdBS4IDHqO2bedhnbJZwe/UkZ6b7VoODkvbwMSSZkuJsnsJJg6j4AKyDH6NKrayMvKRFDcqz1dBkGWRIixJ6YRJvxrvjKomLW5c4pGQ1woH+6o+O2UdiP5V445YLI0rSAMqiK47g6TqjkKnqG04II7ivd5dK0l0VZXYwrEiodbE4YnypkgZYDcdjXefmsZAsUhVoFhDOoiGrz5J5zKcDUOgPTvVZZIRXaaJjFt7C204i1nexlz5omhjeQDShsG8itjOMFiWYbaWjJHWvtYr5Je8G+kCPnfR0eNCmQ00+pWChgyBY1I8u3m2+NaA8SnZQv0llUYH1MEcZwO2ZTL2+Ga8ierwQbXWvbf4PQnjyZFF9Luqf4f7fBvM0Zr5dxDjFsu0k7MTuRJfSjP7KOo+QFXfBNrDcSXJxJGwdGj5UlzEBCUVRhsjUS6yZzntU4dTDK+zf7GM8MoK5Gy8R3skMDtChkmOI4lAJHMchVLYBwoJyT2ANdOBcMFtBHCpLaFwzHq7nd3b4sxZj8TVJuBuPsXl0mPVopAPfmRkn8aWXd+0Wx4knzgjc5/YIH8K3ckuWZqLfBr6QeK4IXUCW0ludSyIGiRWeNWAD4cspQkdNJydO2+KxL/lCuhNJbpyp5Ek0BY7SYsylUYPoE2QDqxkgAY6mtv4Vub6RGa+ihhJxoSNmL43yZNyoPTYE996tVECOeCHVG8dlfn7SmdDLFM5YAlJCzrKysVXzPhQQNxTaPw/Bcl5Li1dCyLCY5JdatGobQWRHZCRzGGTkjf3rR4qagCNPCNppRWhD6MENIzyOcArhnYlmGk4wSRjtVmXhFqqjMEIVCrL9Wg0shDKRgbEEAir80oUZY4FZ6/vi59FHQf1NWjByIbo9Xl2Xb4DoKV8eu2VESM4llkSNCOoGdUjfKNXP4etddeKU8YOiVJ+ZGH0PEiTB9BGQ8mgx5YOwCDOG2XZTvXQ0kivIcQSRVldpbh1RGfCGOLL9EjBjUMWZiqjfFbLwrwprW1ihd2kdV87szMTIxLPuxJxknG/TFI4bO6ult1aK2ithLFcOyXDztKIzzI9P1SAAuEOc9B0rY1zzlbLJUIeNStJdW9ujugKyzTcslTywvLQFh0y8gI7+Q+hpTxngkX0qxiUySSNMZ3aWaaQiGAFjgMxABkeIYAA3ovOIi0vZm1wSy3HLC82bkcuNQVhhHkYMC3NbVkHL4xTzhPDJBPLc3BUyOqRoiZKxQrltIJxqZmYlmwM4UY2qpI5AoNTVTid6sMUkrHCxozn5DNALPCQ1LcTd5rqdvdY25CH92FafUr8NWbQ2sEb/bCKX/AOI3mc/vE00oCKKmigCozQaQX3i+2jYoGaV1OkrCjSYbqVZ1GhT8CRQJWP6msVb+PllaPlW0zpKpaM5jV2UYzJoJ8sWdtbEZONIbNd7rxRcRq8slvEkEcbyN9eXl0orNsiR6ew+/3+FSk2LNYXApXfeJbWI6XnjDfmBtbn2RMsfwr52sVxOjyXhW5YScoREwokbaFeQ+YgcsM2lQdTYUHfVVi2t2TZTbQD0RZJTj9VVjXP7Rrgz6uWOTio+7aR0Y8Cmrv7NmnufG0f8AkwXEv/l8kD4kzlTj2Bpf/wBpJ5pUU2sKpkDJmZ5RnysVVYwucE/epS0TEbzOTtukUMf4a+YR+Jq5Z8VNsmlcAZJ1yNqc5/Tbt8MYFcj/AFCd/UvZN/Ox0rSqvpfu0ijwKMJb2oP+VzrUnHUoxj1fDLWzfvCqU1ggn5UiRtHIDCdaqQS0gntScjAXPPjyfvaR3Gb/ABABddxrBtpzmR1ZTypwRiYEbKpIAZugaPJ2ZjVC9bmARzFVlGUV9P1cqnqjDtnAOnOcgFScV7mNrVYKVq17o813in6DZLScHQlvPpXK+VUjQY2wOY6KR8RkV4bhtx1f6LCPV52kce6Rpg+2r50qtuLXOjErGWBZUtky4MpmYsXVG0/XrGmCS2CAGyxKmvPFeGmVZFeXTEcqiqNHUYUyNnLHVvgFR2wa8HPghhydMo35t39kephnPJG068kq+48tbaGMhpZprhx9xFWGD207uR7sa8Lw2CTOLQTZJOJnmuACfRXOkfhSm34yOUsSLyZY1RHCQtLKpUBScFWGD1D6cH8aYRWdxcDaO8lH/wA24WFPnGkg/wDsqFHK32VX+sV8siTgvq+8vwi7NxBbbyl7W19EHIjPyQebPypXDxtheI8csrpPy4JWETjcF+Wwkm0jA1sCB79Rgt7DwfcgAD6LaDJJEaNM/Xrq+rUE9TkN17114V4StbpZDJJczosrx5eQRxuY2w2lYdIKhwV37qfc9GHT5urqk37y/CX5MZ5cdUq9l/0VcdkUOIlNxdTONSJvkjpkR58o/ScqtW+D+ApJPNdyGEHpDCwL49HnxkH4R4x+cetbfhfB4LYEQRJEDgtpUAsRtlj1Y/E5q7XbHBBO+TCWaTVIRiS0sBHAnKg5msoMBQdIBZ3b0yVBYncsO5qtZ3N8iJzPo9wy/wCKkT4cg58yl9KgA48pHT7xPX3xHhVxI8vmtWRjmMzwtKYwUVWjC5UaSVJzn73Tal0vAMBdfD7F1AZNETFCAf1kCsCR0OMHB3rcyGUfE70PIr2gOytEUlXR0OoSO2G1AgDCoevU9uB8TTJEkktlKoIAfMsCFZCOgEjrlQcrqOk9MA5pNdcKkQoRCQyg6GPErnnKuNOlmCMNBBOwJ3APXcVhYq7Yls8tghneZZ0wRvjmtr+H2R1q8YNkN0MpOKTzyDXEscY1A/XK7ah0wqDGPUkg/Cur5rjY2SRriONIh9oooVQCQM/Z2J2xn4U54ZwzV5n2XtnbP/Sui1FFOStw/h7SZzso/vb1q1Hx+2jUhRMwXO6Wty4YjbKssZDZ9QcVPiu+aG1dYQeY4ESFRnl69jK3oqLlsn83HcUhk8W2kNuRDNE6wxqI4VddbYGmNAp3JY4Huaxbcy3A7g8VRvHPJokjWBnWQyqBjlqHcjBOwB98gjtSy58SeUO0VyELRrqMYAHNZUQ+Zh1LDYZpTJZaYraxkYBrhi91IThSNXNuACdiZJG0BeuGY/dp9cyR3N5BbQlWjtyLu4KkMNfmS3jOOpL6n67coetRtEnkd3F3bwaI5ZI0MhbQHIGtlwWxnYkZzj/lXOPxLatKkKTxvJISFWNte4BY5KZC7DO+Ko2Crd3c8xAeGEfRY8gFWkyHuGHYgMqR9OsT1z4YRcXzyRgci1R7dSv2XuHKmYgDY6Aipkd2cdjWZJqKReITzJrW3+7JI00g9Y4AHA+chhz8M+tPaQWac2/ml7W8Ytk/Xk0TTfwWAfI0A/FTUVNAFFRRQGU/KLdMlqqK7RiaaKF5F+0sbEs+MEHLBSn7dZea7tY7eSOCBtXJdIy2AFYqwXSg2Xc19A8Q8HS7geFyV1aWV1xqR1IZHGe4Kjbv071grjwpfodKpBKOzrK0Q9yjqxX5M1c+aM204nbpZYUnHI6/nkX/AAlexBppGQPlLRYiqg/+GW2idfZdby/x9Kv8S40l2k1nEIy00MiEc2PIVlKltPoM5pZ4c8I30EikyQJEVZHQNJIeXktHH9lA2lnfDZGA5XDbGtFb+HJMBXumVB9y3ijgX8Trf8GFdSarg4mtzDzSHWZQAhk0QXCHzG3vkURqzDYtHIFTDbZ8h6Nt4nRkA512kfrpWKMf+6Xr6EPCVoeWXiErRnUskrNJJnVrGXY6iA2CATgYGBtV214LbxEmOCJCSSSsaAknqcgda83PoVkydadeO1nVi1ThHpas+WqkL4+tupienLNywPt9HULVXiF3Z2zYltJOZjI5kAZ9PrmViQPevtWK+O+MLd34hdK5OBySmcn6qYQxqB8NUcvzJq2H9LhKVSm/Z0RPWSrZIUzeLW3EFqcAgDWyqBn9FAR36ZpXaxXRKlWSJeZoESpmMMMsMLLrC4xtpC771pv/APPycA7NdaflGMf/AIV7trdRJGcf71Md++A349K9bT6DBgdwW/qcmXU5MiqTFFpNcjSE0KFhmgjGWIjA/wAV09JHOGLnJJ9znhxFLuRQJDEdMeosFPnjbGVdWOk5wOg6jIxTyCXSqHbpdnPv16e1dmHk83RbTO/rkYrXJpsU2m48FYZpxVJmfkjmhjmbnanSHWrMclVDBggJHm3C41Z6n1Nbr8m2TeXRbJK29uAeuAz3BI/0j8KyPHHBlhj7aFZx+cIhzMD/AMwxVrPAlyttbXN3JluZMsESru8hiHKWNR3ZpTJ//BmqZIqEKiqQTcpWzW+Ir18pbQNpnnzhxgmKFcc2bfbIyAufvMvbNM+H2SQRpFGNKRqEUdcADA37n496XeH+GOmqa4w11NjmkbqijJSFD+Ymo+5LN3pyTXKaEE1xLE1nvEf0wTRyW7q8aMgeBVJfzE63Y611AL9ldhk5OdsWG4rOsqg2cghZGbmK6M6sCgCugOBkMxyGP2em9SBvopVxDiGG0Ju3c+nr86T+JPGsUJljHM+qKK5WNiCXxpCt9kDzAaiQMnr1xRXxBaxHRI5RijS5eORFMakBmBK7gZ69NielawS5ZVsYuxOT/wBaiJSTgCps7qGVyqTRMQAxAkQ6VJxk4PTORT2IJEPL5n9f76Vo51wRR5suHhQHkwMb4/5/8q6T3RPTYdqqTTEnJOfhXlWJOB/Cs6vdkle/txIMM0g3DZSR42yP0kION+ld+DcGdTqeaaRcYUSshIGcjdVBPpqYk4HzppaWIXdtz6dquiqyn4EpCbivCZpfKs0SQ4X6prdZQWBOdRZsFSCNgAQR17Uw4fa8qNU8pIG5RBGp9lGwqzRWZJmrLgDx3HM0WujU+8ayxOFOrTlQxRmw2CSB3PfFPrCySGNY4kVI0GlUUYCj0AqwKmgKvErxYYpJX+zGjSN7KCT/ACql4XsWit0En+K+ZpjufrpCXfGewJ0j4KBVXxOTM0Nov+a4klPcW8RVn/ebRH7OfStBQE0UUUAUUUUAVGKKBQBipoooAooqKAmsf434G7lLmIFmjAWWMDLSQq4kGj9NGBIHcO46kEa+g1KbTtA+TRJtFIN0+ltpYfZIfURj2LYI6ggg9Kp28nmjONudcnr33/60vuoZjLcXUUzRs7TTMFxhhz5I4sggqxCxrgkZHrXmaC6CMOYmY3Cf4aYDSjDY0lT9416EG2rZgy3aqSnr9SqDp9uZif5VZ4rKluG5rMWdUiijQBpHC7nC9gTgajgDvS6S3uRlWnZQJFjwnKj3C+qrq2HfVXqx4ciENgl2aPLtksdi27HJOx7mru2Rsc5dQV5pcCRg5IGWCIhwkSbZO5PxZm9gPp3hfwqsMdo0mppIYFQISNEczZaaVVx/iMWILb4Gwxk5xHhnh5uL+BGGY41N0+dwSGPLUj9dgw/4VfX64s736V3GsFtYVR4zd8qCV8SMVRmxGuuQkDYIuDls9K73V0keNbBdTBVyQMsegHqfhUn1NYFz5zwuOKOZdFxdwOEZrmWc+RpJtBGefpHN+rOnTH9k9ANNdY72flArfJPErzI7yoU1kMw3YnOVbbC6V8uBitHfrG0hkWNQ+Apk0rrKjOBqxnG52pU/hu1dXMkKjWdRZVVX1ag+oNjOdQz8cnPWtYxrcq2VGF9G4PLSRGlABVgWigCgglXKqCxBBOptOobHG8vxe5CO0tm+RJowHDgxl9GrCBncYy5AQbHG5zTGbhQZ1YTXKhQ4IEzHXr05JLgkHy4BUrgE+tUjwGdEAiu5AVl1/WqrAoXLsjH7bbHSPMBgCrbg8Xotrl3iksXLLGUUtbAZjcMSEk6J6bspyfenJuAFXrnA2P2gMdD8a4KzLnU5cnH3VVQQMHSoyQCd9y1TFblutWS8SLLFueYwA2+OcYq7xK9SzhMgVpXyqoiYMkjuQFRfc/LAJPSuMcAQbe9LOC2sl3L9JlVo4o8i2RxhhkEPO6/ddgSoU7ouc4LEVnPcshjxHxdFCmt4brGpU/2d1OpiFUDXjUSxAwMnetAprOcNAvZkuRvbQ6hbdCJZD5WuB+iBqVD3DO3QrTDj3FuQgCLzJ5CUgizgySY7n7qDqzdh8hWRIxjmVshWBKnSwBBw2AcHHQ4I/GvYrIzcDtLW2Ml2iTSAEyyaTrmnkbJVRnJ1O+lU9CB2pj4P4ObaE6lCPK5laNCTHFn7MSDphQBkjGptR70A/qrxG9SGN5ZDhEGSdyfYAbkk4AA3JIru7gAkkADck9AKztmPp0iTtn6LGdVup/zpBkC4YfmD7gPXOv8ANwBa8PWcmXuZxpnn05Q4+piXPLhyOpGSWPdmbsBh1UCpNAAqagVNAFFRRQBU0UUAVFTRQBRRUE0AV5NUOKcbht8CV8O2dMagvI/6saAs3yFKHM02qecPb28Kl44Cw5kjKCeZNoJwox5YwT6t2AA+c8M80QXIJZYE98yyEn5gZ+dWeZ5VO3numY/ssxG3sorj4dtisUQb7QMKH18sAP8ANia8zeUr6LNIf4Fv5GvTgtkc8jy0+d+pLTSe/wB0V2mmCRljsFEjkn81F0g1SiOy/qrn5kuf4CqfEFa5mhtITuXjic7Y5mdWMdwihpG/UUeuLTl0qyErZ9C/JDEzQTzuoHNlCp3YJGoXTn81WLjA+9rP3q3ztgVU4VYJbQxwxjCRqEUd8DufUk7k+przxSyW4ikhkzokRkbSxVtJGDgjpXlt27OkzfiGWOa4CuskbQoskF0kcztqYqzcvQpUphNLajvnGMbmmLuZn5kV3zopYlKCVNLZBYlkiTRkMCuNXpnvmm1zwy5jDqlxG9uUVQk6ElMAhgOXpDKwI8pxjHxpFY+H2cRloktWiOzW7Jh2ZSj4DISFxjrk79avBEM4xcfdLdZp7eYnIBVY+WF1MFUNzm1bavMwGOvanttxSGUvpkH1ZCuWDRhWIzpzIF3wQcejD1qLzhc8amS3nKyBGASb6yNm+5nBBTcEEr1BrjfbaZI7WKSZmXmE8tWxjdtZXzHOkex+GDa2yoya4XAZSHB6FSCD8xtVaWRm9v7zSnhPAgA8MkBji5QVdNzNIuhiwZFPlKMMA7dmGD1p3w7hSQB9Jch2DAO7PoAVV0qWJIHl1Yz1Y1a0gdIbTbJq2noB+FdYbUt8B6/9K83/ABCK1jZz0GBncksSAqgdWYkgBR1JFUciyR6lsCyMC5jZgQrDSSpI2bBBBI646Uri8FW5Lm4WO5Lkkl4IEOT13iVc9TucnGPnzn48FJ5yTx4OMmF3TH52qIMoX3xir9heLLGkkbao3UMrbgFT0IB3qrVgcxRKihUAVVAVVAAAUbAADoMVnobEi9eRUmVywzNIEljaDSmYoiHzCNW+MDLKSc7Uw5x6DJP94q1bQN1c/L/nUONEi624IzT8+6kErIzciNV0xQg5AYKSS0uk4LnpuFCgnLuis5NdSXrMlu/KtlJWS5X7cp+8kB6ADoZd98hRnzCoPF8/0+Vrdd7SNsXLjpNIP92U91B/xD06JvlgNMoxXCxskhjWONQiIAqqOgAqxQBRUioNAFAoooCaKipoAooooCKCaDWT4pbRSXwjvNbRSIv0dGci3eRdRkRkGA0mNLAPnIHlHlagGNz4ogDGOItcyg4MVuOYQfR2Hkj/AG2WuUkV5c7Eizi76GWS4YemrBjj9CRrPoR1p3bW6RqFjVUUdFUBVA+AG1daAXcJ4LDbA8pAGb7chJeRz6vIxLOfc1cuWAViwyoUkjGcgDcY711qGoD4vwIYWHA2cxTRr10RSCVlQnoSsQVf2a4XDFhv97U/zkIRf9INW+DfVRB22y5mVevLjleeNY/2DttttVWJgVX2DfNUVV/1PXpYvpTOeXJS45dlMiPGtzpjyM404Utj0UBvckDvWp/JNwRRLLM2TyAIEz/8SRVkmfPc4ZFz66/WsZAeZcs/3IvqUx6Rkl239XB+SivsHgm3WOxhcIUMq/SHVm1nXL5zlsDPUAegAHasdRLb1+C8OTQMa8ySaRk1QueKac6R09aVXN2z9cn5/wAqwjjbLuQ3P1m7HCA/jVe4v0XZRk+vYH+tVUVmAXc4q1Hw8LuxGferUlyRbKgVpN2NWo4gKtRQ6unSrUVqF6nP8qq5k0UooWboNvWrqQqgy25/voKJLoDZSKr4JOetV3ZJM1wW2Gw/nWa4PH9ImeaZkZ4naOO3V1b6PjK63A/zmBzn7qtherEuuL8ME8TRM7oGxkxtpbAIOMkHY4wR3BIqpHwVDpVgLjCupaZEeQqzZVTJgHSoyuCNxjPSiAuuphesYY97VTpnmGcSkdbeIjqMjEjjYDKjJJ03C7XEwt4SVSEq1w65AUAZS3UjHmOzMB9lMZxqFMuJ2gjt3/xVAUKPo6AyICQPq1wdxn023NLvD1rPFAVtmiaMBgiy280EnMJyWlJOWO5JbQCx775qHIFTjdpJE0dvaXVybmXdQWhZYol+1NLqjLFRsACcsxA9SNouw3/Hp86V8F4WLdWaR+ZM51zzEBdTb9Bnyoo2Vc7AdzklW1yeIHC5Wx6FxkNd+oX0g/S6v2wu7VJPQlbiJIRitiDpLrkNdkfaCH7sHbUN33x5d20sMSooVQFVQFAAAAA2AAHQVyidVACjAAAAAwABsAPhXTnj1oDpRXkSD1r0DQBRRRQE0UVFATRUUUBNFFFARVXiXD4542jlXUjY2yQQQQVZSN1YEAhhgggEVbooBADdWwxg3kQ6EFVuVHxBwkuPXKtt0Y1e4dxuGclUccwfaiYFJV/WjfDD3ximFU+IcLinAEsavj7JI8yn1Vhup+INAXKGpE3D7mD/AGeUTIP8m4LE49FuBlh+2r+9ev8AtEqf7TDNB+kUMkfvzItQA/WxQHzLj1g9rrS41gKxWJzHJy5FAdozrQMoJeViVYjBXYYxSC64jHDpVZYpnKkhYn1+YHIBOAFGdOc+hr7sjW95HkGK4iJ6gq65HtsDSTiX5P7KbrGUOMeU5H4MDXTjz0ulmcoXufEra65UMkL552l4mChn0mRdPN1RqwI87MMdSMbGvq/hbx7HLGfpES24TQiDmAlxgDIjYK6ge1Wf+7WELpSV0XJOAkeM/ICqd1+TIn7E4/aj/qGqzeOf1SIqS4RfuON28hwsiL6DOP4nau3DhG7ammixns6H+RpEPyZS7/Xxj2Rj/WqMvgC5j3WSInsQ7KfwK1f/ABtUpEdrvR9HiZVHk83x2NeTGSck189tOGcRiPlZiPgyMP5irqTcSxjlyN8cD+hxVHiXdJFuryNo02Nhv7VVlZmO/wDE7Vmkh4gwxodc7f2a0Ph3gskXmmcu2NgSTp+Z6fKquKirsJ2X4LTG5/v5VZDdgK7LD612RAKwcrL0V1t87n8KsKgHTapxU1WySCKr314kKNJK6oijLMxwAPeqfHuPQ2iBpWOWOlEUankb81FHX4noO+KwL3011OJrgBUQ/UwbMsXozdml/S6L0XuTeGNy4IbSHXEZ3viBIrR2gwwiYESXBG6mVeqR7Z5Z3bbVgeUtPpx9f4UnFznvn+969EntXQsaRTqG6Xx9R+FdFv8A4UjUH+zXtSR3o4IWPlvV+Ndlu09cVndR9c1btuHSv8AfXaqOCXLJtjcXij74/GukN4T0BYfCudrwVV+0Sx/AUxjhCjCgAfAVk3HuLI8o7HquB711oxU1QkKKKKAKKKKAKiiigJooooCKMUUUBTv+FQzIUljV1JDYI+8Oh27/ABpQ/hVUybeW4hJx9m4lZR7Ryl0H7tFFAc3N/DnTJDcjsJl5L/8AqQgqf/THvUSeMkgKrextbMxwpyJkY/omPzfvKKmir0qK2aNGDAEdCMj2NcHs896KKomWJS3A3O9d0xjaiipB6AqcUUVAAVNFFAQazvjDxQtkqqBrnl1CGM5CkrjLM2NlGRnuewooq0IpySZD4Pn9tzJnMszmSUjDOcDA66EXoiDbYfAkk71obW0LAHZQenx/Coorvn2dkYrfcvx2ijc7nt2/GvbAYzRRWS3LC2af0/Gu3DrVppAvQd29B16Z3ooq030xtBcmws+GxxfZXf8AOO5q3RRXC23yak1NFFARRRRQBmiiigP/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TextBox 2"/>
          <p:cNvSpPr txBox="1"/>
          <p:nvPr/>
        </p:nvSpPr>
        <p:spPr>
          <a:xfrm>
            <a:off x="944880" y="1478280"/>
            <a:ext cx="6675120" cy="5078313"/>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black"/>
                </a:solidFill>
              </a:rPr>
              <a:t>What is the need for Lean?</a:t>
            </a:r>
          </a:p>
          <a:p>
            <a:pPr marL="342900" indent="-342900">
              <a:buFont typeface="Arial" panose="020B0604020202020204" pitchFamily="34" charset="0"/>
              <a:buChar char="•"/>
            </a:pPr>
            <a:endParaRPr lang="en-US" sz="2400" dirty="0">
              <a:solidFill>
                <a:prstClr val="black"/>
              </a:solidFill>
            </a:endParaRPr>
          </a:p>
          <a:p>
            <a:pPr marL="342900" indent="-342900">
              <a:buFont typeface="Arial" panose="020B0604020202020204" pitchFamily="34" charset="0"/>
              <a:buChar char="•"/>
            </a:pPr>
            <a:r>
              <a:rPr lang="en-US" sz="2400" dirty="0" smtClean="0">
                <a:solidFill>
                  <a:prstClr val="black"/>
                </a:solidFill>
              </a:rPr>
              <a:t>What is the vision for the future?</a:t>
            </a:r>
          </a:p>
          <a:p>
            <a:pPr marL="800100" lvl="1" indent="-342900">
              <a:buFont typeface="Arial" panose="020B0604020202020204" pitchFamily="34" charset="0"/>
              <a:buChar char="•"/>
            </a:pPr>
            <a:r>
              <a:rPr lang="en-US" sz="2400" dirty="0" smtClean="0">
                <a:solidFill>
                  <a:prstClr val="black"/>
                </a:solidFill>
              </a:rPr>
              <a:t>Short-term (1 year)</a:t>
            </a:r>
          </a:p>
          <a:p>
            <a:pPr marL="800100" lvl="1" indent="-342900">
              <a:buFont typeface="Arial" panose="020B0604020202020204" pitchFamily="34" charset="0"/>
              <a:buChar char="•"/>
            </a:pPr>
            <a:r>
              <a:rPr lang="en-US" sz="2400" dirty="0" smtClean="0">
                <a:solidFill>
                  <a:prstClr val="black"/>
                </a:solidFill>
              </a:rPr>
              <a:t>Long-term (1-3 year)</a:t>
            </a:r>
          </a:p>
          <a:p>
            <a:pPr marL="800100" lvl="1" indent="-342900">
              <a:buFont typeface="Arial" panose="020B0604020202020204" pitchFamily="34" charset="0"/>
              <a:buChar char="•"/>
            </a:pPr>
            <a:endParaRPr lang="en-US" sz="2400" dirty="0">
              <a:solidFill>
                <a:prstClr val="black"/>
              </a:solidFill>
            </a:endParaRPr>
          </a:p>
          <a:p>
            <a:pPr marL="342900" indent="-342900">
              <a:buFont typeface="Arial" panose="020B0604020202020204" pitchFamily="34" charset="0"/>
              <a:buChar char="•"/>
            </a:pPr>
            <a:r>
              <a:rPr lang="en-US" sz="2400" dirty="0" smtClean="0">
                <a:solidFill>
                  <a:prstClr val="black"/>
                </a:solidFill>
              </a:rPr>
              <a:t>What is the plan to achieve the vision?</a:t>
            </a:r>
          </a:p>
          <a:p>
            <a:pPr marL="342900" indent="-342900">
              <a:buFont typeface="Arial" panose="020B0604020202020204" pitchFamily="34" charset="0"/>
              <a:buChar char="•"/>
            </a:pPr>
            <a:endParaRPr lang="en-US" sz="2400" dirty="0">
              <a:solidFill>
                <a:prstClr val="black"/>
              </a:solidFill>
            </a:endParaRPr>
          </a:p>
          <a:p>
            <a:pPr marL="342900" indent="-342900">
              <a:buFont typeface="Arial" panose="020B0604020202020204" pitchFamily="34" charset="0"/>
              <a:buChar char="•"/>
            </a:pPr>
            <a:r>
              <a:rPr lang="en-US" sz="2400" dirty="0" smtClean="0">
                <a:solidFill>
                  <a:prstClr val="black"/>
                </a:solidFill>
              </a:rPr>
              <a:t>How can our Lean deployment/efforts fail?</a:t>
            </a:r>
          </a:p>
          <a:p>
            <a:pPr marL="342900" indent="-342900">
              <a:buFont typeface="Arial" panose="020B0604020202020204" pitchFamily="34" charset="0"/>
              <a:buChar char="•"/>
            </a:pPr>
            <a:endParaRPr lang="en-US" sz="2400" dirty="0">
              <a:solidFill>
                <a:prstClr val="black"/>
              </a:solidFill>
            </a:endParaRPr>
          </a:p>
          <a:p>
            <a:pPr marL="342900" indent="-342900">
              <a:buFont typeface="Arial" panose="020B0604020202020204" pitchFamily="34" charset="0"/>
              <a:buChar char="•"/>
            </a:pPr>
            <a:r>
              <a:rPr lang="en-US" sz="2400" dirty="0" smtClean="0">
                <a:solidFill>
                  <a:prstClr val="black"/>
                </a:solidFill>
              </a:rPr>
              <a:t>What can we do to be successful?</a:t>
            </a:r>
          </a:p>
          <a:p>
            <a:pPr marL="342900" indent="-342900">
              <a:buFont typeface="Arial" panose="020B0604020202020204" pitchFamily="34" charset="0"/>
              <a:buChar char="•"/>
            </a:pPr>
            <a:endParaRPr lang="en-US" sz="2000" dirty="0" smtClean="0">
              <a:solidFill>
                <a:prstClr val="black"/>
              </a:solidFill>
            </a:endParaRPr>
          </a:p>
          <a:p>
            <a:pPr marL="342900" indent="-342900">
              <a:buFont typeface="Arial" panose="020B0604020202020204" pitchFamily="34" charset="0"/>
              <a:buChar char="•"/>
            </a:pPr>
            <a:endParaRPr lang="en-US" sz="2000" dirty="0">
              <a:solidFill>
                <a:prstClr val="black"/>
              </a:solidFill>
            </a:endParaRPr>
          </a:p>
          <a:p>
            <a:pPr marL="342900" indent="-342900">
              <a:buFont typeface="Arial" panose="020B0604020202020204" pitchFamily="34" charset="0"/>
              <a:buChar char="•"/>
            </a:pPr>
            <a:endParaRPr lang="en-US" sz="2000" dirty="0">
              <a:solidFill>
                <a:prstClr val="black"/>
              </a:solidFill>
            </a:endParaRPr>
          </a:p>
        </p:txBody>
      </p:sp>
      <p:grpSp>
        <p:nvGrpSpPr>
          <p:cNvPr id="10" name="Group 9"/>
          <p:cNvGrpSpPr/>
          <p:nvPr/>
        </p:nvGrpSpPr>
        <p:grpSpPr>
          <a:xfrm>
            <a:off x="6755980" y="2772051"/>
            <a:ext cx="2036335" cy="2554545"/>
            <a:chOff x="6520012" y="2772051"/>
            <a:chExt cx="2036335" cy="2554545"/>
          </a:xfrm>
        </p:grpSpPr>
        <p:sp>
          <p:nvSpPr>
            <p:cNvPr id="4" name="TextBox 3"/>
            <p:cNvSpPr txBox="1"/>
            <p:nvPr/>
          </p:nvSpPr>
          <p:spPr>
            <a:xfrm>
              <a:off x="6738413" y="2772051"/>
              <a:ext cx="1817934" cy="2554545"/>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t>VSM</a:t>
              </a:r>
            </a:p>
            <a:p>
              <a:pPr marL="285750" indent="-285750">
                <a:buFont typeface="Arial" panose="020B0604020202020204" pitchFamily="34" charset="0"/>
                <a:buChar char="•"/>
              </a:pPr>
              <a:r>
                <a:rPr lang="en-US" sz="2000" dirty="0" smtClean="0"/>
                <a:t>Process Flow</a:t>
              </a:r>
            </a:p>
            <a:p>
              <a:pPr marL="285750" indent="-285750">
                <a:buFont typeface="Arial" panose="020B0604020202020204" pitchFamily="34" charset="0"/>
                <a:buChar char="•"/>
              </a:pPr>
              <a:r>
                <a:rPr lang="en-US" sz="2000" dirty="0" smtClean="0"/>
                <a:t>Kaizen/RIE</a:t>
              </a:r>
            </a:p>
            <a:p>
              <a:pPr marL="285750" indent="-285750">
                <a:buFont typeface="Arial" panose="020B0604020202020204" pitchFamily="34" charset="0"/>
                <a:buChar char="•"/>
              </a:pPr>
              <a:r>
                <a:rPr lang="en-US" sz="2000" dirty="0" err="1" smtClean="0"/>
                <a:t>Gemba</a:t>
              </a:r>
              <a:endParaRPr lang="en-US" sz="2000" dirty="0" smtClean="0"/>
            </a:p>
            <a:p>
              <a:pPr marL="285750" indent="-285750">
                <a:buFont typeface="Arial" panose="020B0604020202020204" pitchFamily="34" charset="0"/>
                <a:buChar char="•"/>
              </a:pPr>
              <a:r>
                <a:rPr lang="en-US" sz="2000" dirty="0" smtClean="0"/>
                <a:t>Metrics</a:t>
              </a:r>
            </a:p>
            <a:p>
              <a:pPr marL="285750" indent="-285750">
                <a:buFont typeface="Arial" panose="020B0604020202020204" pitchFamily="34" charset="0"/>
                <a:buChar char="•"/>
              </a:pPr>
              <a:r>
                <a:rPr lang="en-US" sz="2000" dirty="0" smtClean="0"/>
                <a:t>Prioritization</a:t>
              </a:r>
            </a:p>
            <a:p>
              <a:pPr marL="285750" indent="-285750">
                <a:buFont typeface="Arial" panose="020B0604020202020204" pitchFamily="34" charset="0"/>
                <a:buChar char="•"/>
              </a:pPr>
              <a:r>
                <a:rPr lang="en-US" sz="2000" dirty="0" smtClean="0"/>
                <a:t>5S</a:t>
              </a:r>
            </a:p>
            <a:p>
              <a:endParaRPr lang="en-US" sz="2000" dirty="0"/>
            </a:p>
          </p:txBody>
        </p:sp>
        <p:sp>
          <p:nvSpPr>
            <p:cNvPr id="5" name="Left Brace 4"/>
            <p:cNvSpPr/>
            <p:nvPr/>
          </p:nvSpPr>
          <p:spPr>
            <a:xfrm>
              <a:off x="6520012" y="2799475"/>
              <a:ext cx="155448" cy="216643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1885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Qq8CfG8TmUujBmai42Yx3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qjXgU54M3kumbCyD2uI_y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7NEy4pnGOEqXP52ssObOB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3TQpwHfhlkev97qDDpCTy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heme/theme1.xml><?xml version="1.0" encoding="utf-8"?>
<a:theme xmlns:a="http://schemas.openxmlformats.org/drawingml/2006/main" name="7_~Blue Pearl Basic">
  <a:themeElements>
    <a:clrScheme name="">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003399"/>
      </a:hlink>
      <a:folHlink>
        <a:srgbClr val="0066CC"/>
      </a:folHlink>
    </a:clrScheme>
    <a:fontScheme name="7_~Blue Pearl Basic">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lnDef>
  </a:objectDefaults>
  <a:extraClrSchemeLst>
    <a:extraClrScheme>
      <a:clrScheme name="7_~Blue Pearl Basic 1">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C0C0C0"/>
        </a:hlink>
        <a:folHlink>
          <a:srgbClr val="D18213"/>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5_~Blue Pearl Basic">
  <a:themeElements>
    <a:clrScheme name="">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003399"/>
      </a:hlink>
      <a:folHlink>
        <a:srgbClr val="0066CC"/>
      </a:folHlink>
    </a:clrScheme>
    <a:fontScheme name="4_~Blue Pearl Basic">
      <a:majorFont>
        <a:latin typeface="Arial"/>
        <a:ea typeface=""/>
        <a:cs typeface="Arial"/>
      </a:majorFont>
      <a:minorFont>
        <a:latin typeface="Helvetic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lnDef>
  </a:objectDefaults>
  <a:extraClrSchemeLst>
    <a:extraClrScheme>
      <a:clrScheme name="4_~Blue Pearl Basic 1">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C0C0C0"/>
        </a:hlink>
        <a:folHlink>
          <a:srgbClr val="D18213"/>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Blue Pearl Basic">
  <a:themeElements>
    <a:clrScheme name="">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003399"/>
      </a:hlink>
      <a:folHlink>
        <a:srgbClr val="0066CC"/>
      </a:folHlink>
    </a:clrScheme>
    <a:fontScheme name="7_~Blue Pearl Basic">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lnDef>
  </a:objectDefaults>
  <a:extraClrSchemeLst>
    <a:extraClrScheme>
      <a:clrScheme name="7_~Blue Pearl Basic 1">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C0C0C0"/>
        </a:hlink>
        <a:folHlink>
          <a:srgbClr val="D18213"/>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0_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007 AAA Corporate Design">
  <a:themeElements>
    <a:clrScheme name="">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003399"/>
      </a:hlink>
      <a:folHlink>
        <a:srgbClr val="0066CC"/>
      </a:folHlink>
    </a:clrScheme>
    <a:fontScheme name="2007 AAA Corporate Design">
      <a:majorFont>
        <a:latin typeface="Palatino"/>
        <a:ea typeface=""/>
        <a:cs typeface="Arial"/>
      </a:majorFont>
      <a:minorFont>
        <a:latin typeface="Helvetic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triangl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33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triangl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3366"/>
            </a:solidFill>
            <a:effectLst/>
            <a:latin typeface="Arial" charset="0"/>
            <a:cs typeface="Arial" charset="0"/>
          </a:defRPr>
        </a:defPPr>
      </a:lstStyle>
    </a:lnDef>
  </a:objectDefaults>
  <a:extraClrSchemeLst>
    <a:extraClrScheme>
      <a:clrScheme name="2007 AAA Corporate Design 1">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C0C0C0"/>
        </a:hlink>
        <a:folHlink>
          <a:srgbClr val="D18213"/>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2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6.xml><?xml version="1.0" encoding="utf-8"?>
<a:theme xmlns:a="http://schemas.openxmlformats.org/drawingml/2006/main" name="3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3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3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0.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2.xml><?xml version="1.0" encoding="utf-8"?>
<a:theme xmlns:a="http://schemas.openxmlformats.org/drawingml/2006/main" name="3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3.xml><?xml version="1.0" encoding="utf-8"?>
<a:theme xmlns:a="http://schemas.openxmlformats.org/drawingml/2006/main" name="31_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3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4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6.xml><?xml version="1.0" encoding="utf-8"?>
<a:theme xmlns:a="http://schemas.openxmlformats.org/drawingml/2006/main" name="3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3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4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9.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9_2007 AAA Corporate Design">
  <a:themeElements>
    <a:clrScheme name="">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003399"/>
      </a:hlink>
      <a:folHlink>
        <a:srgbClr val="0066CC"/>
      </a:folHlink>
    </a:clrScheme>
    <a:fontScheme name="8_2007 AAA Corporate Design">
      <a:majorFont>
        <a:latin typeface="Palatino"/>
        <a:ea typeface=""/>
        <a:cs typeface="Arial"/>
      </a:majorFont>
      <a:minorFont>
        <a:latin typeface="Helvetic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lnDef>
  </a:objectDefaults>
  <a:extraClrSchemeLst>
    <a:extraClrScheme>
      <a:clrScheme name="8_2007 AAA Corporate Design 1">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C0C0C0"/>
        </a:hlink>
        <a:folHlink>
          <a:srgbClr val="D18213"/>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Blue Pearl Basic">
  <a:themeElements>
    <a:clrScheme name="">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003399"/>
      </a:hlink>
      <a:folHlink>
        <a:srgbClr val="0066CC"/>
      </a:folHlink>
    </a:clrScheme>
    <a:fontScheme name="7_~Blue Pearl Basic">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lnDef>
  </a:objectDefaults>
  <a:extraClrSchemeLst>
    <a:extraClrScheme>
      <a:clrScheme name="7_~Blue Pearl Basic 1">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C0C0C0"/>
        </a:hlink>
        <a:folHlink>
          <a:srgbClr val="D18213"/>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0_~Blue Pearl Basic">
  <a:themeElements>
    <a:clrScheme name="">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003399"/>
      </a:hlink>
      <a:folHlink>
        <a:srgbClr val="0066CC"/>
      </a:folHlink>
    </a:clrScheme>
    <a:fontScheme name="1_~Blue Pearl Basic">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25000" smtClean="0">
            <a:ln>
              <a:noFill/>
            </a:ln>
            <a:solidFill>
              <a:schemeClr val="tx1"/>
            </a:solidFill>
            <a:effectLst/>
            <a:latin typeface="Arial" charset="0"/>
          </a:defRPr>
        </a:defPPr>
      </a:lstStyle>
    </a:lnDef>
  </a:objectDefaults>
  <a:extraClrSchemeLst>
    <a:extraClrScheme>
      <a:clrScheme name="1_~Blue Pearl Basic 1">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C0C0C0"/>
        </a:hlink>
        <a:folHlink>
          <a:srgbClr val="D18213"/>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3_~Blue Pearl Basic">
  <a:themeElements>
    <a:clrScheme name="">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003399"/>
      </a:hlink>
      <a:folHlink>
        <a:srgbClr val="0066CC"/>
      </a:folHlink>
    </a:clrScheme>
    <a:fontScheme name="1_~Blue Pearl Basic">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25000" smtClean="0">
            <a:ln>
              <a:noFill/>
            </a:ln>
            <a:solidFill>
              <a:schemeClr val="tx1"/>
            </a:solidFill>
            <a:effectLst/>
            <a:latin typeface="Arial" charset="0"/>
          </a:defRPr>
        </a:defPPr>
      </a:lstStyle>
    </a:lnDef>
  </a:objectDefaults>
  <a:extraClrSchemeLst>
    <a:extraClrScheme>
      <a:clrScheme name="1_~Blue Pearl Basic 1">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C0C0C0"/>
        </a:hlink>
        <a:folHlink>
          <a:srgbClr val="D18213"/>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1_~Blue Pearl Basic">
  <a:themeElements>
    <a:clrScheme name="">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003399"/>
      </a:hlink>
      <a:folHlink>
        <a:srgbClr val="0066CC"/>
      </a:folHlink>
    </a:clrScheme>
    <a:fontScheme name="1_~Blue Pearl Basic">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25000" smtClean="0">
            <a:ln>
              <a:noFill/>
            </a:ln>
            <a:solidFill>
              <a:schemeClr val="tx1"/>
            </a:solidFill>
            <a:effectLst/>
            <a:latin typeface="Arial" charset="0"/>
          </a:defRPr>
        </a:defPPr>
      </a:lstStyle>
    </a:lnDef>
  </a:objectDefaults>
  <a:extraClrSchemeLst>
    <a:extraClrScheme>
      <a:clrScheme name="1_~Blue Pearl Basic 1">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C0C0C0"/>
        </a:hlink>
        <a:folHlink>
          <a:srgbClr val="D18213"/>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4_~Blue Pearl Basic 1">
    <a:dk1>
      <a:srgbClr val="CCCCFF"/>
    </a:dk1>
    <a:lt1>
      <a:srgbClr val="FFFFFF"/>
    </a:lt1>
    <a:dk2>
      <a:srgbClr val="000000"/>
    </a:dk2>
    <a:lt2>
      <a:srgbClr val="808080"/>
    </a:lt2>
    <a:accent1>
      <a:srgbClr val="7889FB"/>
    </a:accent1>
    <a:accent2>
      <a:srgbClr val="2DB6B3"/>
    </a:accent2>
    <a:accent3>
      <a:srgbClr val="AAAAAA"/>
    </a:accent3>
    <a:accent4>
      <a:srgbClr val="DADADA"/>
    </a:accent4>
    <a:accent5>
      <a:srgbClr val="BEC4FD"/>
    </a:accent5>
    <a:accent6>
      <a:srgbClr val="28A5A2"/>
    </a:accent6>
    <a:hlink>
      <a:srgbClr val="C0C0C0"/>
    </a:hlink>
    <a:folHlink>
      <a:srgbClr val="D18213"/>
    </a:folHlink>
  </a:clrScheme>
</a:themeOverride>
</file>

<file path=docProps/app.xml><?xml version="1.0" encoding="utf-8"?>
<Properties xmlns="http://schemas.openxmlformats.org/officeDocument/2006/extended-properties" xmlns:vt="http://schemas.openxmlformats.org/officeDocument/2006/docPropsVTypes">
  <Template/>
  <TotalTime>21220</TotalTime>
  <Words>7505</Words>
  <Application>Microsoft Office PowerPoint</Application>
  <PresentationFormat>On-screen Show (4:3)</PresentationFormat>
  <Paragraphs>1826</Paragraphs>
  <Slides>101</Slides>
  <Notes>92</Notes>
  <HiddenSlides>0</HiddenSlides>
  <MMClips>0</MMClips>
  <ScaleCrop>false</ScaleCrop>
  <HeadingPairs>
    <vt:vector size="6" baseType="variant">
      <vt:variant>
        <vt:lpstr>Theme</vt:lpstr>
      </vt:variant>
      <vt:variant>
        <vt:i4>40</vt:i4>
      </vt:variant>
      <vt:variant>
        <vt:lpstr>Embedded OLE Servers</vt:lpstr>
      </vt:variant>
      <vt:variant>
        <vt:i4>4</vt:i4>
      </vt:variant>
      <vt:variant>
        <vt:lpstr>Slide Titles</vt:lpstr>
      </vt:variant>
      <vt:variant>
        <vt:i4>101</vt:i4>
      </vt:variant>
    </vt:vector>
  </HeadingPairs>
  <TitlesOfParts>
    <vt:vector size="145" baseType="lpstr">
      <vt:lpstr>7_~Blue Pearl Basic</vt:lpstr>
      <vt:lpstr>2007 AAA Corporate Design</vt:lpstr>
      <vt:lpstr>11_Office Theme</vt:lpstr>
      <vt:lpstr>9_2007 AAA Corporate Design</vt:lpstr>
      <vt:lpstr>11_~Blue Pearl Basic</vt:lpstr>
      <vt:lpstr>30_~Blue Pearl Basic</vt:lpstr>
      <vt:lpstr>33_~Blue Pearl Basic</vt:lpstr>
      <vt:lpstr>31_~Blue Pearl Basic</vt:lpstr>
      <vt:lpstr>3_Office Theme</vt:lpstr>
      <vt:lpstr>4_Office Theme</vt:lpstr>
      <vt:lpstr>5_~Blue Pearl Basic</vt:lpstr>
      <vt:lpstr>8_~Blue Pearl Basic</vt:lpstr>
      <vt:lpstr>13_Office Theme</vt:lpstr>
      <vt:lpstr>14_Office Theme</vt:lpstr>
      <vt:lpstr>17_Office Theme</vt:lpstr>
      <vt:lpstr>18_Office Theme</vt:lpstr>
      <vt:lpstr>16_Office Theme</vt:lpstr>
      <vt:lpstr>21_Office Theme</vt:lpstr>
      <vt:lpstr>20_Office Theme</vt:lpstr>
      <vt:lpstr>22_Office Theme</vt:lpstr>
      <vt:lpstr>23_Office Theme</vt:lpstr>
      <vt:lpstr>26_Office Theme</vt:lpstr>
      <vt:lpstr>27_Office Theme</vt:lpstr>
      <vt:lpstr>28_Office Theme</vt:lpstr>
      <vt:lpstr>29_Office Theme</vt:lpstr>
      <vt:lpstr>30_Office Theme</vt:lpstr>
      <vt:lpstr>35_Office Theme</vt:lpstr>
      <vt:lpstr>36_Office Theme</vt:lpstr>
      <vt:lpstr>12_Office Theme</vt:lpstr>
      <vt:lpstr>5_Office Theme</vt:lpstr>
      <vt:lpstr>9_Office Theme</vt:lpstr>
      <vt:lpstr>38_Office Theme</vt:lpstr>
      <vt:lpstr>31_Office Theme</vt:lpstr>
      <vt:lpstr>39_Office Theme</vt:lpstr>
      <vt:lpstr>42_Office Theme</vt:lpstr>
      <vt:lpstr>34_Office Theme</vt:lpstr>
      <vt:lpstr>33_Office Theme</vt:lpstr>
      <vt:lpstr>43_Office Theme</vt:lpstr>
      <vt:lpstr>15_Office Theme</vt:lpstr>
      <vt:lpstr>8_Office Theme</vt:lpstr>
      <vt:lpstr>Photo House</vt:lpstr>
      <vt:lpstr>Clip</vt:lpstr>
      <vt:lpstr>Chart</vt:lpstr>
      <vt:lpstr>Equation</vt:lpstr>
      <vt:lpstr>PowerPoint Presentation</vt:lpstr>
      <vt:lpstr>CONCEPTS for SUPERVISORS</vt:lpstr>
      <vt:lpstr>CONCEPTS for SUPERVISORS</vt:lpstr>
      <vt:lpstr>SELF-ASSESSMENT</vt:lpstr>
      <vt:lpstr>SELF-ASSESSMENT (cont.)</vt:lpstr>
      <vt:lpstr>A STRATEGIC PLANNING MODEL</vt:lpstr>
      <vt:lpstr>TIME ALLOCATION  </vt:lpstr>
      <vt:lpstr>TIME ALLOCATION (cont.) </vt:lpstr>
      <vt:lpstr>TIME ALLOCATION (cont.)</vt:lpstr>
      <vt:lpstr>LEAN PRINCIPLES</vt:lpstr>
      <vt:lpstr>VALUE STREAM </vt:lpstr>
      <vt:lpstr>VALUE STREAM (cont.)</vt:lpstr>
      <vt:lpstr>WHERE WASTE (MUDA) EXISTS</vt:lpstr>
      <vt:lpstr>EIGHT WASTES</vt:lpstr>
      <vt:lpstr>EIGHT WASTES (cont.)</vt:lpstr>
      <vt:lpstr>VALUE STREAM MAPPING </vt:lpstr>
      <vt:lpstr>VALUE STREAM MAPPING (cont.)</vt:lpstr>
      <vt:lpstr>VALUE STREAM MAPPING (cont.)</vt:lpstr>
      <vt:lpstr>INPUT-PROCESS-OUTPUT (IPO)</vt:lpstr>
      <vt:lpstr>PowerPoint Presentation</vt:lpstr>
      <vt:lpstr>INPUT-PROCESS-OUTPUT (IPO)</vt:lpstr>
      <vt:lpstr>INPUT-PROCESS-OUTPUT (IPO)</vt:lpstr>
      <vt:lpstr>INPUT-PROCESS-OUTPUT (IPO)</vt:lpstr>
      <vt:lpstr>INPUT-PROCESS-OUTPUT (IPO)</vt:lpstr>
      <vt:lpstr>SIPOC</vt:lpstr>
      <vt:lpstr>IMPORTANCE OF MEASUREMENTS </vt:lpstr>
      <vt:lpstr>IMPORTANCE OF MEASUREMENTS (cont.)</vt:lpstr>
      <vt:lpstr>IMPORTANCE OF MEASUREMENTS (cont.)</vt:lpstr>
      <vt:lpstr>IMPORTANCE OF MEASUREMENTS (cont.)</vt:lpstr>
      <vt:lpstr>BASELINING THE PROCESS</vt:lpstr>
      <vt:lpstr>BASELINING THE PROCESS (cont.)</vt:lpstr>
      <vt:lpstr>THE VOICE OF THE PROCESS</vt:lpstr>
      <vt:lpstr>AVERAGE and VARIATION </vt:lpstr>
      <vt:lpstr>RUN CHART</vt:lpstr>
      <vt:lpstr>VARIATION IMPACTS PROCESS CAPABILITY</vt:lpstr>
      <vt:lpstr>QUALITY PERFORMANCE MEASURES</vt:lpstr>
      <vt:lpstr>LEAN METHODOLOGY</vt:lpstr>
      <vt:lpstr>LEAN METHODOLOGY (cont.)</vt:lpstr>
      <vt:lpstr>PowerPoint Presentation</vt:lpstr>
      <vt:lpstr>PROCESS FLOW</vt:lpstr>
      <vt:lpstr>INPUT – PROCESS - OUTPUT</vt:lpstr>
      <vt:lpstr>STANDARD OPERATING PROCEDURES (SOPs)</vt:lpstr>
      <vt:lpstr>IMPROVE THE PROCESS WITH PF/IPO/SOP </vt:lpstr>
      <vt:lpstr>5S</vt:lpstr>
      <vt:lpstr>5S</vt:lpstr>
      <vt:lpstr>5S</vt:lpstr>
      <vt:lpstr>5S</vt:lpstr>
      <vt:lpstr>5S</vt:lpstr>
      <vt:lpstr>5S</vt:lpstr>
      <vt:lpstr>STANDARD WORK</vt:lpstr>
      <vt:lpstr>STANDARD WORK (cont.)</vt:lpstr>
      <vt:lpstr>STANDARD WORK (cont.)</vt:lpstr>
      <vt:lpstr>STANDARD WORK (cont.)</vt:lpstr>
      <vt:lpstr>STANDARD WORK (cont.)</vt:lpstr>
      <vt:lpstr>STANDARD WORK (cont.)</vt:lpstr>
      <vt:lpstr>STANDARD WORK (cont.)</vt:lpstr>
      <vt:lpstr>VISUAL MANAGEMENT</vt:lpstr>
      <vt:lpstr>VISUAL MANAGEMENT (cont.)</vt:lpstr>
      <vt:lpstr>VISUAL MANAGEMENT (cont.)</vt:lpstr>
      <vt:lpstr>WHAT’S HAPPENING HERE?</vt:lpstr>
      <vt:lpstr>HUDDLE BOARD MEETINGS</vt:lpstr>
      <vt:lpstr>HUDDLE BOARD MEETINGS</vt:lpstr>
      <vt:lpstr>HUDDLE BOARD MEETINGS (cont.)</vt:lpstr>
      <vt:lpstr>HUDDLE BOARD MEETINGS (cont.)</vt:lpstr>
      <vt:lpstr>PROCESS IMPROVEMENT QUESTIONS</vt:lpstr>
      <vt:lpstr>PROCESS IMPROVEMENT QUESTIONS (cont.)</vt:lpstr>
      <vt:lpstr>PROCESS IMPROVEMENT QUESTIONS (cont.)</vt:lpstr>
      <vt:lpstr>PROCESS IMPROVEMENT QUESTIONS</vt:lpstr>
      <vt:lpstr>ANALYZING WORK</vt:lpstr>
      <vt:lpstr>ANALYZING WORK (cont.)</vt:lpstr>
      <vt:lpstr>GEMBA WALK</vt:lpstr>
      <vt:lpstr>GEMBA WALK</vt:lpstr>
      <vt:lpstr>GEMBA WALK (cont.)</vt:lpstr>
      <vt:lpstr>GEMBA WALK</vt:lpstr>
      <vt:lpstr>BRAINSTORMING</vt:lpstr>
      <vt:lpstr>BRAINSTORMING (cont.)</vt:lpstr>
      <vt:lpstr>BRAINSTORMING (cont.)</vt:lpstr>
      <vt:lpstr>TEAM VOTING</vt:lpstr>
      <vt:lpstr>BRAINSTORMING/CE</vt:lpstr>
      <vt:lpstr>5 WHYs</vt:lpstr>
      <vt:lpstr>PARETO CHART</vt:lpstr>
      <vt:lpstr>PARETO CHART (cont.)</vt:lpstr>
      <vt:lpstr>PHYSICAL PROCESS MAP</vt:lpstr>
      <vt:lpstr>RUN CHART</vt:lpstr>
      <vt:lpstr>RUN CHART (cont.)</vt:lpstr>
      <vt:lpstr>CONTROL CHARTS</vt:lpstr>
      <vt:lpstr>CONTROL CHARTS</vt:lpstr>
      <vt:lpstr>PROJECTS</vt:lpstr>
      <vt:lpstr>PROJECT TOLLGATES</vt:lpstr>
      <vt:lpstr>PROJECTS (cont.)</vt:lpstr>
      <vt:lpstr>ACHIEVING THE GOAL</vt:lpstr>
      <vt:lpstr>TIME TO DO THINGS DIFFERENTLY</vt:lpstr>
      <vt:lpstr>READINESS FOR CHANGE</vt:lpstr>
      <vt:lpstr>SUCCESSFUL CHANGE</vt:lpstr>
      <vt:lpstr>MANAGEMENT STYLES</vt:lpstr>
      <vt:lpstr>MANAGEMENT STYLES (cont.)</vt:lpstr>
      <vt:lpstr>“ADDITIONAL” MANAGER ROLES </vt:lpstr>
      <vt:lpstr>“ADDITIONAL” MANAGER ROLES (cont.) </vt:lpstr>
      <vt:lpstr>ROADMAP</vt:lpstr>
      <vt:lpstr>IMPROVEMENT REQUIRES BEHAVORIAL CHANGE</vt:lpstr>
      <vt:lpstr>Thank You – For More Information, Please Contact:</vt:lpstr>
    </vt:vector>
  </TitlesOfParts>
  <Company>Pahlawan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Agus Purwanto</dc:creator>
  <cp:lastModifiedBy>Rick Murrow</cp:lastModifiedBy>
  <cp:revision>1222</cp:revision>
  <cp:lastPrinted>2015-07-17T22:02:49Z</cp:lastPrinted>
  <dcterms:created xsi:type="dcterms:W3CDTF">2013-10-31T11:03:13Z</dcterms:created>
  <dcterms:modified xsi:type="dcterms:W3CDTF">2015-12-16T00:25:05Z</dcterms:modified>
</cp:coreProperties>
</file>